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9" r:id="rId4"/>
    <p:sldMasterId id="2147483701" r:id="rId5"/>
    <p:sldMasterId id="2147483725" r:id="rId6"/>
    <p:sldMasterId id="2147483744" r:id="rId7"/>
  </p:sldMasterIdLst>
  <p:notesMasterIdLst>
    <p:notesMasterId r:id="rId26"/>
  </p:notesMasterIdLst>
  <p:handoutMasterIdLst>
    <p:handoutMasterId r:id="rId27"/>
  </p:handoutMasterIdLst>
  <p:sldIdLst>
    <p:sldId id="876" r:id="rId8"/>
    <p:sldId id="877" r:id="rId9"/>
    <p:sldId id="864" r:id="rId10"/>
    <p:sldId id="851" r:id="rId11"/>
    <p:sldId id="866" r:id="rId12"/>
    <p:sldId id="861" r:id="rId13"/>
    <p:sldId id="857" r:id="rId14"/>
    <p:sldId id="858" r:id="rId15"/>
    <p:sldId id="859" r:id="rId16"/>
    <p:sldId id="860" r:id="rId17"/>
    <p:sldId id="862" r:id="rId18"/>
    <p:sldId id="863" r:id="rId19"/>
    <p:sldId id="865" r:id="rId20"/>
    <p:sldId id="869" r:id="rId21"/>
    <p:sldId id="882" r:id="rId22"/>
    <p:sldId id="878" r:id="rId23"/>
    <p:sldId id="879" r:id="rId24"/>
    <p:sldId id="881" r:id="rId25"/>
  </p:sldIdLst>
  <p:sldSz cx="12192000" cy="6858000"/>
  <p:notesSz cx="6810375" cy="99425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9FD"/>
    <a:srgbClr val="F7F0FA"/>
    <a:srgbClr val="EFE9F9"/>
    <a:srgbClr val="E6D5F3"/>
    <a:srgbClr val="FFF4DD"/>
    <a:srgbClr val="E42679"/>
    <a:srgbClr val="FFCC66"/>
    <a:srgbClr val="B4F5FE"/>
    <a:srgbClr val="FFE1F0"/>
    <a:srgbClr val="F303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92" autoAdjust="0"/>
    <p:restoredTop sz="93447" autoAdjust="0"/>
  </p:normalViewPr>
  <p:slideViewPr>
    <p:cSldViewPr snapToGrid="0" showGuides="1">
      <p:cViewPr varScale="1">
        <p:scale>
          <a:sx n="56" d="100"/>
          <a:sy n="56" d="100"/>
        </p:scale>
        <p:origin x="956" y="4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p:scale>
          <a:sx n="100" d="100"/>
          <a:sy n="100" d="100"/>
        </p:scale>
        <p:origin x="1572" y="-183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243D74-B9C1-450A-B0F3-6C6DCB0CF20B}"/>
              </a:ext>
            </a:extLst>
          </p:cNvPr>
          <p:cNvSpPr>
            <a:spLocks noGrp="1"/>
          </p:cNvSpPr>
          <p:nvPr>
            <p:ph type="hdr" sz="quarter"/>
          </p:nvPr>
        </p:nvSpPr>
        <p:spPr>
          <a:xfrm>
            <a:off x="0" y="0"/>
            <a:ext cx="2951163" cy="498852"/>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32C27C33-9BB1-41D5-A236-12767E7E722F}"/>
              </a:ext>
            </a:extLst>
          </p:cNvPr>
          <p:cNvSpPr>
            <a:spLocks noGrp="1"/>
          </p:cNvSpPr>
          <p:nvPr>
            <p:ph type="dt" sz="quarter" idx="1"/>
          </p:nvPr>
        </p:nvSpPr>
        <p:spPr>
          <a:xfrm>
            <a:off x="3857636" y="0"/>
            <a:ext cx="2951163" cy="498852"/>
          </a:xfrm>
          <a:prstGeom prst="rect">
            <a:avLst/>
          </a:prstGeom>
        </p:spPr>
        <p:txBody>
          <a:bodyPr vert="horz" lIns="91440" tIns="45720" rIns="91440" bIns="45720" rtlCol="0"/>
          <a:lstStyle>
            <a:lvl1pPr algn="r">
              <a:defRPr sz="1200"/>
            </a:lvl1pPr>
          </a:lstStyle>
          <a:p>
            <a:fld id="{97AB3EA8-A58D-4C92-A3AB-D271CCC294C7}" type="datetimeFigureOut">
              <a:rPr lang="en-US" smtClean="0"/>
              <a:t>4/7/2026</a:t>
            </a:fld>
            <a:endParaRPr lang="en-US" dirty="0"/>
          </a:p>
        </p:txBody>
      </p:sp>
      <p:sp>
        <p:nvSpPr>
          <p:cNvPr id="4" name="Footer Placeholder 3">
            <a:extLst>
              <a:ext uri="{FF2B5EF4-FFF2-40B4-BE49-F238E27FC236}">
                <a16:creationId xmlns:a16="http://schemas.microsoft.com/office/drawing/2014/main" id="{44A7EADB-04A4-4093-B238-438E2C7317A1}"/>
              </a:ext>
            </a:extLst>
          </p:cNvPr>
          <p:cNvSpPr>
            <a:spLocks noGrp="1"/>
          </p:cNvSpPr>
          <p:nvPr>
            <p:ph type="ftr" sz="quarter" idx="2"/>
          </p:nvPr>
        </p:nvSpPr>
        <p:spPr>
          <a:xfrm>
            <a:off x="0" y="9443662"/>
            <a:ext cx="2951163" cy="498851"/>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DDD8696-706D-440E-AE04-4C644F0613E8}"/>
              </a:ext>
            </a:extLst>
          </p:cNvPr>
          <p:cNvSpPr>
            <a:spLocks noGrp="1"/>
          </p:cNvSpPr>
          <p:nvPr>
            <p:ph type="sldNum" sz="quarter" idx="3"/>
          </p:nvPr>
        </p:nvSpPr>
        <p:spPr>
          <a:xfrm>
            <a:off x="3857636" y="9443662"/>
            <a:ext cx="2951163" cy="498851"/>
          </a:xfrm>
          <a:prstGeom prst="rect">
            <a:avLst/>
          </a:prstGeom>
        </p:spPr>
        <p:txBody>
          <a:bodyPr vert="horz" lIns="91440" tIns="45720" rIns="91440" bIns="45720" rtlCol="0" anchor="b"/>
          <a:lstStyle>
            <a:lvl1pPr algn="r">
              <a:defRPr sz="1200"/>
            </a:lvl1pPr>
          </a:lstStyle>
          <a:p>
            <a:fld id="{722A5DE8-F2C4-4DB3-88D1-656DCD59E73E}" type="slidenum">
              <a:rPr lang="en-US" smtClean="0"/>
              <a:t>‹#›</a:t>
            </a:fld>
            <a:endParaRPr lang="en-US" dirty="0"/>
          </a:p>
        </p:txBody>
      </p:sp>
    </p:spTree>
    <p:extLst>
      <p:ext uri="{BB962C8B-B14F-4D97-AF65-F5344CB8AC3E}">
        <p14:creationId xmlns:p14="http://schemas.microsoft.com/office/powerpoint/2010/main" val="1789824356"/>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31" userDrawn="1">
          <p15:clr>
            <a:srgbClr val="F26B43"/>
          </p15:clr>
        </p15:guide>
        <p15:guide id="2" pos="2145"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8852"/>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57636" y="0"/>
            <a:ext cx="2951163" cy="498852"/>
          </a:xfrm>
          <a:prstGeom prst="rect">
            <a:avLst/>
          </a:prstGeom>
        </p:spPr>
        <p:txBody>
          <a:bodyPr vert="horz" lIns="91440" tIns="45720" rIns="91440" bIns="45720" rtlCol="0"/>
          <a:lstStyle>
            <a:lvl1pPr algn="r">
              <a:defRPr sz="1200"/>
            </a:lvl1pPr>
          </a:lstStyle>
          <a:p>
            <a:fld id="{0AEFB4FA-E877-413E-B608-88789D806C57}" type="datetimeFigureOut">
              <a:rPr lang="en-US" noProof="0" smtClean="0"/>
              <a:t>4/7/2026</a:t>
            </a:fld>
            <a:endParaRPr lang="en-US" noProof="0" dirty="0"/>
          </a:p>
        </p:txBody>
      </p:sp>
      <p:sp>
        <p:nvSpPr>
          <p:cNvPr id="4" name="Slide Image Placeholder 3"/>
          <p:cNvSpPr>
            <a:spLocks noGrp="1" noRot="1" noChangeAspect="1"/>
          </p:cNvSpPr>
          <p:nvPr>
            <p:ph type="sldImg" idx="2"/>
          </p:nvPr>
        </p:nvSpPr>
        <p:spPr>
          <a:xfrm>
            <a:off x="422275" y="1243013"/>
            <a:ext cx="5965825" cy="3355975"/>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1038" y="4784835"/>
            <a:ext cx="5448300" cy="3914864"/>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443662"/>
            <a:ext cx="2951163" cy="498851"/>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57636" y="9443662"/>
            <a:ext cx="2951163" cy="498851"/>
          </a:xfrm>
          <a:prstGeom prst="rect">
            <a:avLst/>
          </a:prstGeom>
        </p:spPr>
        <p:txBody>
          <a:bodyPr vert="horz" lIns="91440" tIns="45720" rIns="91440" bIns="45720" rtlCol="0" anchor="b"/>
          <a:lstStyle>
            <a:lvl1pPr algn="r">
              <a:defRPr sz="1200"/>
            </a:lvl1pPr>
          </a:lstStyle>
          <a:p>
            <a:fld id="{6336304E-FDE3-4B4F-A3B7-EBE87F3FA5E2}" type="slidenum">
              <a:rPr lang="en-US" noProof="0" smtClean="0"/>
              <a:t>‹#›</a:t>
            </a:fld>
            <a:endParaRPr lang="en-US" noProof="0" dirty="0"/>
          </a:p>
        </p:txBody>
      </p:sp>
    </p:spTree>
    <p:extLst>
      <p:ext uri="{BB962C8B-B14F-4D97-AF65-F5344CB8AC3E}">
        <p14:creationId xmlns:p14="http://schemas.microsoft.com/office/powerpoint/2010/main" val="4085138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6304E-FDE3-4B4F-A3B7-EBE87F3FA5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9795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CE04F9B-D9D8-42CD-B771-86CC4F789B4F}" type="datetimeFigureOut">
              <a:rPr lang="en-GB" smtClean="0"/>
              <a:t>07/04/2026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A972B9E-1FA4-46FC-9DD1-0C3D158A174E}" type="slidenum">
              <a:rPr lang="en-GB" smtClean="0"/>
              <a:t>‹#›</a:t>
            </a:fld>
            <a:endParaRPr lang="en-GB" dirty="0"/>
          </a:p>
        </p:txBody>
      </p:sp>
    </p:spTree>
    <p:extLst>
      <p:ext uri="{BB962C8B-B14F-4D97-AF65-F5344CB8AC3E}">
        <p14:creationId xmlns:p14="http://schemas.microsoft.com/office/powerpoint/2010/main" val="2615405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CE04F9B-D9D8-42CD-B771-86CC4F789B4F}" type="datetimeFigureOut">
              <a:rPr lang="en-GB" smtClean="0"/>
              <a:t>07/04/2026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A972B9E-1FA4-46FC-9DD1-0C3D158A174E}" type="slidenum">
              <a:rPr lang="en-GB" smtClean="0"/>
              <a:t>‹#›</a:t>
            </a:fld>
            <a:endParaRPr lang="en-GB" dirty="0"/>
          </a:p>
        </p:txBody>
      </p:sp>
    </p:spTree>
    <p:extLst>
      <p:ext uri="{BB962C8B-B14F-4D97-AF65-F5344CB8AC3E}">
        <p14:creationId xmlns:p14="http://schemas.microsoft.com/office/powerpoint/2010/main" val="2582865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CE04F9B-D9D8-42CD-B771-86CC4F789B4F}" type="datetimeFigureOut">
              <a:rPr lang="en-GB" smtClean="0"/>
              <a:t>07/04/2026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A972B9E-1FA4-46FC-9DD1-0C3D158A174E}" type="slidenum">
              <a:rPr lang="en-GB" smtClean="0"/>
              <a:t>‹#›</a:t>
            </a:fld>
            <a:endParaRPr lang="en-GB" dirty="0"/>
          </a:p>
        </p:txBody>
      </p:sp>
    </p:spTree>
    <p:extLst>
      <p:ext uri="{BB962C8B-B14F-4D97-AF65-F5344CB8AC3E}">
        <p14:creationId xmlns:p14="http://schemas.microsoft.com/office/powerpoint/2010/main" val="35602750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0B3EF35-59FA-4185-937D-EA8ECBB6656C}" type="datetimeFigureOut">
              <a:rPr lang="en-GB" smtClean="0"/>
              <a:t>07/04/2026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08CE263-204C-4B69-8F07-A39CA88B92B6}" type="slidenum">
              <a:rPr lang="en-GB" smtClean="0"/>
              <a:t>‹#›</a:t>
            </a:fld>
            <a:endParaRPr lang="en-GB" dirty="0"/>
          </a:p>
        </p:txBody>
      </p:sp>
      <p:pic>
        <p:nvPicPr>
          <p:cNvPr id="7" name="Picture 6" descr="ECC ppt back.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userDrawn="1"/>
        </p:nvSpPr>
        <p:spPr bwMode="auto">
          <a:xfrm>
            <a:off x="8534400" y="4191000"/>
            <a:ext cx="3149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GB" sz="1800" dirty="0">
              <a:ea typeface="ＭＳ Ｐゴシック" charset="0"/>
            </a:endParaRPr>
          </a:p>
        </p:txBody>
      </p:sp>
    </p:spTree>
    <p:extLst>
      <p:ext uri="{BB962C8B-B14F-4D97-AF65-F5344CB8AC3E}">
        <p14:creationId xmlns:p14="http://schemas.microsoft.com/office/powerpoint/2010/main" val="11554473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0B3EF35-59FA-4185-937D-EA8ECBB6656C}" type="datetimeFigureOut">
              <a:rPr lang="en-GB" smtClean="0"/>
              <a:t>07/04/2026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pPr>
              <a:defRPr/>
            </a:pPr>
            <a:fld id="{9B6F3EC3-4F54-4141-9820-8C188AFD5A24}" type="slidenum">
              <a:rPr lang="en-US" smtClean="0"/>
              <a:pPr>
                <a:defRPr/>
              </a:pPr>
              <a:t>‹#›</a:t>
            </a:fld>
            <a:endParaRPr lang="en-US" dirty="0">
              <a:solidFill>
                <a:schemeClr val="tx1"/>
              </a:solidFill>
            </a:endParaRPr>
          </a:p>
        </p:txBody>
      </p:sp>
    </p:spTree>
    <p:extLst>
      <p:ext uri="{BB962C8B-B14F-4D97-AF65-F5344CB8AC3E}">
        <p14:creationId xmlns:p14="http://schemas.microsoft.com/office/powerpoint/2010/main" val="41440185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B3EF35-59FA-4185-937D-EA8ECBB6656C}" type="datetimeFigureOut">
              <a:rPr lang="en-GB" smtClean="0"/>
              <a:t>07/04/2026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pPr>
              <a:defRPr/>
            </a:pPr>
            <a:fld id="{5AC488E0-3C20-4BFA-8788-94A5C0C34050}" type="slidenum">
              <a:rPr lang="en-US" smtClean="0"/>
              <a:pPr>
                <a:defRPr/>
              </a:pPr>
              <a:t>‹#›</a:t>
            </a:fld>
            <a:endParaRPr lang="en-US" dirty="0">
              <a:solidFill>
                <a:schemeClr val="tx1"/>
              </a:solidFill>
            </a:endParaRPr>
          </a:p>
        </p:txBody>
      </p:sp>
    </p:spTree>
    <p:extLst>
      <p:ext uri="{BB962C8B-B14F-4D97-AF65-F5344CB8AC3E}">
        <p14:creationId xmlns:p14="http://schemas.microsoft.com/office/powerpoint/2010/main" val="28590901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0B3EF35-59FA-4185-937D-EA8ECBB6656C}" type="datetimeFigureOut">
              <a:rPr lang="en-GB" smtClean="0"/>
              <a:t>07/04/2026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pPr>
              <a:defRPr/>
            </a:pPr>
            <a:fld id="{965DF208-F6BA-48D2-BE32-DFD9BEF01210}" type="slidenum">
              <a:rPr lang="en-US" smtClean="0"/>
              <a:pPr>
                <a:defRPr/>
              </a:pPr>
              <a:t>‹#›</a:t>
            </a:fld>
            <a:endParaRPr lang="en-US" dirty="0">
              <a:solidFill>
                <a:schemeClr val="tx1"/>
              </a:solidFill>
            </a:endParaRPr>
          </a:p>
        </p:txBody>
      </p:sp>
    </p:spTree>
    <p:extLst>
      <p:ext uri="{BB962C8B-B14F-4D97-AF65-F5344CB8AC3E}">
        <p14:creationId xmlns:p14="http://schemas.microsoft.com/office/powerpoint/2010/main" val="13196196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0B3EF35-59FA-4185-937D-EA8ECBB6656C}" type="datetimeFigureOut">
              <a:rPr lang="en-GB" smtClean="0"/>
              <a:t>07/04/2026</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pPr>
              <a:defRPr/>
            </a:pPr>
            <a:fld id="{7D32E8C3-048F-4DB5-AD06-35246EB5EAB0}" type="slidenum">
              <a:rPr lang="en-US" smtClean="0"/>
              <a:pPr>
                <a:defRPr/>
              </a:pPr>
              <a:t>‹#›</a:t>
            </a:fld>
            <a:endParaRPr lang="en-US" dirty="0">
              <a:solidFill>
                <a:schemeClr val="tx1"/>
              </a:solidFill>
            </a:endParaRPr>
          </a:p>
        </p:txBody>
      </p:sp>
    </p:spTree>
    <p:extLst>
      <p:ext uri="{BB962C8B-B14F-4D97-AF65-F5344CB8AC3E}">
        <p14:creationId xmlns:p14="http://schemas.microsoft.com/office/powerpoint/2010/main" val="22236460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0B3EF35-59FA-4185-937D-EA8ECBB6656C}" type="datetimeFigureOut">
              <a:rPr lang="en-GB" smtClean="0"/>
              <a:t>07/04/2026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pPr>
              <a:defRPr/>
            </a:pPr>
            <a:fld id="{CE51CBBA-793B-47FA-BF78-E4AFC9490453}" type="slidenum">
              <a:rPr lang="en-US" smtClean="0"/>
              <a:pPr>
                <a:defRPr/>
              </a:pPr>
              <a:t>‹#›</a:t>
            </a:fld>
            <a:endParaRPr lang="en-US" dirty="0">
              <a:solidFill>
                <a:schemeClr val="tx1"/>
              </a:solidFill>
            </a:endParaRPr>
          </a:p>
        </p:txBody>
      </p:sp>
    </p:spTree>
    <p:extLst>
      <p:ext uri="{BB962C8B-B14F-4D97-AF65-F5344CB8AC3E}">
        <p14:creationId xmlns:p14="http://schemas.microsoft.com/office/powerpoint/2010/main" val="22487001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B3EF35-59FA-4185-937D-EA8ECBB6656C}" type="datetimeFigureOut">
              <a:rPr lang="en-GB" smtClean="0"/>
              <a:t>07/04/2026</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pPr>
              <a:defRPr/>
            </a:pPr>
            <a:fld id="{9869346E-AA40-4AEA-AEC6-92B260C469A1}" type="slidenum">
              <a:rPr lang="en-US" smtClean="0"/>
              <a:pPr>
                <a:defRPr/>
              </a:pPr>
              <a:t>‹#›</a:t>
            </a:fld>
            <a:endParaRPr lang="en-US" dirty="0">
              <a:solidFill>
                <a:schemeClr val="tx1"/>
              </a:solidFill>
            </a:endParaRPr>
          </a:p>
        </p:txBody>
      </p:sp>
    </p:spTree>
    <p:extLst>
      <p:ext uri="{BB962C8B-B14F-4D97-AF65-F5344CB8AC3E}">
        <p14:creationId xmlns:p14="http://schemas.microsoft.com/office/powerpoint/2010/main" val="2537688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B3EF35-59FA-4185-937D-EA8ECBB6656C}" type="datetimeFigureOut">
              <a:rPr lang="en-GB" smtClean="0"/>
              <a:t>07/04/2026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pPr>
              <a:defRPr/>
            </a:pPr>
            <a:fld id="{3412CAA3-43A5-49BE-BE7C-AC13A46032AD}" type="slidenum">
              <a:rPr lang="en-US" smtClean="0"/>
              <a:pPr>
                <a:defRPr/>
              </a:pPr>
              <a:t>‹#›</a:t>
            </a:fld>
            <a:endParaRPr lang="en-US" dirty="0">
              <a:solidFill>
                <a:schemeClr val="tx1"/>
              </a:solidFill>
            </a:endParaRPr>
          </a:p>
        </p:txBody>
      </p:sp>
    </p:spTree>
    <p:extLst>
      <p:ext uri="{BB962C8B-B14F-4D97-AF65-F5344CB8AC3E}">
        <p14:creationId xmlns:p14="http://schemas.microsoft.com/office/powerpoint/2010/main" val="80415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CE04F9B-D9D8-42CD-B771-86CC4F789B4F}" type="datetimeFigureOut">
              <a:rPr lang="en-GB" smtClean="0"/>
              <a:t>07/04/2026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A972B9E-1FA4-46FC-9DD1-0C3D158A174E}" type="slidenum">
              <a:rPr lang="en-GB" smtClean="0"/>
              <a:t>‹#›</a:t>
            </a:fld>
            <a:endParaRPr lang="en-GB" dirty="0"/>
          </a:p>
        </p:txBody>
      </p:sp>
    </p:spTree>
    <p:extLst>
      <p:ext uri="{BB962C8B-B14F-4D97-AF65-F5344CB8AC3E}">
        <p14:creationId xmlns:p14="http://schemas.microsoft.com/office/powerpoint/2010/main" val="24047640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B3EF35-59FA-4185-937D-EA8ECBB6656C}" type="datetimeFigureOut">
              <a:rPr lang="en-GB" smtClean="0"/>
              <a:t>07/04/2026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pPr>
              <a:defRPr/>
            </a:pPr>
            <a:fld id="{50A8EB30-72F9-4DB8-923A-5FF13472C0A2}" type="slidenum">
              <a:rPr lang="en-US" smtClean="0"/>
              <a:pPr>
                <a:defRPr/>
              </a:pPr>
              <a:t>‹#›</a:t>
            </a:fld>
            <a:endParaRPr lang="en-US" dirty="0">
              <a:solidFill>
                <a:schemeClr val="tx1"/>
              </a:solidFill>
            </a:endParaRPr>
          </a:p>
        </p:txBody>
      </p:sp>
    </p:spTree>
    <p:extLst>
      <p:ext uri="{BB962C8B-B14F-4D97-AF65-F5344CB8AC3E}">
        <p14:creationId xmlns:p14="http://schemas.microsoft.com/office/powerpoint/2010/main" val="19564549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0B3EF35-59FA-4185-937D-EA8ECBB6656C}" type="datetimeFigureOut">
              <a:rPr lang="en-GB" smtClean="0"/>
              <a:t>07/04/2026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pPr>
              <a:defRPr/>
            </a:pPr>
            <a:fld id="{CA82A8B6-62A5-4F35-9100-17182E3A1369}" type="slidenum">
              <a:rPr lang="en-US" smtClean="0"/>
              <a:pPr>
                <a:defRPr/>
              </a:pPr>
              <a:t>‹#›</a:t>
            </a:fld>
            <a:endParaRPr lang="en-US" dirty="0">
              <a:solidFill>
                <a:schemeClr val="tx1"/>
              </a:solidFill>
            </a:endParaRPr>
          </a:p>
        </p:txBody>
      </p:sp>
    </p:spTree>
    <p:extLst>
      <p:ext uri="{BB962C8B-B14F-4D97-AF65-F5344CB8AC3E}">
        <p14:creationId xmlns:p14="http://schemas.microsoft.com/office/powerpoint/2010/main" val="15024160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0B3EF35-59FA-4185-937D-EA8ECBB6656C}" type="datetimeFigureOut">
              <a:rPr lang="en-GB" smtClean="0"/>
              <a:t>07/04/2026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pPr>
              <a:defRPr/>
            </a:pPr>
            <a:fld id="{737112D7-91BF-4183-8A15-379895964A65}" type="slidenum">
              <a:rPr lang="en-US" smtClean="0"/>
              <a:pPr>
                <a:defRPr/>
              </a:pPr>
              <a:t>‹#›</a:t>
            </a:fld>
            <a:endParaRPr lang="en-US" dirty="0">
              <a:solidFill>
                <a:schemeClr val="tx1"/>
              </a:solidFill>
            </a:endParaRPr>
          </a:p>
        </p:txBody>
      </p:sp>
    </p:spTree>
    <p:extLst>
      <p:ext uri="{BB962C8B-B14F-4D97-AF65-F5344CB8AC3E}">
        <p14:creationId xmlns:p14="http://schemas.microsoft.com/office/powerpoint/2010/main" val="31949547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_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accent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dirty="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72999" y="1312605"/>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17476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dirty="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9175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2139388" y="1154832"/>
            <a:ext cx="7900525" cy="764460"/>
          </a:xfrm>
        </p:spPr>
        <p:txBody>
          <a:bodyPr>
            <a:noAutofit/>
          </a:bodyPr>
          <a:lstStyle>
            <a:lvl1pPr marL="0" indent="0" algn="ctr">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Dummy Text Comes Here</a:t>
            </a:r>
          </a:p>
        </p:txBody>
      </p:sp>
      <p:pic>
        <p:nvPicPr>
          <p:cNvPr id="8" name="Picture 7">
            <a:extLst>
              <a:ext uri="{FF2B5EF4-FFF2-40B4-BE49-F238E27FC236}">
                <a16:creationId xmlns:a16="http://schemas.microsoft.com/office/drawing/2014/main"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dirty="0"/>
          </a:p>
        </p:txBody>
      </p:sp>
      <p:sp>
        <p:nvSpPr>
          <p:cNvPr id="15" name="Picture Placeholder 14">
            <a:extLst>
              <a:ext uri="{FF2B5EF4-FFF2-40B4-BE49-F238E27FC236}">
                <a16:creationId xmlns:a16="http://schemas.microsoft.com/office/drawing/2014/main" id="{B5A30B6B-EEDB-4142-8138-D50F5A307D76}"/>
              </a:ext>
            </a:extLst>
          </p:cNvPr>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anchor="ctr">
            <a:noAutofit/>
          </a:bodyPr>
          <a:lstStyle>
            <a:lvl1pPr marL="0" indent="0" algn="ctr">
              <a:buNone/>
              <a:defRPr sz="2400"/>
            </a:lvl1pPr>
          </a:lstStyle>
          <a:p>
            <a:r>
              <a:rPr lang="en-US" noProof="0" dirty="0"/>
              <a:t>Click icon to add picture</a:t>
            </a:r>
          </a:p>
        </p:txBody>
      </p:sp>
    </p:spTree>
    <p:extLst>
      <p:ext uri="{BB962C8B-B14F-4D97-AF65-F5344CB8AC3E}">
        <p14:creationId xmlns:p14="http://schemas.microsoft.com/office/powerpoint/2010/main" val="17520465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grpSp>
        <p:nvGrpSpPr>
          <p:cNvPr id="10" name="Group 9">
            <a:extLst>
              <a:ext uri="{FF2B5EF4-FFF2-40B4-BE49-F238E27FC236}">
                <a16:creationId xmlns:a16="http://schemas.microsoft.com/office/drawing/2014/main" id="{42E17FB3-B5C4-4B3A-A57B-C6493A9D0C66}"/>
              </a:ext>
            </a:extLst>
          </p:cNvPr>
          <p:cNvGrpSpPr/>
          <p:nvPr userDrawn="1"/>
        </p:nvGrpSpPr>
        <p:grpSpPr>
          <a:xfrm rot="8650774">
            <a:off x="5037655" y="4336093"/>
            <a:ext cx="1905000" cy="2354263"/>
            <a:chOff x="11114088" y="2241550"/>
            <a:chExt cx="1905000" cy="2354263"/>
          </a:xfrm>
          <a:solidFill>
            <a:schemeClr val="bg2"/>
          </a:solidFill>
        </p:grpSpPr>
        <p:sp>
          <p:nvSpPr>
            <p:cNvPr id="11" name="Freeform 5">
              <a:extLst>
                <a:ext uri="{FF2B5EF4-FFF2-40B4-BE49-F238E27FC236}">
                  <a16:creationId xmlns:a16="http://schemas.microsoft.com/office/drawing/2014/main" id="{DCA6C454-F761-4265-BB5E-DFD947CC3592}"/>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2" name="Freeform 6">
              <a:extLst>
                <a:ext uri="{FF2B5EF4-FFF2-40B4-BE49-F238E27FC236}">
                  <a16:creationId xmlns:a16="http://schemas.microsoft.com/office/drawing/2014/main" id="{6B853B2F-9E1C-4AC4-9344-8610498D5B5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7">
              <a:extLst>
                <a:ext uri="{FF2B5EF4-FFF2-40B4-BE49-F238E27FC236}">
                  <a16:creationId xmlns:a16="http://schemas.microsoft.com/office/drawing/2014/main" id="{B7FCC84B-2235-4948-8277-8363DFC691A4}"/>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3" name="Picture Placeholder 22">
            <a:extLst>
              <a:ext uri="{FF2B5EF4-FFF2-40B4-BE49-F238E27FC236}">
                <a16:creationId xmlns:a16="http://schemas.microsoft.com/office/drawing/2014/main" id="{26619E66-5354-4D60-8529-27917AC037C0}"/>
              </a:ext>
            </a:extLst>
          </p:cNvPr>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anchor="ctr">
            <a:noAutofit/>
          </a:bodyPr>
          <a:lstStyle>
            <a:lvl1pPr marL="0" indent="0" algn="ctr">
              <a:buNone/>
              <a:defRPr/>
            </a:lvl1pPr>
          </a:lstStyle>
          <a:p>
            <a:r>
              <a:rPr lang="en-US" noProof="0" dirty="0"/>
              <a:t>Click icon to add picture</a:t>
            </a:r>
          </a:p>
        </p:txBody>
      </p:sp>
      <p:sp>
        <p:nvSpPr>
          <p:cNvPr id="14" name="Title 1">
            <a:extLst>
              <a:ext uri="{FF2B5EF4-FFF2-40B4-BE49-F238E27FC236}">
                <a16:creationId xmlns:a16="http://schemas.microsoft.com/office/drawing/2014/main" id="{2E646B4F-6CCB-724C-9D5E-6D5770023939}"/>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6990848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Rectangle 13">
            <a:extLst>
              <a:ext uri="{FF2B5EF4-FFF2-40B4-BE49-F238E27FC236}">
                <a16:creationId xmlns:a16="http://schemas.microsoft.com/office/drawing/2014/main" id="{9D415693-E2CB-4DB4-B07C-2F96B0CAB302}"/>
              </a:ext>
            </a:extLst>
          </p:cNvPr>
          <p:cNvSpPr/>
          <p:nvPr userDrawn="1"/>
        </p:nvSpPr>
        <p:spPr>
          <a:xfrm>
            <a:off x="7854462" y="988536"/>
            <a:ext cx="4329129" cy="4880927"/>
          </a:xfrm>
          <a:prstGeom prst="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14C1BF67-E354-4E04-8F94-BABF2B7D1AFB}"/>
              </a:ext>
            </a:extLst>
          </p:cNvPr>
          <p:cNvSpPr/>
          <p:nvPr userDrawn="1"/>
        </p:nvSpPr>
        <p:spPr>
          <a:xfrm>
            <a:off x="5107816" y="633613"/>
            <a:ext cx="5571908" cy="5571906"/>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Picture Placeholder 5">
            <a:extLst>
              <a:ext uri="{FF2B5EF4-FFF2-40B4-BE49-F238E27FC236}">
                <a16:creationId xmlns:a16="http://schemas.microsoft.com/office/drawing/2014/main" id="{FF6AC390-6F85-4B64-AE7A-E8E0D8FC89CF}"/>
              </a:ext>
            </a:extLst>
          </p:cNvPr>
          <p:cNvSpPr>
            <a:spLocks noGrp="1"/>
          </p:cNvSpPr>
          <p:nvPr>
            <p:ph type="pic" sz="quarter" idx="13"/>
          </p:nvPr>
        </p:nvSpPr>
        <p:spPr>
          <a:xfrm>
            <a:off x="5455212" y="988536"/>
            <a:ext cx="4884848" cy="4884848"/>
          </a:xfrm>
          <a:prstGeom prst="ellipse">
            <a:avLst/>
          </a:prstGeom>
          <a:solidFill>
            <a:schemeClr val="bg1">
              <a:lumMod val="85000"/>
            </a:schemeClr>
          </a:solidFill>
        </p:spPr>
        <p:txBody>
          <a:bodyPr anchor="ctr"/>
          <a:lstStyle>
            <a:lvl1pPr marL="0" indent="0" algn="ctr">
              <a:buNone/>
              <a:defRPr/>
            </a:lvl1pPr>
          </a:lstStyle>
          <a:p>
            <a:r>
              <a:rPr lang="en-US" noProof="0" dirty="0"/>
              <a:t>Click icon to add picture</a:t>
            </a:r>
          </a:p>
        </p:txBody>
      </p:sp>
    </p:spTree>
    <p:extLst>
      <p:ext uri="{BB962C8B-B14F-4D97-AF65-F5344CB8AC3E}">
        <p14:creationId xmlns:p14="http://schemas.microsoft.com/office/powerpoint/2010/main" val="15524754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0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2E4E194-63F1-4D43-AC02-75733DF045E9}"/>
              </a:ext>
            </a:extLst>
          </p:cNvPr>
          <p:cNvSpPr/>
          <p:nvPr userDrawn="1"/>
        </p:nvSpPr>
        <p:spPr>
          <a:xfrm>
            <a:off x="8308181"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799E3E2-888B-2343-9A63-F84C03265CB5}"/>
              </a:ext>
            </a:extLst>
          </p:cNvPr>
          <p:cNvSpPr>
            <a:spLocks noChangeAspect="1"/>
          </p:cNvSpPr>
          <p:nvPr userDrawn="1"/>
        </p:nvSpPr>
        <p:spPr>
          <a:xfrm>
            <a:off x="9833702" y="1823757"/>
            <a:ext cx="832104" cy="832104"/>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Picture Placeholder 11">
            <a:extLst>
              <a:ext uri="{FF2B5EF4-FFF2-40B4-BE49-F238E27FC236}">
                <a16:creationId xmlns:a16="http://schemas.microsoft.com/office/drawing/2014/main" id="{8FEDE8EF-5B7A-A741-9A56-D365CAE01B62}"/>
              </a:ext>
            </a:extLst>
          </p:cNvPr>
          <p:cNvSpPr>
            <a:spLocks noGrp="1"/>
          </p:cNvSpPr>
          <p:nvPr>
            <p:ph type="pic" sz="quarter" idx="19" hasCustomPrompt="1"/>
          </p:nvPr>
        </p:nvSpPr>
        <p:spPr>
          <a:xfrm>
            <a:off x="9998318"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
        <p:nvSpPr>
          <p:cNvPr id="9" name="Rectangle 8">
            <a:extLst>
              <a:ext uri="{FF2B5EF4-FFF2-40B4-BE49-F238E27FC236}">
                <a16:creationId xmlns:a16="http://schemas.microsoft.com/office/drawing/2014/main" id="{3755C1FB-E61C-4BBC-8179-D34908DEA1B6}"/>
              </a:ext>
            </a:extLst>
          </p:cNvPr>
          <p:cNvSpPr/>
          <p:nvPr userDrawn="1"/>
        </p:nvSpPr>
        <p:spPr>
          <a:xfrm>
            <a:off x="0"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8C1E0992-271E-4948-9461-C7AA54AF8FEA}"/>
              </a:ext>
            </a:extLst>
          </p:cNvPr>
          <p:cNvSpPr>
            <a:spLocks noChangeAspect="1"/>
          </p:cNvSpPr>
          <p:nvPr userDrawn="1"/>
        </p:nvSpPr>
        <p:spPr>
          <a:xfrm>
            <a:off x="1526011" y="1823757"/>
            <a:ext cx="832104" cy="83210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219126" y="3207024"/>
            <a:ext cx="3445566"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6" name="Picture Placeholder 5">
            <a:extLst>
              <a:ext uri="{FF2B5EF4-FFF2-40B4-BE49-F238E27FC236}">
                <a16:creationId xmlns:a16="http://schemas.microsoft.com/office/drawing/2014/main" id="{35B71D50-AA4B-4E0C-8F6A-0F64F2C8A8C7}"/>
              </a:ext>
            </a:extLst>
          </p:cNvPr>
          <p:cNvSpPr>
            <a:spLocks noGrp="1"/>
          </p:cNvSpPr>
          <p:nvPr>
            <p:ph type="pic" sz="quarter" idx="13"/>
          </p:nvPr>
        </p:nvSpPr>
        <p:spPr>
          <a:xfrm>
            <a:off x="3883819" y="1630018"/>
            <a:ext cx="4424362" cy="4373217"/>
          </a:xfrm>
          <a:solidFill>
            <a:schemeClr val="bg2">
              <a:lumMod val="90000"/>
            </a:schemeClr>
          </a:solidFill>
        </p:spPr>
        <p:txBody>
          <a:bodyPr anchor="ctr"/>
          <a:lstStyle>
            <a:lvl1pPr marL="0" indent="0" algn="ctr">
              <a:buNone/>
              <a:defRPr/>
            </a:lvl1pPr>
          </a:lstStyle>
          <a:p>
            <a:r>
              <a:rPr lang="en-US" noProof="0" dirty="0"/>
              <a:t>Click icon to add picture</a:t>
            </a:r>
          </a:p>
        </p:txBody>
      </p:sp>
      <p:sp>
        <p:nvSpPr>
          <p:cNvPr id="17" name="Content Placeholder 2">
            <a:extLst>
              <a:ext uri="{FF2B5EF4-FFF2-40B4-BE49-F238E27FC236}">
                <a16:creationId xmlns:a16="http://schemas.microsoft.com/office/drawing/2014/main" id="{147C9C38-5B17-467D-B581-EF28ECB11E80}"/>
              </a:ext>
            </a:extLst>
          </p:cNvPr>
          <p:cNvSpPr>
            <a:spLocks noGrp="1"/>
          </p:cNvSpPr>
          <p:nvPr>
            <p:ph idx="14" hasCustomPrompt="1"/>
          </p:nvPr>
        </p:nvSpPr>
        <p:spPr>
          <a:xfrm>
            <a:off x="8527490" y="3207024"/>
            <a:ext cx="3445200"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219126"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1" name="Content Placeholder 2">
            <a:extLst>
              <a:ext uri="{FF2B5EF4-FFF2-40B4-BE49-F238E27FC236}">
                <a16:creationId xmlns:a16="http://schemas.microsoft.com/office/drawing/2014/main" id="{F694448B-800C-40EF-8F61-18C018E8374C}"/>
              </a:ext>
            </a:extLst>
          </p:cNvPr>
          <p:cNvSpPr>
            <a:spLocks noGrp="1"/>
          </p:cNvSpPr>
          <p:nvPr>
            <p:ph idx="16" hasCustomPrompt="1"/>
          </p:nvPr>
        </p:nvSpPr>
        <p:spPr>
          <a:xfrm>
            <a:off x="8527124"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12" name="Picture Placeholder 11">
            <a:extLst>
              <a:ext uri="{FF2B5EF4-FFF2-40B4-BE49-F238E27FC236}">
                <a16:creationId xmlns:a16="http://schemas.microsoft.com/office/drawing/2014/main" id="{483B974E-5202-4EAD-9D55-4129C84BAE87}"/>
              </a:ext>
            </a:extLst>
          </p:cNvPr>
          <p:cNvSpPr>
            <a:spLocks noGrp="1"/>
          </p:cNvSpPr>
          <p:nvPr>
            <p:ph type="pic" sz="quarter" idx="17" hasCustomPrompt="1"/>
          </p:nvPr>
        </p:nvSpPr>
        <p:spPr>
          <a:xfrm>
            <a:off x="1690627"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Tree>
    <p:extLst>
      <p:ext uri="{BB962C8B-B14F-4D97-AF65-F5344CB8AC3E}">
        <p14:creationId xmlns:p14="http://schemas.microsoft.com/office/powerpoint/2010/main" val="17279794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B6EB0C6-606C-4AFB-8FF8-AB43606B95BD}"/>
              </a:ext>
            </a:extLst>
          </p:cNvPr>
          <p:cNvSpPr/>
          <p:nvPr userDrawn="1"/>
        </p:nvSpPr>
        <p:spPr>
          <a:xfrm>
            <a:off x="6599236" y="4707908"/>
            <a:ext cx="5592763"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Rectangle 3">
            <a:extLst>
              <a:ext uri="{FF2B5EF4-FFF2-40B4-BE49-F238E27FC236}">
                <a16:creationId xmlns:a16="http://schemas.microsoft.com/office/drawing/2014/main" id="{25CE6D5A-A5C0-4B12-A26A-691D5743FA5C}"/>
              </a:ext>
            </a:extLst>
          </p:cNvPr>
          <p:cNvSpPr/>
          <p:nvPr userDrawn="1"/>
        </p:nvSpPr>
        <p:spPr>
          <a:xfrm>
            <a:off x="-82063" y="1648186"/>
            <a:ext cx="5709139"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680934" y="2863158"/>
            <a:ext cx="4074002" cy="2846648"/>
          </a:xfrm>
        </p:spPr>
        <p:txBody>
          <a:bodyPr lIns="0" tIns="0" rIns="0" bIns="0">
            <a:noAutofit/>
          </a:bodyPr>
          <a:lstStyle>
            <a:lvl1pPr marL="0" indent="0" algn="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accent2"/>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1309370" y="1903728"/>
            <a:ext cx="3445566" cy="495389"/>
          </a:xfrm>
        </p:spPr>
        <p:txBody>
          <a:bodyPr lIns="0" tIns="0" rIns="0" bIns="0" anchor="ctr">
            <a:noAutofit/>
          </a:bodyPr>
          <a:lstStyle>
            <a:lvl1pPr marL="0" indent="0" algn="r">
              <a:buNone/>
              <a:defRPr sz="18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01 comes here</a:t>
            </a:r>
          </a:p>
        </p:txBody>
      </p:sp>
      <p:sp>
        <p:nvSpPr>
          <p:cNvPr id="23" name="Content Placeholder 2">
            <a:extLst>
              <a:ext uri="{FF2B5EF4-FFF2-40B4-BE49-F238E27FC236}">
                <a16:creationId xmlns:a16="http://schemas.microsoft.com/office/drawing/2014/main" id="{E5123CE7-2F8A-489B-BD99-0C2A33ADF49A}"/>
              </a:ext>
            </a:extLst>
          </p:cNvPr>
          <p:cNvSpPr>
            <a:spLocks noGrp="1"/>
          </p:cNvSpPr>
          <p:nvPr>
            <p:ph idx="19" hasCustomPrompt="1"/>
          </p:nvPr>
        </p:nvSpPr>
        <p:spPr>
          <a:xfrm>
            <a:off x="7327918" y="1648186"/>
            <a:ext cx="4074002" cy="2834508"/>
          </a:xfrm>
        </p:spPr>
        <p:txBody>
          <a:bodyPr lIns="0" tIns="0" rIns="0" bIns="0" anchor="b">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5" name="Content Placeholder 2">
            <a:extLst>
              <a:ext uri="{FF2B5EF4-FFF2-40B4-BE49-F238E27FC236}">
                <a16:creationId xmlns:a16="http://schemas.microsoft.com/office/drawing/2014/main" id="{07730BCF-AC2A-4FEC-8F01-63964DB444CF}"/>
              </a:ext>
            </a:extLst>
          </p:cNvPr>
          <p:cNvSpPr>
            <a:spLocks noGrp="1"/>
          </p:cNvSpPr>
          <p:nvPr>
            <p:ph idx="20" hasCustomPrompt="1"/>
          </p:nvPr>
        </p:nvSpPr>
        <p:spPr>
          <a:xfrm>
            <a:off x="7475709" y="4963450"/>
            <a:ext cx="3445566" cy="495389"/>
          </a:xfrm>
        </p:spPr>
        <p:txBody>
          <a:bodyPr lIns="0" tIns="0" rIns="0" bIns="0" anchor="ctr">
            <a:noAutofit/>
          </a:bodyPr>
          <a:lstStyle>
            <a:lvl1pPr marL="0" indent="0" algn="l">
              <a:buNone/>
              <a:defRPr sz="1800" b="1" cap="all" baseline="0">
                <a:solidFill>
                  <a:schemeClr val="accent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02 comes here</a:t>
            </a:r>
          </a:p>
        </p:txBody>
      </p:sp>
      <p:sp>
        <p:nvSpPr>
          <p:cNvPr id="21" name="Oval 20">
            <a:extLst>
              <a:ext uri="{FF2B5EF4-FFF2-40B4-BE49-F238E27FC236}">
                <a16:creationId xmlns:a16="http://schemas.microsoft.com/office/drawing/2014/main" id="{919C8692-230B-D543-A7F7-4FD61B04D1C6}"/>
              </a:ext>
            </a:extLst>
          </p:cNvPr>
          <p:cNvSpPr>
            <a:spLocks noChangeAspect="1"/>
          </p:cNvSpPr>
          <p:nvPr userDrawn="1"/>
        </p:nvSpPr>
        <p:spPr>
          <a:xfrm>
            <a:off x="5084763" y="1652762"/>
            <a:ext cx="1001899" cy="100189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11">
            <a:extLst>
              <a:ext uri="{FF2B5EF4-FFF2-40B4-BE49-F238E27FC236}">
                <a16:creationId xmlns:a16="http://schemas.microsoft.com/office/drawing/2014/main" id="{E150BFC7-A11D-CC46-B5A2-8BD93C269506}"/>
              </a:ext>
            </a:extLst>
          </p:cNvPr>
          <p:cNvSpPr>
            <a:spLocks noGrp="1"/>
          </p:cNvSpPr>
          <p:nvPr>
            <p:ph type="pic" sz="quarter" idx="21" hasCustomPrompt="1"/>
          </p:nvPr>
        </p:nvSpPr>
        <p:spPr>
          <a:xfrm>
            <a:off x="5282969" y="1850968"/>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
        <p:nvSpPr>
          <p:cNvPr id="28" name="Oval 27">
            <a:extLst>
              <a:ext uri="{FF2B5EF4-FFF2-40B4-BE49-F238E27FC236}">
                <a16:creationId xmlns:a16="http://schemas.microsoft.com/office/drawing/2014/main" id="{F95B55F4-B501-3440-8904-A1C7F049CBE8}"/>
              </a:ext>
            </a:extLst>
          </p:cNvPr>
          <p:cNvSpPr>
            <a:spLocks noChangeAspect="1"/>
          </p:cNvSpPr>
          <p:nvPr userDrawn="1"/>
        </p:nvSpPr>
        <p:spPr>
          <a:xfrm>
            <a:off x="6100576" y="4707907"/>
            <a:ext cx="1001899" cy="100189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Picture Placeholder 11">
            <a:extLst>
              <a:ext uri="{FF2B5EF4-FFF2-40B4-BE49-F238E27FC236}">
                <a16:creationId xmlns:a16="http://schemas.microsoft.com/office/drawing/2014/main" id="{F2116994-BE3E-6A43-9C15-E71BA8EC821F}"/>
              </a:ext>
            </a:extLst>
          </p:cNvPr>
          <p:cNvSpPr>
            <a:spLocks noGrp="1"/>
          </p:cNvSpPr>
          <p:nvPr>
            <p:ph type="pic" sz="quarter" idx="22" hasCustomPrompt="1"/>
          </p:nvPr>
        </p:nvSpPr>
        <p:spPr>
          <a:xfrm>
            <a:off x="6298782" y="4906113"/>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Tree>
    <p:extLst>
      <p:ext uri="{BB962C8B-B14F-4D97-AF65-F5344CB8AC3E}">
        <p14:creationId xmlns:p14="http://schemas.microsoft.com/office/powerpoint/2010/main" val="2975857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E04F9B-D9D8-42CD-B771-86CC4F789B4F}" type="datetimeFigureOut">
              <a:rPr lang="en-GB" smtClean="0"/>
              <a:t>07/04/2026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A972B9E-1FA4-46FC-9DD1-0C3D158A174E}" type="slidenum">
              <a:rPr lang="en-GB" smtClean="0"/>
              <a:t>‹#›</a:t>
            </a:fld>
            <a:endParaRPr lang="en-GB" dirty="0"/>
          </a:p>
        </p:txBody>
      </p:sp>
    </p:spTree>
    <p:extLst>
      <p:ext uri="{BB962C8B-B14F-4D97-AF65-F5344CB8AC3E}">
        <p14:creationId xmlns:p14="http://schemas.microsoft.com/office/powerpoint/2010/main" val="22222691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B31150-A166-4DB3-A898-2154C9665891}"/>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2" name="Freeform 5">
              <a:extLst>
                <a:ext uri="{FF2B5EF4-FFF2-40B4-BE49-F238E27FC236}">
                  <a16:creationId xmlns:a16="http://schemas.microsoft.com/office/drawing/2014/main" id="{1C1A95BC-42CA-4166-918D-DF4306881408}"/>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6">
              <a:extLst>
                <a:ext uri="{FF2B5EF4-FFF2-40B4-BE49-F238E27FC236}">
                  <a16:creationId xmlns:a16="http://schemas.microsoft.com/office/drawing/2014/main" id="{4B4D5F91-2158-4A30-B83C-5CC9CC6E5D4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4" name="Freeform 7">
              <a:extLst>
                <a:ext uri="{FF2B5EF4-FFF2-40B4-BE49-F238E27FC236}">
                  <a16:creationId xmlns:a16="http://schemas.microsoft.com/office/drawing/2014/main" id="{C509E5D6-79CC-4E1D-AAF4-C6F28F3C1777}"/>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8B0944B4-FE4A-459A-85B1-3476FE6C4C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Tree>
    <p:extLst>
      <p:ext uri="{BB962C8B-B14F-4D97-AF65-F5344CB8AC3E}">
        <p14:creationId xmlns:p14="http://schemas.microsoft.com/office/powerpoint/2010/main" val="34003894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431CD316-21C7-4FA9-A45A-374D6AE71ED5}"/>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36" name="Freeform 5">
              <a:extLst>
                <a:ext uri="{FF2B5EF4-FFF2-40B4-BE49-F238E27FC236}">
                  <a16:creationId xmlns:a16="http://schemas.microsoft.com/office/drawing/2014/main" id="{E107D9FB-3967-4583-A9DA-6787AF71202C}"/>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6">
              <a:extLst>
                <a:ext uri="{FF2B5EF4-FFF2-40B4-BE49-F238E27FC236}">
                  <a16:creationId xmlns:a16="http://schemas.microsoft.com/office/drawing/2014/main" id="{138D5FEB-37FF-4F26-B625-CE2BE91FF21B}"/>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7">
              <a:extLst>
                <a:ext uri="{FF2B5EF4-FFF2-40B4-BE49-F238E27FC236}">
                  <a16:creationId xmlns:a16="http://schemas.microsoft.com/office/drawing/2014/main" id="{6C2B67E8-673C-422C-B021-296E2E2B952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23" name="Oval 22">
            <a:extLst>
              <a:ext uri="{FF2B5EF4-FFF2-40B4-BE49-F238E27FC236}">
                <a16:creationId xmlns:a16="http://schemas.microsoft.com/office/drawing/2014/main" id="{687010E4-ADF2-486D-8DF7-B0FF38C6DADF}"/>
              </a:ext>
            </a:extLst>
          </p:cNvPr>
          <p:cNvSpPr/>
          <p:nvPr userDrawn="1"/>
        </p:nvSpPr>
        <p:spPr>
          <a:xfrm>
            <a:off x="954140"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Oval 23">
            <a:extLst>
              <a:ext uri="{FF2B5EF4-FFF2-40B4-BE49-F238E27FC236}">
                <a16:creationId xmlns:a16="http://schemas.microsoft.com/office/drawing/2014/main" id="{9159AA79-2237-4A27-BBC2-D44032158D19}"/>
              </a:ext>
            </a:extLst>
          </p:cNvPr>
          <p:cNvSpPr/>
          <p:nvPr userDrawn="1"/>
        </p:nvSpPr>
        <p:spPr>
          <a:xfrm>
            <a:off x="3807539"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Oval 24">
            <a:extLst>
              <a:ext uri="{FF2B5EF4-FFF2-40B4-BE49-F238E27FC236}">
                <a16:creationId xmlns:a16="http://schemas.microsoft.com/office/drawing/2014/main" id="{0272B962-9566-42D2-B4C3-E7AA81884A83}"/>
              </a:ext>
            </a:extLst>
          </p:cNvPr>
          <p:cNvSpPr/>
          <p:nvPr userDrawn="1"/>
        </p:nvSpPr>
        <p:spPr>
          <a:xfrm>
            <a:off x="6646275"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19733285-016C-4C38-816C-83D30C075C70}"/>
              </a:ext>
            </a:extLst>
          </p:cNvPr>
          <p:cNvSpPr/>
          <p:nvPr userDrawn="1"/>
        </p:nvSpPr>
        <p:spPr>
          <a:xfrm>
            <a:off x="9498658"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EF40DBA4-AB63-4B47-B37F-BCC3D59B5392}"/>
              </a:ext>
            </a:extLst>
          </p:cNvPr>
          <p:cNvSpPr/>
          <p:nvPr userDrawn="1"/>
        </p:nvSpPr>
        <p:spPr>
          <a:xfrm>
            <a:off x="4011967"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33EF0AFB-D099-4FF1-8963-7DA87268867F}"/>
              </a:ext>
            </a:extLst>
          </p:cNvPr>
          <p:cNvSpPr/>
          <p:nvPr userDrawn="1"/>
        </p:nvSpPr>
        <p:spPr>
          <a:xfrm>
            <a:off x="6850703"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21">
            <a:extLst>
              <a:ext uri="{FF2B5EF4-FFF2-40B4-BE49-F238E27FC236}">
                <a16:creationId xmlns:a16="http://schemas.microsoft.com/office/drawing/2014/main" id="{6872C96E-9AF3-4FA0-8180-C213C7F2209E}"/>
              </a:ext>
            </a:extLst>
          </p:cNvPr>
          <p:cNvSpPr/>
          <p:nvPr userDrawn="1"/>
        </p:nvSpPr>
        <p:spPr>
          <a:xfrm>
            <a:off x="9703086"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3A08BE29-CFA5-4E0D-9DBE-A430AE1B8072}"/>
              </a:ext>
            </a:extLst>
          </p:cNvPr>
          <p:cNvSpPr/>
          <p:nvPr userDrawn="1"/>
        </p:nvSpPr>
        <p:spPr>
          <a:xfrm>
            <a:off x="1158568"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8B0944B4-FE4A-459A-85B1-3476FE6C4C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3" name="Picture Placeholder 2">
            <a:extLst>
              <a:ext uri="{FF2B5EF4-FFF2-40B4-BE49-F238E27FC236}">
                <a16:creationId xmlns:a16="http://schemas.microsoft.com/office/drawing/2014/main" id="{B1B995BE-66C2-4379-885F-4BE069DA39E4}"/>
              </a:ext>
            </a:extLst>
          </p:cNvPr>
          <p:cNvSpPr>
            <a:spLocks noGrp="1"/>
          </p:cNvSpPr>
          <p:nvPr>
            <p:ph type="pic" sz="quarter" idx="13"/>
          </p:nvPr>
        </p:nvSpPr>
        <p:spPr>
          <a:xfrm>
            <a:off x="1103638"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dirty="0"/>
              <a:t>Click icon to add picture</a:t>
            </a:r>
          </a:p>
        </p:txBody>
      </p:sp>
      <p:sp>
        <p:nvSpPr>
          <p:cNvPr id="11" name="Picture Placeholder 2">
            <a:extLst>
              <a:ext uri="{FF2B5EF4-FFF2-40B4-BE49-F238E27FC236}">
                <a16:creationId xmlns:a16="http://schemas.microsoft.com/office/drawing/2014/main" id="{9B56B6C6-9F3C-4E80-BBAD-280E697B895C}"/>
              </a:ext>
            </a:extLst>
          </p:cNvPr>
          <p:cNvSpPr>
            <a:spLocks noGrp="1"/>
          </p:cNvSpPr>
          <p:nvPr>
            <p:ph type="pic" sz="quarter" idx="14"/>
          </p:nvPr>
        </p:nvSpPr>
        <p:spPr>
          <a:xfrm>
            <a:off x="3957037"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dirty="0"/>
              <a:t>Click icon to add picture</a:t>
            </a:r>
          </a:p>
        </p:txBody>
      </p:sp>
      <p:sp>
        <p:nvSpPr>
          <p:cNvPr id="12" name="Picture Placeholder 2">
            <a:extLst>
              <a:ext uri="{FF2B5EF4-FFF2-40B4-BE49-F238E27FC236}">
                <a16:creationId xmlns:a16="http://schemas.microsoft.com/office/drawing/2014/main" id="{54704160-1ED7-4B90-8963-0F887C73E94D}"/>
              </a:ext>
            </a:extLst>
          </p:cNvPr>
          <p:cNvSpPr>
            <a:spLocks noGrp="1"/>
          </p:cNvSpPr>
          <p:nvPr>
            <p:ph type="pic" sz="quarter" idx="15"/>
          </p:nvPr>
        </p:nvSpPr>
        <p:spPr>
          <a:xfrm>
            <a:off x="6795773"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dirty="0"/>
              <a:t>Click icon to add picture</a:t>
            </a:r>
          </a:p>
        </p:txBody>
      </p:sp>
      <p:sp>
        <p:nvSpPr>
          <p:cNvPr id="13" name="Picture Placeholder 2">
            <a:extLst>
              <a:ext uri="{FF2B5EF4-FFF2-40B4-BE49-F238E27FC236}">
                <a16:creationId xmlns:a16="http://schemas.microsoft.com/office/drawing/2014/main" id="{36610597-6A76-4A06-82A5-A8FFC5BAEA0F}"/>
              </a:ext>
            </a:extLst>
          </p:cNvPr>
          <p:cNvSpPr>
            <a:spLocks noGrp="1"/>
          </p:cNvSpPr>
          <p:nvPr>
            <p:ph type="pic" sz="quarter" idx="16"/>
          </p:nvPr>
        </p:nvSpPr>
        <p:spPr>
          <a:xfrm>
            <a:off x="9648156"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dirty="0"/>
              <a:t>Click icon to add picture</a:t>
            </a:r>
          </a:p>
        </p:txBody>
      </p:sp>
      <p:sp>
        <p:nvSpPr>
          <p:cNvPr id="27" name="Content Placeholder 2">
            <a:extLst>
              <a:ext uri="{FF2B5EF4-FFF2-40B4-BE49-F238E27FC236}">
                <a16:creationId xmlns:a16="http://schemas.microsoft.com/office/drawing/2014/main" id="{FF56D2E5-86E4-473A-A62F-B7029E5B2558}"/>
              </a:ext>
            </a:extLst>
          </p:cNvPr>
          <p:cNvSpPr>
            <a:spLocks noGrp="1"/>
          </p:cNvSpPr>
          <p:nvPr>
            <p:ph idx="1"/>
          </p:nvPr>
        </p:nvSpPr>
        <p:spPr>
          <a:xfrm>
            <a:off x="524454"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28" name="Content Placeholder 2">
            <a:extLst>
              <a:ext uri="{FF2B5EF4-FFF2-40B4-BE49-F238E27FC236}">
                <a16:creationId xmlns:a16="http://schemas.microsoft.com/office/drawing/2014/main" id="{93934E34-6CC7-492D-9515-EBEC72EFF4CB}"/>
              </a:ext>
            </a:extLst>
          </p:cNvPr>
          <p:cNvSpPr>
            <a:spLocks noGrp="1"/>
          </p:cNvSpPr>
          <p:nvPr>
            <p:ph idx="17" hasCustomPrompt="1"/>
          </p:nvPr>
        </p:nvSpPr>
        <p:spPr>
          <a:xfrm>
            <a:off x="524454"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29" name="Content Placeholder 2">
            <a:extLst>
              <a:ext uri="{FF2B5EF4-FFF2-40B4-BE49-F238E27FC236}">
                <a16:creationId xmlns:a16="http://schemas.microsoft.com/office/drawing/2014/main" id="{E4E27467-A1AA-4773-AAB5-A96267FBD712}"/>
              </a:ext>
            </a:extLst>
          </p:cNvPr>
          <p:cNvSpPr>
            <a:spLocks noGrp="1"/>
          </p:cNvSpPr>
          <p:nvPr>
            <p:ph idx="18"/>
          </p:nvPr>
        </p:nvSpPr>
        <p:spPr>
          <a:xfrm>
            <a:off x="3377853"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0" name="Content Placeholder 2">
            <a:extLst>
              <a:ext uri="{FF2B5EF4-FFF2-40B4-BE49-F238E27FC236}">
                <a16:creationId xmlns:a16="http://schemas.microsoft.com/office/drawing/2014/main" id="{6CABD5EB-4A8B-448B-8ED1-B8B420815B2D}"/>
              </a:ext>
            </a:extLst>
          </p:cNvPr>
          <p:cNvSpPr>
            <a:spLocks noGrp="1"/>
          </p:cNvSpPr>
          <p:nvPr>
            <p:ph idx="19" hasCustomPrompt="1"/>
          </p:nvPr>
        </p:nvSpPr>
        <p:spPr>
          <a:xfrm>
            <a:off x="3377853"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1" name="Content Placeholder 2">
            <a:extLst>
              <a:ext uri="{FF2B5EF4-FFF2-40B4-BE49-F238E27FC236}">
                <a16:creationId xmlns:a16="http://schemas.microsoft.com/office/drawing/2014/main" id="{0D86883C-E501-47FF-AE1A-E9CE8B71B421}"/>
              </a:ext>
            </a:extLst>
          </p:cNvPr>
          <p:cNvSpPr>
            <a:spLocks noGrp="1"/>
          </p:cNvSpPr>
          <p:nvPr>
            <p:ph idx="20"/>
          </p:nvPr>
        </p:nvSpPr>
        <p:spPr>
          <a:xfrm>
            <a:off x="6216589"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2" name="Content Placeholder 2">
            <a:extLst>
              <a:ext uri="{FF2B5EF4-FFF2-40B4-BE49-F238E27FC236}">
                <a16:creationId xmlns:a16="http://schemas.microsoft.com/office/drawing/2014/main" id="{3683A037-F698-4CC9-904D-F377D71F690F}"/>
              </a:ext>
            </a:extLst>
          </p:cNvPr>
          <p:cNvSpPr>
            <a:spLocks noGrp="1"/>
          </p:cNvSpPr>
          <p:nvPr>
            <p:ph idx="21" hasCustomPrompt="1"/>
          </p:nvPr>
        </p:nvSpPr>
        <p:spPr>
          <a:xfrm>
            <a:off x="6216589"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3" name="Content Placeholder 2">
            <a:extLst>
              <a:ext uri="{FF2B5EF4-FFF2-40B4-BE49-F238E27FC236}">
                <a16:creationId xmlns:a16="http://schemas.microsoft.com/office/drawing/2014/main" id="{0A095594-2B82-44ED-8C9B-DA7C4D3D2872}"/>
              </a:ext>
            </a:extLst>
          </p:cNvPr>
          <p:cNvSpPr>
            <a:spLocks noGrp="1"/>
          </p:cNvSpPr>
          <p:nvPr>
            <p:ph idx="22"/>
          </p:nvPr>
        </p:nvSpPr>
        <p:spPr>
          <a:xfrm>
            <a:off x="9068972"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4" name="Content Placeholder 2">
            <a:extLst>
              <a:ext uri="{FF2B5EF4-FFF2-40B4-BE49-F238E27FC236}">
                <a16:creationId xmlns:a16="http://schemas.microsoft.com/office/drawing/2014/main" id="{54CDD46A-22ED-48F5-9B5F-13B1B5C4B320}"/>
              </a:ext>
            </a:extLst>
          </p:cNvPr>
          <p:cNvSpPr>
            <a:spLocks noGrp="1"/>
          </p:cNvSpPr>
          <p:nvPr>
            <p:ph idx="23" hasCustomPrompt="1"/>
          </p:nvPr>
        </p:nvSpPr>
        <p:spPr>
          <a:xfrm>
            <a:off x="9068972"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Tree>
    <p:extLst>
      <p:ext uri="{BB962C8B-B14F-4D97-AF65-F5344CB8AC3E}">
        <p14:creationId xmlns:p14="http://schemas.microsoft.com/office/powerpoint/2010/main" val="10668282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ank You 01">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9758E15-A93D-4FB9-843D-1490E27A151B}"/>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dirty="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72999" y="1844881"/>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4E0FBE0E-A6B0-483E-93DD-5C20DA069DB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lvl1pPr>
          </a:lstStyle>
          <a:p>
            <a:pPr marL="228600" lvl="0" indent="-228600"/>
            <a:r>
              <a:rPr lang="en-US" noProof="0" dirty="0"/>
              <a:t>Website </a:t>
            </a:r>
            <a:r>
              <a:rPr lang="en-US" noProof="0" dirty="0" err="1"/>
              <a:t>url</a:t>
            </a:r>
            <a:r>
              <a:rPr lang="en-US" noProof="0" dirty="0"/>
              <a:t> here</a:t>
            </a:r>
          </a:p>
        </p:txBody>
      </p:sp>
      <p:pic>
        <p:nvPicPr>
          <p:cNvPr id="17" name="Graphic 16" descr="Envelope">
            <a:extLst>
              <a:ext uri="{FF2B5EF4-FFF2-40B4-BE49-F238E27FC236}">
                <a16:creationId xmlns:a16="http://schemas.microsoft.com/office/drawing/2014/main" id="{E5B30B87-6C2E-48F1-9026-E4F6BEA1CFE7}"/>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41475" y="4452337"/>
            <a:ext cx="387795" cy="387795"/>
          </a:xfrm>
          <a:prstGeom prst="rect">
            <a:avLst/>
          </a:prstGeom>
        </p:spPr>
      </p:pic>
      <p:pic>
        <p:nvPicPr>
          <p:cNvPr id="18" name="Graphic 17" descr="Network">
            <a:extLst>
              <a:ext uri="{FF2B5EF4-FFF2-40B4-BE49-F238E27FC236}">
                <a16:creationId xmlns:a16="http://schemas.microsoft.com/office/drawing/2014/main" id="{2DA3CFE0-4ED8-4345-A158-94E70F463E99}"/>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522084" y="4925640"/>
            <a:ext cx="426575" cy="426575"/>
          </a:xfrm>
          <a:prstGeom prst="rect">
            <a:avLst/>
          </a:prstGeom>
        </p:spPr>
      </p:pic>
      <p:sp>
        <p:nvSpPr>
          <p:cNvPr id="2" name="Title 1">
            <a:extLst>
              <a:ext uri="{FF2B5EF4-FFF2-40B4-BE49-F238E27FC236}">
                <a16:creationId xmlns:a16="http://schemas.microsoft.com/office/drawing/2014/main" id="{2CE9908F-CF81-43F9-880A-401D0C0FB2ED}"/>
              </a:ext>
            </a:extLst>
          </p:cNvPr>
          <p:cNvSpPr>
            <a:spLocks noGrp="1"/>
          </p:cNvSpPr>
          <p:nvPr>
            <p:ph type="title"/>
          </p:nvPr>
        </p:nvSpPr>
        <p:spPr>
          <a:xfrm>
            <a:off x="6469778" y="3429000"/>
            <a:ext cx="5011410" cy="651448"/>
          </a:xfrm>
          <a:noFill/>
        </p:spPr>
        <p:txBody>
          <a:bodyPr wrap="square" rtlCol="0">
            <a:noAutofit/>
          </a:bodyPr>
          <a:lstStyle>
            <a:lvl1pPr>
              <a:defRPr lang="en-US" sz="6000" b="1" cap="all" baseline="0">
                <a:solidFill>
                  <a:schemeClr val="accent1"/>
                </a:solidFill>
                <a:ea typeface="+mn-ea"/>
                <a:cs typeface="+mn-cs"/>
              </a:defRPr>
            </a:lvl1pPr>
          </a:lstStyle>
          <a:p>
            <a:pPr marL="0" lvl="0"/>
            <a:r>
              <a:rPr lang="en-US" noProof="0"/>
              <a:t>Click to edit Master title style</a:t>
            </a:r>
            <a:endParaRPr lang="en-US" noProof="0" dirty="0"/>
          </a:p>
        </p:txBody>
      </p:sp>
    </p:spTree>
    <p:extLst>
      <p:ext uri="{BB962C8B-B14F-4D97-AF65-F5344CB8AC3E}">
        <p14:creationId xmlns:p14="http://schemas.microsoft.com/office/powerpoint/2010/main" val="4220271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dirty="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12" name="Straight Connector 11">
            <a:extLst>
              <a:ext uri="{FF2B5EF4-FFF2-40B4-BE49-F238E27FC236}">
                <a16:creationId xmlns:a16="http://schemas.microsoft.com/office/drawing/2014/main" id="{77C312F4-62C2-4903-8C4B-423A8717E481}"/>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Graphic 18" descr="Envelope">
            <a:extLst>
              <a:ext uri="{FF2B5EF4-FFF2-40B4-BE49-F238E27FC236}">
                <a16:creationId xmlns:a16="http://schemas.microsoft.com/office/drawing/2014/main" id="{A686352B-226C-4579-B831-0DC14EC3895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541475" y="4452337"/>
            <a:ext cx="387795" cy="387795"/>
          </a:xfrm>
          <a:prstGeom prst="rect">
            <a:avLst/>
          </a:prstGeom>
        </p:spPr>
      </p:pic>
      <p:pic>
        <p:nvPicPr>
          <p:cNvPr id="20" name="Graphic 19" descr="Network">
            <a:extLst>
              <a:ext uri="{FF2B5EF4-FFF2-40B4-BE49-F238E27FC236}">
                <a16:creationId xmlns:a16="http://schemas.microsoft.com/office/drawing/2014/main" id="{460C8169-012B-451A-A6C2-6FEC0DC82AFC}"/>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6522084" y="4925640"/>
            <a:ext cx="426575" cy="426575"/>
          </a:xfrm>
          <a:prstGeom prst="rect">
            <a:avLst/>
          </a:prstGeom>
        </p:spPr>
      </p:pic>
      <p:sp>
        <p:nvSpPr>
          <p:cNvPr id="21" name="Subtitle 2">
            <a:extLst>
              <a:ext uri="{FF2B5EF4-FFF2-40B4-BE49-F238E27FC236}">
                <a16:creationId xmlns:a16="http://schemas.microsoft.com/office/drawing/2014/main" id="{ADF17BC1-06CE-42EA-A970-31A7ED871AA4}"/>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p>
        </p:txBody>
      </p:sp>
      <p:sp>
        <p:nvSpPr>
          <p:cNvPr id="22" name="Text Placeholder 6">
            <a:extLst>
              <a:ext uri="{FF2B5EF4-FFF2-40B4-BE49-F238E27FC236}">
                <a16:creationId xmlns:a16="http://schemas.microsoft.com/office/drawing/2014/main" id="{7035F1B3-4E91-44FF-B4E7-E5D87C7A034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solidFill>
                  <a:schemeClr val="bg1"/>
                </a:solidFill>
              </a:defRPr>
            </a:lvl1pPr>
          </a:lstStyle>
          <a:p>
            <a:pPr marL="228600" lvl="0" indent="-228600"/>
            <a:r>
              <a:rPr lang="en-US" noProof="0" dirty="0"/>
              <a:t>Website </a:t>
            </a:r>
            <a:r>
              <a:rPr lang="en-US" noProof="0" dirty="0" err="1"/>
              <a:t>url</a:t>
            </a:r>
            <a:r>
              <a:rPr lang="en-US" noProof="0" dirty="0"/>
              <a:t> here</a:t>
            </a:r>
          </a:p>
        </p:txBody>
      </p:sp>
      <p:sp>
        <p:nvSpPr>
          <p:cNvPr id="18" name="Title 1">
            <a:extLst>
              <a:ext uri="{FF2B5EF4-FFF2-40B4-BE49-F238E27FC236}">
                <a16:creationId xmlns:a16="http://schemas.microsoft.com/office/drawing/2014/main" id="{525B5135-F466-4A63-A42C-3BB2BAA7D24D}"/>
              </a:ext>
            </a:extLst>
          </p:cNvPr>
          <p:cNvSpPr>
            <a:spLocks noGrp="1"/>
          </p:cNvSpPr>
          <p:nvPr>
            <p:ph type="title"/>
          </p:nvPr>
        </p:nvSpPr>
        <p:spPr>
          <a:xfrm>
            <a:off x="6469778" y="3158641"/>
            <a:ext cx="5011410" cy="921807"/>
          </a:xfrm>
          <a:noFill/>
        </p:spPr>
        <p:txBody>
          <a:bodyPr wrap="square" rtlCol="0">
            <a:noAutofit/>
          </a:bodyPr>
          <a:lstStyle>
            <a:lvl1pPr>
              <a:defRPr lang="en-US" sz="6000" b="1" cap="all" baseline="0" dirty="0">
                <a:solidFill>
                  <a:schemeClr val="bg1"/>
                </a:solidFill>
                <a:ea typeface="+mn-ea"/>
                <a:cs typeface="+mn-cs"/>
              </a:defRPr>
            </a:lvl1pPr>
          </a:lstStyle>
          <a:p>
            <a:pPr marL="0" lvl="0"/>
            <a:r>
              <a:rPr lang="en-US" noProof="0"/>
              <a:t>Click to edit Master title style</a:t>
            </a:r>
            <a:endParaRPr lang="en-US" noProof="0" dirty="0"/>
          </a:p>
        </p:txBody>
      </p:sp>
    </p:spTree>
    <p:extLst>
      <p:ext uri="{BB962C8B-B14F-4D97-AF65-F5344CB8AC3E}">
        <p14:creationId xmlns:p14="http://schemas.microsoft.com/office/powerpoint/2010/main" val="30590233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Oval 5">
            <a:extLst>
              <a:ext uri="{FF2B5EF4-FFF2-40B4-BE49-F238E27FC236}">
                <a16:creationId xmlns:a16="http://schemas.microsoft.com/office/drawing/2014/main" id="{1F54E98B-AC75-484D-9121-68498EB888AA}"/>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4342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endParaRPr lang="en-US" noProof="0" dirty="0"/>
          </a:p>
        </p:txBody>
      </p:sp>
      <p:pic>
        <p:nvPicPr>
          <p:cNvPr id="8" name="Picture 7">
            <a:extLst>
              <a:ext uri="{FF2B5EF4-FFF2-40B4-BE49-F238E27FC236}">
                <a16:creationId xmlns:a16="http://schemas.microsoft.com/office/drawing/2014/main"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dirty="0"/>
          </a:p>
        </p:txBody>
      </p:sp>
      <p:grpSp>
        <p:nvGrpSpPr>
          <p:cNvPr id="4" name="Group 3">
            <a:extLst>
              <a:ext uri="{FF2B5EF4-FFF2-40B4-BE49-F238E27FC236}">
                <a16:creationId xmlns:a16="http://schemas.microsoft.com/office/drawing/2014/main" id="{AD5251EA-F450-4DD1-995B-DC89513424C8}"/>
              </a:ext>
            </a:extLst>
          </p:cNvPr>
          <p:cNvGrpSpPr/>
          <p:nvPr userDrawn="1"/>
        </p:nvGrpSpPr>
        <p:grpSpPr>
          <a:xfrm rot="16200000">
            <a:off x="1637386" y="1473117"/>
            <a:ext cx="8917229" cy="10769768"/>
            <a:chOff x="-1728305" y="-2049517"/>
            <a:chExt cx="8917229" cy="10769768"/>
          </a:xfrm>
        </p:grpSpPr>
        <p:sp>
          <p:nvSpPr>
            <p:cNvPr id="17" name="Oval 16">
              <a:extLst>
                <a:ext uri="{FF2B5EF4-FFF2-40B4-BE49-F238E27FC236}">
                  <a16:creationId xmlns:a16="http://schemas.microsoft.com/office/drawing/2014/main" id="{44882F4E-E8C8-46FE-A9C8-7B79782767F6}"/>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8" name="Group 17">
              <a:extLst>
                <a:ext uri="{FF2B5EF4-FFF2-40B4-BE49-F238E27FC236}">
                  <a16:creationId xmlns:a16="http://schemas.microsoft.com/office/drawing/2014/main" id="{965CD13B-04FB-40D5-AF62-2F43CF49BA9B}"/>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9" name="Freeform 5">
                <a:extLst>
                  <a:ext uri="{FF2B5EF4-FFF2-40B4-BE49-F238E27FC236}">
                    <a16:creationId xmlns:a16="http://schemas.microsoft.com/office/drawing/2014/main" id="{01876F8F-C11E-4FB2-8150-1F0602752F9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 name="Freeform 6">
                <a:extLst>
                  <a:ext uri="{FF2B5EF4-FFF2-40B4-BE49-F238E27FC236}">
                    <a16:creationId xmlns:a16="http://schemas.microsoft.com/office/drawing/2014/main" id="{08A1D05F-5F61-4156-8C83-1A002AA1E886}"/>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grpSp>
      <p:sp>
        <p:nvSpPr>
          <p:cNvPr id="21" name="Text Placeholder 2">
            <a:extLst>
              <a:ext uri="{FF2B5EF4-FFF2-40B4-BE49-F238E27FC236}">
                <a16:creationId xmlns:a16="http://schemas.microsoft.com/office/drawing/2014/main" id="{4D77C47B-CC1E-41DA-9146-5DFD63065491}"/>
              </a:ext>
            </a:extLst>
          </p:cNvPr>
          <p:cNvSpPr>
            <a:spLocks noGrp="1"/>
          </p:cNvSpPr>
          <p:nvPr>
            <p:ph type="body" idx="1"/>
          </p:nvPr>
        </p:nvSpPr>
        <p:spPr>
          <a:xfrm>
            <a:off x="831850" y="1153348"/>
            <a:ext cx="10515600" cy="648543"/>
          </a:xfrm>
        </p:spPr>
        <p:txBody>
          <a:bodyPr>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Tree>
    <p:extLst>
      <p:ext uri="{BB962C8B-B14F-4D97-AF65-F5344CB8AC3E}">
        <p14:creationId xmlns:p14="http://schemas.microsoft.com/office/powerpoint/2010/main" val="12182907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0E0B501-22AA-4685-BE9B-A267F6F675A7}"/>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4" name="Freeform 5">
              <a:extLst>
                <a:ext uri="{FF2B5EF4-FFF2-40B4-BE49-F238E27FC236}">
                  <a16:creationId xmlns:a16="http://schemas.microsoft.com/office/drawing/2014/main" id="{5D0E179E-CA3D-4874-9ACD-F8990F48F4BF}"/>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5" name="Freeform 6">
              <a:extLst>
                <a:ext uri="{FF2B5EF4-FFF2-40B4-BE49-F238E27FC236}">
                  <a16:creationId xmlns:a16="http://schemas.microsoft.com/office/drawing/2014/main" id="{A9C53936-B93A-4CF6-8766-2FA93ACFEBE3}"/>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6" name="Freeform 7">
              <a:extLst>
                <a:ext uri="{FF2B5EF4-FFF2-40B4-BE49-F238E27FC236}">
                  <a16:creationId xmlns:a16="http://schemas.microsoft.com/office/drawing/2014/main" id="{5776DEA2-5422-4F51-B359-652B71274D31}"/>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7" name="Content Placeholder 2">
            <a:extLst>
              <a:ext uri="{FF2B5EF4-FFF2-40B4-BE49-F238E27FC236}">
                <a16:creationId xmlns:a16="http://schemas.microsoft.com/office/drawing/2014/main" id="{1A1F33A2-66F7-4D85-99DD-7B00F265AC6D}"/>
              </a:ext>
            </a:extLst>
          </p:cNvPr>
          <p:cNvSpPr>
            <a:spLocks noGrp="1"/>
          </p:cNvSpPr>
          <p:nvPr>
            <p:ph idx="1"/>
          </p:nvPr>
        </p:nvSpPr>
        <p:spPr>
          <a:xfrm>
            <a:off x="515938" y="1825625"/>
            <a:ext cx="10837862"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12" name="Picture 11">
            <a:extLst>
              <a:ext uri="{FF2B5EF4-FFF2-40B4-BE49-F238E27FC236}">
                <a16:creationId xmlns:a16="http://schemas.microsoft.com/office/drawing/2014/main" id="{EC2DFD46-BF74-47BA-A496-92ED1979C36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3" name="Title 1">
            <a:extLst>
              <a:ext uri="{FF2B5EF4-FFF2-40B4-BE49-F238E27FC236}">
                <a16:creationId xmlns:a16="http://schemas.microsoft.com/office/drawing/2014/main" id="{EF788279-D710-447A-9E71-4D1344575691}"/>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22668970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2A6B906-ACDA-40FD-8AC8-0B693AB1279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9" name="Freeform 5">
              <a:extLst>
                <a:ext uri="{FF2B5EF4-FFF2-40B4-BE49-F238E27FC236}">
                  <a16:creationId xmlns:a16="http://schemas.microsoft.com/office/drawing/2014/main" id="{717F7366-5A99-4065-90C2-AE7DF5DD0F44}"/>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 name="Freeform 6">
              <a:extLst>
                <a:ext uri="{FF2B5EF4-FFF2-40B4-BE49-F238E27FC236}">
                  <a16:creationId xmlns:a16="http://schemas.microsoft.com/office/drawing/2014/main" id="{90A089CA-63B9-4456-B0B1-17C75EBFB98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Freeform 7">
              <a:extLst>
                <a:ext uri="{FF2B5EF4-FFF2-40B4-BE49-F238E27FC236}">
                  <a16:creationId xmlns:a16="http://schemas.microsoft.com/office/drawing/2014/main" id="{8D36B2D1-BCFE-43FC-8743-7B7A30E1AD5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Content Placeholder 2">
            <a:extLst>
              <a:ext uri="{FF2B5EF4-FFF2-40B4-BE49-F238E27FC236}">
                <a16:creationId xmlns:a16="http://schemas.microsoft.com/office/drawing/2014/main" id="{079DA8F4-EDD3-4D62-A90B-8C3C1AFB0083}"/>
              </a:ext>
            </a:extLst>
          </p:cNvPr>
          <p:cNvSpPr>
            <a:spLocks noGrp="1"/>
          </p:cNvSpPr>
          <p:nvPr>
            <p:ph sz="half" idx="1"/>
          </p:nvPr>
        </p:nvSpPr>
        <p:spPr>
          <a:xfrm>
            <a:off x="515938" y="1825625"/>
            <a:ext cx="5503862"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7" name="Content Placeholder 3">
            <a:extLst>
              <a:ext uri="{FF2B5EF4-FFF2-40B4-BE49-F238E27FC236}">
                <a16:creationId xmlns:a16="http://schemas.microsoft.com/office/drawing/2014/main" id="{DA0DA994-B4A9-447A-BEBF-3EA31D3755A2}"/>
              </a:ext>
            </a:extLst>
          </p:cNvPr>
          <p:cNvSpPr>
            <a:spLocks noGrp="1"/>
          </p:cNvSpPr>
          <p:nvPr>
            <p:ph sz="half" idx="2"/>
          </p:nvPr>
        </p:nvSpPr>
        <p:spPr>
          <a:xfrm>
            <a:off x="6172200" y="1825625"/>
            <a:ext cx="5181600"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13" name="Picture 12">
            <a:extLst>
              <a:ext uri="{FF2B5EF4-FFF2-40B4-BE49-F238E27FC236}">
                <a16:creationId xmlns:a16="http://schemas.microsoft.com/office/drawing/2014/main" id="{332150F9-14BF-4DCB-884D-49596914C29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21" name="Title 1">
            <a:extLst>
              <a:ext uri="{FF2B5EF4-FFF2-40B4-BE49-F238E27FC236}">
                <a16:creationId xmlns:a16="http://schemas.microsoft.com/office/drawing/2014/main" id="{19DEF115-82C2-4E9D-A22C-8DA561FB37B8}"/>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33170672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616F52B4-215E-4237-893C-E22B23804744}"/>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2" name="Freeform 5">
              <a:extLst>
                <a:ext uri="{FF2B5EF4-FFF2-40B4-BE49-F238E27FC236}">
                  <a16:creationId xmlns:a16="http://schemas.microsoft.com/office/drawing/2014/main" id="{B7C40C77-B795-4B07-B92D-2E8A56635773}"/>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Freeform 6">
              <a:extLst>
                <a:ext uri="{FF2B5EF4-FFF2-40B4-BE49-F238E27FC236}">
                  <a16:creationId xmlns:a16="http://schemas.microsoft.com/office/drawing/2014/main" id="{6E703A1E-5F10-4BB5-9D52-77CB6F5994C0}"/>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4" name="Freeform 7">
              <a:extLst>
                <a:ext uri="{FF2B5EF4-FFF2-40B4-BE49-F238E27FC236}">
                  <a16:creationId xmlns:a16="http://schemas.microsoft.com/office/drawing/2014/main" id="{22CEE04C-09CE-41CF-937D-EC2D3C23ECC6}"/>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Text Placeholder 2">
            <a:extLst>
              <a:ext uri="{FF2B5EF4-FFF2-40B4-BE49-F238E27FC236}">
                <a16:creationId xmlns:a16="http://schemas.microsoft.com/office/drawing/2014/main" id="{774CF4BA-8DCB-42CF-A2C4-D6AF95EE3F54}"/>
              </a:ext>
            </a:extLst>
          </p:cNvPr>
          <p:cNvSpPr>
            <a:spLocks noGrp="1"/>
          </p:cNvSpPr>
          <p:nvPr>
            <p:ph type="body" idx="1"/>
          </p:nvPr>
        </p:nvSpPr>
        <p:spPr>
          <a:xfrm>
            <a:off x="51593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7" name="Content Placeholder 3">
            <a:extLst>
              <a:ext uri="{FF2B5EF4-FFF2-40B4-BE49-F238E27FC236}">
                <a16:creationId xmlns:a16="http://schemas.microsoft.com/office/drawing/2014/main" id="{67BA8B6E-A28D-4658-8C91-6CA7BD539B85}"/>
              </a:ext>
            </a:extLst>
          </p:cNvPr>
          <p:cNvSpPr>
            <a:spLocks noGrp="1"/>
          </p:cNvSpPr>
          <p:nvPr>
            <p:ph sz="half" idx="2"/>
          </p:nvPr>
        </p:nvSpPr>
        <p:spPr>
          <a:xfrm>
            <a:off x="515938" y="2505075"/>
            <a:ext cx="5157787" cy="36845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8" name="Text Placeholder 4">
            <a:extLst>
              <a:ext uri="{FF2B5EF4-FFF2-40B4-BE49-F238E27FC236}">
                <a16:creationId xmlns:a16="http://schemas.microsoft.com/office/drawing/2014/main" id="{F73B3215-82DB-4DBF-9E77-3AE2308C692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Content Placeholder 5">
            <a:extLst>
              <a:ext uri="{FF2B5EF4-FFF2-40B4-BE49-F238E27FC236}">
                <a16:creationId xmlns:a16="http://schemas.microsoft.com/office/drawing/2014/main" id="{8DFD34E8-36CC-4FFE-926B-C170208FEDB8}"/>
              </a:ext>
            </a:extLst>
          </p:cNvPr>
          <p:cNvSpPr>
            <a:spLocks noGrp="1"/>
          </p:cNvSpPr>
          <p:nvPr>
            <p:ph sz="quarter" idx="4"/>
          </p:nvPr>
        </p:nvSpPr>
        <p:spPr>
          <a:xfrm>
            <a:off x="6172200" y="2505075"/>
            <a:ext cx="5183188" cy="36845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21" name="Picture 20">
            <a:extLst>
              <a:ext uri="{FF2B5EF4-FFF2-40B4-BE49-F238E27FC236}">
                <a16:creationId xmlns:a16="http://schemas.microsoft.com/office/drawing/2014/main" id="{03383C6B-3BE4-4380-AF26-1C21492FCE8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25" name="Title 1">
            <a:extLst>
              <a:ext uri="{FF2B5EF4-FFF2-40B4-BE49-F238E27FC236}">
                <a16:creationId xmlns:a16="http://schemas.microsoft.com/office/drawing/2014/main" id="{AE3770E9-CB74-47B0-8229-91F6F756015E}"/>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28772314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C57825D7-DD33-4B70-BBBE-D46E7A5352EC}"/>
              </a:ext>
            </a:extLst>
          </p:cNvPr>
          <p:cNvSpPr>
            <a:spLocks noGrp="1"/>
          </p:cNvSpPr>
          <p:nvPr>
            <p:ph type="pic" idx="1"/>
          </p:nvPr>
        </p:nvSpPr>
        <p:spPr>
          <a:xfrm>
            <a:off x="6096000" y="768485"/>
            <a:ext cx="5305662" cy="5305662"/>
          </a:xfrm>
          <a:custGeom>
            <a:avLst/>
            <a:gdLst>
              <a:gd name="connsiteX0" fmla="*/ 2652831 w 5305662"/>
              <a:gd name="connsiteY0" fmla="*/ 0 h 5305662"/>
              <a:gd name="connsiteX1" fmla="*/ 5305662 w 5305662"/>
              <a:gd name="connsiteY1" fmla="*/ 2652831 h 5305662"/>
              <a:gd name="connsiteX2" fmla="*/ 2652831 w 5305662"/>
              <a:gd name="connsiteY2" fmla="*/ 5305662 h 5305662"/>
              <a:gd name="connsiteX3" fmla="*/ 0 w 5305662"/>
              <a:gd name="connsiteY3" fmla="*/ 2652831 h 5305662"/>
              <a:gd name="connsiteX4" fmla="*/ 2652831 w 5305662"/>
              <a:gd name="connsiteY4" fmla="*/ 0 h 530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62" h="5305662">
                <a:moveTo>
                  <a:pt x="2652831" y="0"/>
                </a:moveTo>
                <a:cubicBezTo>
                  <a:pt x="4117949" y="0"/>
                  <a:pt x="5305662" y="1187713"/>
                  <a:pt x="5305662" y="2652831"/>
                </a:cubicBezTo>
                <a:cubicBezTo>
                  <a:pt x="5305662" y="4117949"/>
                  <a:pt x="4117949" y="5305662"/>
                  <a:pt x="2652831" y="5305662"/>
                </a:cubicBezTo>
                <a:cubicBezTo>
                  <a:pt x="1187713" y="5305662"/>
                  <a:pt x="0" y="4117949"/>
                  <a:pt x="0" y="2652831"/>
                </a:cubicBezTo>
                <a:cubicBezTo>
                  <a:pt x="0" y="1187713"/>
                  <a:pt x="1187713" y="0"/>
                  <a:pt x="2652831" y="0"/>
                </a:cubicBezTo>
                <a:close/>
              </a:path>
            </a:pathLst>
          </a:custGeom>
          <a:solidFill>
            <a:schemeClr val="bg2"/>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flipH="1">
            <a:off x="5400786" y="-2003509"/>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9" name="Title 1">
            <a:extLst>
              <a:ext uri="{FF2B5EF4-FFF2-40B4-BE49-F238E27FC236}">
                <a16:creationId xmlns:a16="http://schemas.microsoft.com/office/drawing/2014/main" id="{19A1397F-1946-4CBE-9EC5-159C3CBC78B6}"/>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endParaRPr lang="en-US" noProof="0" dirty="0"/>
          </a:p>
        </p:txBody>
      </p:sp>
      <p:sp>
        <p:nvSpPr>
          <p:cNvPr id="20" name="Text Placeholder 3">
            <a:extLst>
              <a:ext uri="{FF2B5EF4-FFF2-40B4-BE49-F238E27FC236}">
                <a16:creationId xmlns:a16="http://schemas.microsoft.com/office/drawing/2014/main" id="{C535F2AB-153E-44A9-97BE-00553BEC1770}"/>
              </a:ext>
            </a:extLst>
          </p:cNvPr>
          <p:cNvSpPr>
            <a:spLocks noGrp="1"/>
          </p:cNvSpPr>
          <p:nvPr>
            <p:ph type="body" sz="half" idx="2"/>
          </p:nvPr>
        </p:nvSpPr>
        <p:spPr>
          <a:xfrm>
            <a:off x="839788" y="2057400"/>
            <a:ext cx="3932237" cy="3811588"/>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pic>
        <p:nvPicPr>
          <p:cNvPr id="8" name="Picture 7">
            <a:extLst>
              <a:ext uri="{FF2B5EF4-FFF2-40B4-BE49-F238E27FC236}">
                <a16:creationId xmlns:a16="http://schemas.microsoft.com/office/drawing/2014/main" id="{06298D65-1027-4897-A948-DCEEF8FC3D9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321484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CE04F9B-D9D8-42CD-B771-86CC4F789B4F}" type="datetimeFigureOut">
              <a:rPr lang="en-GB" smtClean="0"/>
              <a:t>07/04/2026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A972B9E-1FA4-46FC-9DD1-0C3D158A174E}" type="slidenum">
              <a:rPr lang="en-GB" smtClean="0"/>
              <a:t>‹#›</a:t>
            </a:fld>
            <a:endParaRPr lang="en-GB" dirty="0"/>
          </a:p>
        </p:txBody>
      </p:sp>
    </p:spTree>
    <p:extLst>
      <p:ext uri="{BB962C8B-B14F-4D97-AF65-F5344CB8AC3E}">
        <p14:creationId xmlns:p14="http://schemas.microsoft.com/office/powerpoint/2010/main" val="180036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9F866E5C-B8AA-4805-B232-831BA01AAF1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0" name="Freeform 5">
              <a:extLst>
                <a:ext uri="{FF2B5EF4-FFF2-40B4-BE49-F238E27FC236}">
                  <a16:creationId xmlns:a16="http://schemas.microsoft.com/office/drawing/2014/main" id="{F98614F0-2DA3-4F29-8CB3-D61424AC8506}"/>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Freeform 6">
              <a:extLst>
                <a:ext uri="{FF2B5EF4-FFF2-40B4-BE49-F238E27FC236}">
                  <a16:creationId xmlns:a16="http://schemas.microsoft.com/office/drawing/2014/main" id="{66D52F08-13EC-4AB4-BB79-89A5395A03B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Freeform 7">
              <a:extLst>
                <a:ext uri="{FF2B5EF4-FFF2-40B4-BE49-F238E27FC236}">
                  <a16:creationId xmlns:a16="http://schemas.microsoft.com/office/drawing/2014/main" id="{2544236D-8C3A-41EF-9A68-C84A8A7D0F5A}"/>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Title 1">
            <a:extLst>
              <a:ext uri="{FF2B5EF4-FFF2-40B4-BE49-F238E27FC236}">
                <a16:creationId xmlns:a16="http://schemas.microsoft.com/office/drawing/2014/main" id="{9009D5C6-6206-4291-8037-67DC025F0B4C}"/>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endParaRPr lang="en-US" noProof="0" dirty="0"/>
          </a:p>
        </p:txBody>
      </p:sp>
      <p:sp>
        <p:nvSpPr>
          <p:cNvPr id="17" name="Text Placeholder 3">
            <a:extLst>
              <a:ext uri="{FF2B5EF4-FFF2-40B4-BE49-F238E27FC236}">
                <a16:creationId xmlns:a16="http://schemas.microsoft.com/office/drawing/2014/main" id="{BEB643FD-AA85-4A43-8EBD-AFD10DD987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8" name="Content Placeholder 2">
            <a:extLst>
              <a:ext uri="{FF2B5EF4-FFF2-40B4-BE49-F238E27FC236}">
                <a16:creationId xmlns:a16="http://schemas.microsoft.com/office/drawing/2014/main" id="{9001F313-F798-43BE-AFF0-A68C84C3640D}"/>
              </a:ext>
            </a:extLst>
          </p:cNvPr>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13" name="Picture 12">
            <a:extLst>
              <a:ext uri="{FF2B5EF4-FFF2-40B4-BE49-F238E27FC236}">
                <a16:creationId xmlns:a16="http://schemas.microsoft.com/office/drawing/2014/main" id="{91881DEA-0ECB-4310-ADF5-4337ACB4338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9617749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E3FBB-DD8B-1A29-2870-B5C4B5620D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C413317-DEF0-AEF6-F274-2575B0AB0D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45725FD-AEDD-A59D-B31F-5D3B7A77FCE9}"/>
              </a:ext>
            </a:extLst>
          </p:cNvPr>
          <p:cNvSpPr>
            <a:spLocks noGrp="1"/>
          </p:cNvSpPr>
          <p:nvPr>
            <p:ph type="dt" sz="half" idx="10"/>
          </p:nvPr>
        </p:nvSpPr>
        <p:spPr/>
        <p:txBody>
          <a:bodyPr/>
          <a:lstStyle/>
          <a:p>
            <a:fld id="{C41B532F-7DA1-452E-ADE6-C9BEEC7DF60B}" type="datetimeFigureOut">
              <a:rPr lang="en-GB" smtClean="0"/>
              <a:t>07/04/2026</a:t>
            </a:fld>
            <a:endParaRPr lang="en-GB"/>
          </a:p>
        </p:txBody>
      </p:sp>
      <p:sp>
        <p:nvSpPr>
          <p:cNvPr id="5" name="Footer Placeholder 4">
            <a:extLst>
              <a:ext uri="{FF2B5EF4-FFF2-40B4-BE49-F238E27FC236}">
                <a16:creationId xmlns:a16="http://schemas.microsoft.com/office/drawing/2014/main" id="{B2174BC9-8DA9-C72E-C2A6-C0FDD7D6F1F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F45E04C-7202-3A4D-5F01-E23ED045D5DA}"/>
              </a:ext>
            </a:extLst>
          </p:cNvPr>
          <p:cNvSpPr>
            <a:spLocks noGrp="1"/>
          </p:cNvSpPr>
          <p:nvPr>
            <p:ph type="sldNum" sz="quarter" idx="12"/>
          </p:nvPr>
        </p:nvSpPr>
        <p:spPr/>
        <p:txBody>
          <a:bodyPr/>
          <a:lstStyle/>
          <a:p>
            <a:fld id="{4E9FDA82-9966-4178-93D4-3A81ACE39942}" type="slidenum">
              <a:rPr lang="en-GB" smtClean="0"/>
              <a:t>‹#›</a:t>
            </a:fld>
            <a:endParaRPr lang="en-GB"/>
          </a:p>
        </p:txBody>
      </p:sp>
    </p:spTree>
    <p:extLst>
      <p:ext uri="{BB962C8B-B14F-4D97-AF65-F5344CB8AC3E}">
        <p14:creationId xmlns:p14="http://schemas.microsoft.com/office/powerpoint/2010/main" val="17750042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1CC22-B359-0FD1-79C5-A09D5364B99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0154C27-7B5D-30C0-77BA-148D6E5F9B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F6AA4B-D095-13D9-4DEE-070DBFB6BA36}"/>
              </a:ext>
            </a:extLst>
          </p:cNvPr>
          <p:cNvSpPr>
            <a:spLocks noGrp="1"/>
          </p:cNvSpPr>
          <p:nvPr>
            <p:ph type="dt" sz="half" idx="10"/>
          </p:nvPr>
        </p:nvSpPr>
        <p:spPr/>
        <p:txBody>
          <a:bodyPr/>
          <a:lstStyle/>
          <a:p>
            <a:fld id="{C41B532F-7DA1-452E-ADE6-C9BEEC7DF60B}" type="datetimeFigureOut">
              <a:rPr lang="en-GB" smtClean="0"/>
              <a:t>07/04/2026</a:t>
            </a:fld>
            <a:endParaRPr lang="en-GB"/>
          </a:p>
        </p:txBody>
      </p:sp>
      <p:sp>
        <p:nvSpPr>
          <p:cNvPr id="5" name="Footer Placeholder 4">
            <a:extLst>
              <a:ext uri="{FF2B5EF4-FFF2-40B4-BE49-F238E27FC236}">
                <a16:creationId xmlns:a16="http://schemas.microsoft.com/office/drawing/2014/main" id="{6E328948-A841-4BF1-84A4-7F1C99E339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F111B2B-4F95-9334-2E79-3D95BDAA4890}"/>
              </a:ext>
            </a:extLst>
          </p:cNvPr>
          <p:cNvSpPr>
            <a:spLocks noGrp="1"/>
          </p:cNvSpPr>
          <p:nvPr>
            <p:ph type="sldNum" sz="quarter" idx="12"/>
          </p:nvPr>
        </p:nvSpPr>
        <p:spPr/>
        <p:txBody>
          <a:bodyPr/>
          <a:lstStyle/>
          <a:p>
            <a:fld id="{4E9FDA82-9966-4178-93D4-3A81ACE39942}" type="slidenum">
              <a:rPr lang="en-GB" smtClean="0"/>
              <a:t>‹#›</a:t>
            </a:fld>
            <a:endParaRPr lang="en-GB"/>
          </a:p>
        </p:txBody>
      </p:sp>
    </p:spTree>
    <p:extLst>
      <p:ext uri="{BB962C8B-B14F-4D97-AF65-F5344CB8AC3E}">
        <p14:creationId xmlns:p14="http://schemas.microsoft.com/office/powerpoint/2010/main" val="7145736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BA2C7-F62B-34A4-9928-EE49236CC5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847F353-7B1D-B37D-D03A-D3D648537B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1B493E-6A18-06EB-81ED-44D3992403CE}"/>
              </a:ext>
            </a:extLst>
          </p:cNvPr>
          <p:cNvSpPr>
            <a:spLocks noGrp="1"/>
          </p:cNvSpPr>
          <p:nvPr>
            <p:ph type="dt" sz="half" idx="10"/>
          </p:nvPr>
        </p:nvSpPr>
        <p:spPr/>
        <p:txBody>
          <a:bodyPr/>
          <a:lstStyle/>
          <a:p>
            <a:fld id="{C41B532F-7DA1-452E-ADE6-C9BEEC7DF60B}" type="datetimeFigureOut">
              <a:rPr lang="en-GB" smtClean="0"/>
              <a:t>07/04/2026</a:t>
            </a:fld>
            <a:endParaRPr lang="en-GB"/>
          </a:p>
        </p:txBody>
      </p:sp>
      <p:sp>
        <p:nvSpPr>
          <p:cNvPr id="5" name="Footer Placeholder 4">
            <a:extLst>
              <a:ext uri="{FF2B5EF4-FFF2-40B4-BE49-F238E27FC236}">
                <a16:creationId xmlns:a16="http://schemas.microsoft.com/office/drawing/2014/main" id="{02220EBA-DB48-C8DC-9FF1-C9706F19285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9FB1F2B-620E-C79B-BFBC-3DD9DF33DDC5}"/>
              </a:ext>
            </a:extLst>
          </p:cNvPr>
          <p:cNvSpPr>
            <a:spLocks noGrp="1"/>
          </p:cNvSpPr>
          <p:nvPr>
            <p:ph type="sldNum" sz="quarter" idx="12"/>
          </p:nvPr>
        </p:nvSpPr>
        <p:spPr/>
        <p:txBody>
          <a:bodyPr/>
          <a:lstStyle/>
          <a:p>
            <a:fld id="{4E9FDA82-9966-4178-93D4-3A81ACE39942}" type="slidenum">
              <a:rPr lang="en-GB" smtClean="0"/>
              <a:t>‹#›</a:t>
            </a:fld>
            <a:endParaRPr lang="en-GB"/>
          </a:p>
        </p:txBody>
      </p:sp>
    </p:spTree>
    <p:extLst>
      <p:ext uri="{BB962C8B-B14F-4D97-AF65-F5344CB8AC3E}">
        <p14:creationId xmlns:p14="http://schemas.microsoft.com/office/powerpoint/2010/main" val="1274456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BD49E-EBB2-E46A-5E56-17F17949F2E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121DB36-913F-12FB-ED33-BE76149285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3247992-1CB4-6370-6CC4-98CC1B2FE4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F649CF2-6F08-910B-3E19-B4C7E1D86442}"/>
              </a:ext>
            </a:extLst>
          </p:cNvPr>
          <p:cNvSpPr>
            <a:spLocks noGrp="1"/>
          </p:cNvSpPr>
          <p:nvPr>
            <p:ph type="dt" sz="half" idx="10"/>
          </p:nvPr>
        </p:nvSpPr>
        <p:spPr/>
        <p:txBody>
          <a:bodyPr/>
          <a:lstStyle/>
          <a:p>
            <a:fld id="{C41B532F-7DA1-452E-ADE6-C9BEEC7DF60B}" type="datetimeFigureOut">
              <a:rPr lang="en-GB" smtClean="0"/>
              <a:t>07/04/2026</a:t>
            </a:fld>
            <a:endParaRPr lang="en-GB"/>
          </a:p>
        </p:txBody>
      </p:sp>
      <p:sp>
        <p:nvSpPr>
          <p:cNvPr id="6" name="Footer Placeholder 5">
            <a:extLst>
              <a:ext uri="{FF2B5EF4-FFF2-40B4-BE49-F238E27FC236}">
                <a16:creationId xmlns:a16="http://schemas.microsoft.com/office/drawing/2014/main" id="{D4439961-5E21-9786-D0A2-F4DD272DD69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75BB54A-1C4A-5739-4163-7769994D7A46}"/>
              </a:ext>
            </a:extLst>
          </p:cNvPr>
          <p:cNvSpPr>
            <a:spLocks noGrp="1"/>
          </p:cNvSpPr>
          <p:nvPr>
            <p:ph type="sldNum" sz="quarter" idx="12"/>
          </p:nvPr>
        </p:nvSpPr>
        <p:spPr/>
        <p:txBody>
          <a:bodyPr/>
          <a:lstStyle/>
          <a:p>
            <a:fld id="{4E9FDA82-9966-4178-93D4-3A81ACE39942}" type="slidenum">
              <a:rPr lang="en-GB" smtClean="0"/>
              <a:t>‹#›</a:t>
            </a:fld>
            <a:endParaRPr lang="en-GB"/>
          </a:p>
        </p:txBody>
      </p:sp>
    </p:spTree>
    <p:extLst>
      <p:ext uri="{BB962C8B-B14F-4D97-AF65-F5344CB8AC3E}">
        <p14:creationId xmlns:p14="http://schemas.microsoft.com/office/powerpoint/2010/main" val="18641736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13802-9E43-8BDB-D6A7-47BAEB871B0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A98A39C-5EEE-CDEF-CFC1-5B1ADE5A69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39E826-0E16-426F-79DF-A956B4331A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F483D72-0F1D-5DCE-35A5-A8D6D8CCC1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4D1C2E-4137-AFFC-B50C-0F1A838799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550198C-997E-C152-FE27-E81C7B1F5D7B}"/>
              </a:ext>
            </a:extLst>
          </p:cNvPr>
          <p:cNvSpPr>
            <a:spLocks noGrp="1"/>
          </p:cNvSpPr>
          <p:nvPr>
            <p:ph type="dt" sz="half" idx="10"/>
          </p:nvPr>
        </p:nvSpPr>
        <p:spPr/>
        <p:txBody>
          <a:bodyPr/>
          <a:lstStyle/>
          <a:p>
            <a:fld id="{C41B532F-7DA1-452E-ADE6-C9BEEC7DF60B}" type="datetimeFigureOut">
              <a:rPr lang="en-GB" smtClean="0"/>
              <a:t>07/04/2026</a:t>
            </a:fld>
            <a:endParaRPr lang="en-GB"/>
          </a:p>
        </p:txBody>
      </p:sp>
      <p:sp>
        <p:nvSpPr>
          <p:cNvPr id="8" name="Footer Placeholder 7">
            <a:extLst>
              <a:ext uri="{FF2B5EF4-FFF2-40B4-BE49-F238E27FC236}">
                <a16:creationId xmlns:a16="http://schemas.microsoft.com/office/drawing/2014/main" id="{0675509B-DB61-B277-01C8-8078CFB2A33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1ECF156-936A-2B02-CCC5-8155477A889D}"/>
              </a:ext>
            </a:extLst>
          </p:cNvPr>
          <p:cNvSpPr>
            <a:spLocks noGrp="1"/>
          </p:cNvSpPr>
          <p:nvPr>
            <p:ph type="sldNum" sz="quarter" idx="12"/>
          </p:nvPr>
        </p:nvSpPr>
        <p:spPr/>
        <p:txBody>
          <a:bodyPr/>
          <a:lstStyle/>
          <a:p>
            <a:fld id="{4E9FDA82-9966-4178-93D4-3A81ACE39942}" type="slidenum">
              <a:rPr lang="en-GB" smtClean="0"/>
              <a:t>‹#›</a:t>
            </a:fld>
            <a:endParaRPr lang="en-GB"/>
          </a:p>
        </p:txBody>
      </p:sp>
    </p:spTree>
    <p:extLst>
      <p:ext uri="{BB962C8B-B14F-4D97-AF65-F5344CB8AC3E}">
        <p14:creationId xmlns:p14="http://schemas.microsoft.com/office/powerpoint/2010/main" val="34584999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1B455-72B4-B801-5406-9ED5A0B7BC9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C87B416-3F16-055C-499E-17E1F8512D43}"/>
              </a:ext>
            </a:extLst>
          </p:cNvPr>
          <p:cNvSpPr>
            <a:spLocks noGrp="1"/>
          </p:cNvSpPr>
          <p:nvPr>
            <p:ph type="dt" sz="half" idx="10"/>
          </p:nvPr>
        </p:nvSpPr>
        <p:spPr/>
        <p:txBody>
          <a:bodyPr/>
          <a:lstStyle/>
          <a:p>
            <a:fld id="{C41B532F-7DA1-452E-ADE6-C9BEEC7DF60B}" type="datetimeFigureOut">
              <a:rPr lang="en-GB" smtClean="0"/>
              <a:t>07/04/2026</a:t>
            </a:fld>
            <a:endParaRPr lang="en-GB"/>
          </a:p>
        </p:txBody>
      </p:sp>
      <p:sp>
        <p:nvSpPr>
          <p:cNvPr id="4" name="Footer Placeholder 3">
            <a:extLst>
              <a:ext uri="{FF2B5EF4-FFF2-40B4-BE49-F238E27FC236}">
                <a16:creationId xmlns:a16="http://schemas.microsoft.com/office/drawing/2014/main" id="{30CC4562-B9D4-D2B2-966F-64563595F8A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83E7449-D3AC-6390-5766-0FAE401E4898}"/>
              </a:ext>
            </a:extLst>
          </p:cNvPr>
          <p:cNvSpPr>
            <a:spLocks noGrp="1"/>
          </p:cNvSpPr>
          <p:nvPr>
            <p:ph type="sldNum" sz="quarter" idx="12"/>
          </p:nvPr>
        </p:nvSpPr>
        <p:spPr/>
        <p:txBody>
          <a:bodyPr/>
          <a:lstStyle/>
          <a:p>
            <a:fld id="{4E9FDA82-9966-4178-93D4-3A81ACE39942}" type="slidenum">
              <a:rPr lang="en-GB" smtClean="0"/>
              <a:t>‹#›</a:t>
            </a:fld>
            <a:endParaRPr lang="en-GB"/>
          </a:p>
        </p:txBody>
      </p:sp>
    </p:spTree>
    <p:extLst>
      <p:ext uri="{BB962C8B-B14F-4D97-AF65-F5344CB8AC3E}">
        <p14:creationId xmlns:p14="http://schemas.microsoft.com/office/powerpoint/2010/main" val="8277303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6B0B9E-7343-6EFE-384C-D123D425CED4}"/>
              </a:ext>
            </a:extLst>
          </p:cNvPr>
          <p:cNvSpPr>
            <a:spLocks noGrp="1"/>
          </p:cNvSpPr>
          <p:nvPr>
            <p:ph type="dt" sz="half" idx="10"/>
          </p:nvPr>
        </p:nvSpPr>
        <p:spPr/>
        <p:txBody>
          <a:bodyPr/>
          <a:lstStyle/>
          <a:p>
            <a:fld id="{C41B532F-7DA1-452E-ADE6-C9BEEC7DF60B}" type="datetimeFigureOut">
              <a:rPr lang="en-GB" smtClean="0"/>
              <a:t>07/04/2026</a:t>
            </a:fld>
            <a:endParaRPr lang="en-GB"/>
          </a:p>
        </p:txBody>
      </p:sp>
      <p:sp>
        <p:nvSpPr>
          <p:cNvPr id="3" name="Footer Placeholder 2">
            <a:extLst>
              <a:ext uri="{FF2B5EF4-FFF2-40B4-BE49-F238E27FC236}">
                <a16:creationId xmlns:a16="http://schemas.microsoft.com/office/drawing/2014/main" id="{D5DBB72B-BCA6-D84A-3905-74161745065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C11934D-B743-8CB2-F753-1CC1B566FEFA}"/>
              </a:ext>
            </a:extLst>
          </p:cNvPr>
          <p:cNvSpPr>
            <a:spLocks noGrp="1"/>
          </p:cNvSpPr>
          <p:nvPr>
            <p:ph type="sldNum" sz="quarter" idx="12"/>
          </p:nvPr>
        </p:nvSpPr>
        <p:spPr/>
        <p:txBody>
          <a:bodyPr/>
          <a:lstStyle/>
          <a:p>
            <a:fld id="{4E9FDA82-9966-4178-93D4-3A81ACE39942}" type="slidenum">
              <a:rPr lang="en-GB" smtClean="0"/>
              <a:t>‹#›</a:t>
            </a:fld>
            <a:endParaRPr lang="en-GB"/>
          </a:p>
        </p:txBody>
      </p:sp>
    </p:spTree>
    <p:extLst>
      <p:ext uri="{BB962C8B-B14F-4D97-AF65-F5344CB8AC3E}">
        <p14:creationId xmlns:p14="http://schemas.microsoft.com/office/powerpoint/2010/main" val="13602055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99B34-FDA3-CFB3-36F4-F821DD75AE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CA812E9-FED1-9512-8E78-ED16271798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B4F9D0E-4AD2-4A99-2012-7765682F07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79FFBF-AC79-8F01-2322-8C0810827B3B}"/>
              </a:ext>
            </a:extLst>
          </p:cNvPr>
          <p:cNvSpPr>
            <a:spLocks noGrp="1"/>
          </p:cNvSpPr>
          <p:nvPr>
            <p:ph type="dt" sz="half" idx="10"/>
          </p:nvPr>
        </p:nvSpPr>
        <p:spPr/>
        <p:txBody>
          <a:bodyPr/>
          <a:lstStyle/>
          <a:p>
            <a:fld id="{C41B532F-7DA1-452E-ADE6-C9BEEC7DF60B}" type="datetimeFigureOut">
              <a:rPr lang="en-GB" smtClean="0"/>
              <a:t>07/04/2026</a:t>
            </a:fld>
            <a:endParaRPr lang="en-GB"/>
          </a:p>
        </p:txBody>
      </p:sp>
      <p:sp>
        <p:nvSpPr>
          <p:cNvPr id="6" name="Footer Placeholder 5">
            <a:extLst>
              <a:ext uri="{FF2B5EF4-FFF2-40B4-BE49-F238E27FC236}">
                <a16:creationId xmlns:a16="http://schemas.microsoft.com/office/drawing/2014/main" id="{AD0C74AE-BD42-2906-E6A2-9993DCF202B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C7B695D-74A9-4D28-352D-3ABB5CB1BA30}"/>
              </a:ext>
            </a:extLst>
          </p:cNvPr>
          <p:cNvSpPr>
            <a:spLocks noGrp="1"/>
          </p:cNvSpPr>
          <p:nvPr>
            <p:ph type="sldNum" sz="quarter" idx="12"/>
          </p:nvPr>
        </p:nvSpPr>
        <p:spPr/>
        <p:txBody>
          <a:bodyPr/>
          <a:lstStyle/>
          <a:p>
            <a:fld id="{4E9FDA82-9966-4178-93D4-3A81ACE39942}" type="slidenum">
              <a:rPr lang="en-GB" smtClean="0"/>
              <a:t>‹#›</a:t>
            </a:fld>
            <a:endParaRPr lang="en-GB"/>
          </a:p>
        </p:txBody>
      </p:sp>
    </p:spTree>
    <p:extLst>
      <p:ext uri="{BB962C8B-B14F-4D97-AF65-F5344CB8AC3E}">
        <p14:creationId xmlns:p14="http://schemas.microsoft.com/office/powerpoint/2010/main" val="19431359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1CFE5-AD0E-A9B4-71F1-A803021DB1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02A8F15-9124-EA31-94F3-CBD6151F39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3A5F29D-6A74-7629-B4C2-14C40F1E48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B86310-CAF3-F242-BBEA-B858B9497E37}"/>
              </a:ext>
            </a:extLst>
          </p:cNvPr>
          <p:cNvSpPr>
            <a:spLocks noGrp="1"/>
          </p:cNvSpPr>
          <p:nvPr>
            <p:ph type="dt" sz="half" idx="10"/>
          </p:nvPr>
        </p:nvSpPr>
        <p:spPr/>
        <p:txBody>
          <a:bodyPr/>
          <a:lstStyle/>
          <a:p>
            <a:fld id="{C41B532F-7DA1-452E-ADE6-C9BEEC7DF60B}" type="datetimeFigureOut">
              <a:rPr lang="en-GB" smtClean="0"/>
              <a:t>07/04/2026</a:t>
            </a:fld>
            <a:endParaRPr lang="en-GB"/>
          </a:p>
        </p:txBody>
      </p:sp>
      <p:sp>
        <p:nvSpPr>
          <p:cNvPr id="6" name="Footer Placeholder 5">
            <a:extLst>
              <a:ext uri="{FF2B5EF4-FFF2-40B4-BE49-F238E27FC236}">
                <a16:creationId xmlns:a16="http://schemas.microsoft.com/office/drawing/2014/main" id="{422D0E8D-41B0-5709-EEA4-1663E2AFA96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1458ABD-5A2E-16D0-2EE4-3AE22C396CC5}"/>
              </a:ext>
            </a:extLst>
          </p:cNvPr>
          <p:cNvSpPr>
            <a:spLocks noGrp="1"/>
          </p:cNvSpPr>
          <p:nvPr>
            <p:ph type="sldNum" sz="quarter" idx="12"/>
          </p:nvPr>
        </p:nvSpPr>
        <p:spPr/>
        <p:txBody>
          <a:bodyPr/>
          <a:lstStyle/>
          <a:p>
            <a:fld id="{4E9FDA82-9966-4178-93D4-3A81ACE39942}" type="slidenum">
              <a:rPr lang="en-GB" smtClean="0"/>
              <a:t>‹#›</a:t>
            </a:fld>
            <a:endParaRPr lang="en-GB"/>
          </a:p>
        </p:txBody>
      </p:sp>
    </p:spTree>
    <p:extLst>
      <p:ext uri="{BB962C8B-B14F-4D97-AF65-F5344CB8AC3E}">
        <p14:creationId xmlns:p14="http://schemas.microsoft.com/office/powerpoint/2010/main" val="1189671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CE04F9B-D9D8-42CD-B771-86CC4F789B4F}" type="datetimeFigureOut">
              <a:rPr lang="en-GB" smtClean="0"/>
              <a:t>07/04/2026</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3A972B9E-1FA4-46FC-9DD1-0C3D158A174E}" type="slidenum">
              <a:rPr lang="en-GB" smtClean="0"/>
              <a:t>‹#›</a:t>
            </a:fld>
            <a:endParaRPr lang="en-GB" dirty="0"/>
          </a:p>
        </p:txBody>
      </p:sp>
    </p:spTree>
    <p:extLst>
      <p:ext uri="{BB962C8B-B14F-4D97-AF65-F5344CB8AC3E}">
        <p14:creationId xmlns:p14="http://schemas.microsoft.com/office/powerpoint/2010/main" val="40539304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2E3BD-F3C3-8136-2D92-45C9AE1C205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1E5C22A-2C03-F47F-810A-D5AB56510F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960A73E-919E-919E-0ED1-9F83A630F567}"/>
              </a:ext>
            </a:extLst>
          </p:cNvPr>
          <p:cNvSpPr>
            <a:spLocks noGrp="1"/>
          </p:cNvSpPr>
          <p:nvPr>
            <p:ph type="dt" sz="half" idx="10"/>
          </p:nvPr>
        </p:nvSpPr>
        <p:spPr/>
        <p:txBody>
          <a:bodyPr/>
          <a:lstStyle/>
          <a:p>
            <a:fld id="{C41B532F-7DA1-452E-ADE6-C9BEEC7DF60B}" type="datetimeFigureOut">
              <a:rPr lang="en-GB" smtClean="0"/>
              <a:t>07/04/2026</a:t>
            </a:fld>
            <a:endParaRPr lang="en-GB"/>
          </a:p>
        </p:txBody>
      </p:sp>
      <p:sp>
        <p:nvSpPr>
          <p:cNvPr id="5" name="Footer Placeholder 4">
            <a:extLst>
              <a:ext uri="{FF2B5EF4-FFF2-40B4-BE49-F238E27FC236}">
                <a16:creationId xmlns:a16="http://schemas.microsoft.com/office/drawing/2014/main" id="{F7FC7382-FD63-E373-E7DD-309C526579D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393C0CB-87C8-393A-F2B4-09A55D54034D}"/>
              </a:ext>
            </a:extLst>
          </p:cNvPr>
          <p:cNvSpPr>
            <a:spLocks noGrp="1"/>
          </p:cNvSpPr>
          <p:nvPr>
            <p:ph type="sldNum" sz="quarter" idx="12"/>
          </p:nvPr>
        </p:nvSpPr>
        <p:spPr/>
        <p:txBody>
          <a:bodyPr/>
          <a:lstStyle/>
          <a:p>
            <a:fld id="{4E9FDA82-9966-4178-93D4-3A81ACE39942}" type="slidenum">
              <a:rPr lang="en-GB" smtClean="0"/>
              <a:t>‹#›</a:t>
            </a:fld>
            <a:endParaRPr lang="en-GB"/>
          </a:p>
        </p:txBody>
      </p:sp>
    </p:spTree>
    <p:extLst>
      <p:ext uri="{BB962C8B-B14F-4D97-AF65-F5344CB8AC3E}">
        <p14:creationId xmlns:p14="http://schemas.microsoft.com/office/powerpoint/2010/main" val="906725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676A94-BD6A-BB5F-C78E-011E2226C1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A9EEF96-87BE-C1BF-D729-FE92232FD0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5F94789-C851-AF5E-BC23-4354D74FB2C5}"/>
              </a:ext>
            </a:extLst>
          </p:cNvPr>
          <p:cNvSpPr>
            <a:spLocks noGrp="1"/>
          </p:cNvSpPr>
          <p:nvPr>
            <p:ph type="dt" sz="half" idx="10"/>
          </p:nvPr>
        </p:nvSpPr>
        <p:spPr/>
        <p:txBody>
          <a:bodyPr/>
          <a:lstStyle/>
          <a:p>
            <a:fld id="{C41B532F-7DA1-452E-ADE6-C9BEEC7DF60B}" type="datetimeFigureOut">
              <a:rPr lang="en-GB" smtClean="0"/>
              <a:t>07/04/2026</a:t>
            </a:fld>
            <a:endParaRPr lang="en-GB"/>
          </a:p>
        </p:txBody>
      </p:sp>
      <p:sp>
        <p:nvSpPr>
          <p:cNvPr id="5" name="Footer Placeholder 4">
            <a:extLst>
              <a:ext uri="{FF2B5EF4-FFF2-40B4-BE49-F238E27FC236}">
                <a16:creationId xmlns:a16="http://schemas.microsoft.com/office/drawing/2014/main" id="{48676741-4A27-7F1D-2102-49D140A049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DBE995-550A-F779-B66C-A556EC477601}"/>
              </a:ext>
            </a:extLst>
          </p:cNvPr>
          <p:cNvSpPr>
            <a:spLocks noGrp="1"/>
          </p:cNvSpPr>
          <p:nvPr>
            <p:ph type="sldNum" sz="quarter" idx="12"/>
          </p:nvPr>
        </p:nvSpPr>
        <p:spPr/>
        <p:txBody>
          <a:bodyPr/>
          <a:lstStyle/>
          <a:p>
            <a:fld id="{4E9FDA82-9966-4178-93D4-3A81ACE39942}" type="slidenum">
              <a:rPr lang="en-GB" smtClean="0"/>
              <a:t>‹#›</a:t>
            </a:fld>
            <a:endParaRPr lang="en-GB"/>
          </a:p>
        </p:txBody>
      </p:sp>
    </p:spTree>
    <p:extLst>
      <p:ext uri="{BB962C8B-B14F-4D97-AF65-F5344CB8AC3E}">
        <p14:creationId xmlns:p14="http://schemas.microsoft.com/office/powerpoint/2010/main" val="19906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CE04F9B-D9D8-42CD-B771-86CC4F789B4F}" type="datetimeFigureOut">
              <a:rPr lang="en-GB" smtClean="0"/>
              <a:t>07/04/2026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3A972B9E-1FA4-46FC-9DD1-0C3D158A174E}" type="slidenum">
              <a:rPr lang="en-GB" smtClean="0"/>
              <a:t>‹#›</a:t>
            </a:fld>
            <a:endParaRPr lang="en-GB" dirty="0"/>
          </a:p>
        </p:txBody>
      </p:sp>
    </p:spTree>
    <p:extLst>
      <p:ext uri="{BB962C8B-B14F-4D97-AF65-F5344CB8AC3E}">
        <p14:creationId xmlns:p14="http://schemas.microsoft.com/office/powerpoint/2010/main" val="2073888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E04F9B-D9D8-42CD-B771-86CC4F789B4F}" type="datetimeFigureOut">
              <a:rPr lang="en-GB" smtClean="0"/>
              <a:t>07/04/2026</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3A972B9E-1FA4-46FC-9DD1-0C3D158A174E}" type="slidenum">
              <a:rPr lang="en-GB" smtClean="0"/>
              <a:t>‹#›</a:t>
            </a:fld>
            <a:endParaRPr lang="en-GB" dirty="0"/>
          </a:p>
        </p:txBody>
      </p:sp>
    </p:spTree>
    <p:extLst>
      <p:ext uri="{BB962C8B-B14F-4D97-AF65-F5344CB8AC3E}">
        <p14:creationId xmlns:p14="http://schemas.microsoft.com/office/powerpoint/2010/main" val="197746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a:prstGeom prst="rect">
            <a:avLst/>
          </a:prstGeom>
        </p:spPr>
        <p:txBody>
          <a:bodyPr anchor="b"/>
          <a:lstStyle>
            <a:lvl1pPr algn="l">
              <a:defRPr sz="2667" b="1"/>
            </a:lvl1pPr>
          </a:lstStyle>
          <a:p>
            <a:r>
              <a:rPr lang="en-US"/>
              <a:t>Click to edit Master title style</a:t>
            </a:r>
            <a:endParaRPr lang="en-GB"/>
          </a:p>
        </p:txBody>
      </p:sp>
      <p:sp>
        <p:nvSpPr>
          <p:cNvPr id="3" name="Content Placeholder 2"/>
          <p:cNvSpPr>
            <a:spLocks noGrp="1"/>
          </p:cNvSpPr>
          <p:nvPr>
            <p:ph idx="1"/>
          </p:nvPr>
        </p:nvSpPr>
        <p:spPr>
          <a:xfrm>
            <a:off x="4766733" y="273052"/>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CE04F9B-D9D8-42CD-B771-86CC4F789B4F}" type="datetimeFigureOut">
              <a:rPr lang="en-GB" smtClean="0"/>
              <a:t>07/04/2026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A972B9E-1FA4-46FC-9DD1-0C3D158A174E}" type="slidenum">
              <a:rPr lang="en-GB" smtClean="0"/>
              <a:t>‹#›</a:t>
            </a:fld>
            <a:endParaRPr lang="en-GB" dirty="0"/>
          </a:p>
        </p:txBody>
      </p:sp>
    </p:spTree>
    <p:extLst>
      <p:ext uri="{BB962C8B-B14F-4D97-AF65-F5344CB8AC3E}">
        <p14:creationId xmlns:p14="http://schemas.microsoft.com/office/powerpoint/2010/main" val="909889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667"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GB" dirty="0"/>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CE04F9B-D9D8-42CD-B771-86CC4F789B4F}" type="datetimeFigureOut">
              <a:rPr lang="en-GB" smtClean="0"/>
              <a:t>07/04/2026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A972B9E-1FA4-46FC-9DD1-0C3D158A174E}" type="slidenum">
              <a:rPr lang="en-GB" smtClean="0"/>
              <a:t>‹#›</a:t>
            </a:fld>
            <a:endParaRPr lang="en-GB" dirty="0"/>
          </a:p>
        </p:txBody>
      </p:sp>
    </p:spTree>
    <p:extLst>
      <p:ext uri="{BB962C8B-B14F-4D97-AF65-F5344CB8AC3E}">
        <p14:creationId xmlns:p14="http://schemas.microsoft.com/office/powerpoint/2010/main" val="3062427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7F0FA"/>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13" cstate="print">
            <a:extLst>
              <a:ext uri="{28A0092B-C50C-407E-A947-70E740481C1C}">
                <a14:useLocalDpi xmlns:a14="http://schemas.microsoft.com/office/drawing/2010/main" val="0"/>
              </a:ext>
            </a:extLst>
          </a:blip>
          <a:srcRect l="17917" r="3938"/>
          <a:stretch/>
        </p:blipFill>
        <p:spPr>
          <a:xfrm>
            <a:off x="5046135" y="27053"/>
            <a:ext cx="7145867" cy="6858331"/>
          </a:xfrm>
          <a:prstGeom prst="rect">
            <a:avLst/>
          </a:prstGeom>
        </p:spPr>
      </p:pic>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CCE04F9B-D9D8-42CD-B771-86CC4F789B4F}" type="datetimeFigureOut">
              <a:rPr lang="en-GB" smtClean="0"/>
              <a:t>07/04/2026</a:t>
            </a:fld>
            <a:endParaRPr lang="en-GB"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GB" dirty="0"/>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 y="27384"/>
            <a:ext cx="9144441" cy="6858331"/>
          </a:xfrm>
          <a:prstGeom prst="rect">
            <a:avLst/>
          </a:prstGeom>
        </p:spPr>
      </p:pic>
      <p:pic>
        <p:nvPicPr>
          <p:cNvPr id="9" name="Picture 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224459" y="5661249"/>
            <a:ext cx="1938955" cy="1201247"/>
          </a:xfrm>
          <a:prstGeom prst="rect">
            <a:avLst/>
          </a:prstGeom>
        </p:spPr>
      </p:pic>
    </p:spTree>
    <p:extLst>
      <p:ext uri="{BB962C8B-B14F-4D97-AF65-F5344CB8AC3E}">
        <p14:creationId xmlns:p14="http://schemas.microsoft.com/office/powerpoint/2010/main" val="288434300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7F0F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B3EF35-59FA-4185-937D-EA8ECBB6656C}" type="datetimeFigureOut">
              <a:rPr lang="en-GB" smtClean="0"/>
              <a:t>07/04/2026</a:t>
            </a:fld>
            <a:endParaRPr lang="en-GB"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971A862-7189-470E-99D7-3A123C7E2800}" type="slidenum">
              <a:rPr lang="en-US" smtClean="0"/>
              <a:pPr>
                <a:defRPr/>
              </a:pPr>
              <a:t>‹#›</a:t>
            </a:fld>
            <a:endParaRPr lang="en-US" dirty="0">
              <a:solidFill>
                <a:schemeClr val="tx1"/>
              </a:solidFill>
            </a:endParaRPr>
          </a:p>
        </p:txBody>
      </p:sp>
    </p:spTree>
    <p:extLst>
      <p:ext uri="{BB962C8B-B14F-4D97-AF65-F5344CB8AC3E}">
        <p14:creationId xmlns:p14="http://schemas.microsoft.com/office/powerpoint/2010/main" val="98702180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D6E0F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C4D7FA-B85E-4477-8C62-94955B340F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1F1226BB-3E56-4E7F-8172-7EC03C9F0B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D95D08EF-72FB-4F19-9916-65815A9CA9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1F27F-98F9-A147-8986-34441C7B752D}" type="datetime1">
              <a:rPr lang="en-US" noProof="0" smtClean="0"/>
              <a:t>4/7/2026</a:t>
            </a:fld>
            <a:endParaRPr lang="en-US" noProof="0" dirty="0"/>
          </a:p>
        </p:txBody>
      </p:sp>
      <p:sp>
        <p:nvSpPr>
          <p:cNvPr id="5" name="Footer Placeholder 4">
            <a:extLst>
              <a:ext uri="{FF2B5EF4-FFF2-40B4-BE49-F238E27FC236}">
                <a16:creationId xmlns:a16="http://schemas.microsoft.com/office/drawing/2014/main" id="{1365084D-BC85-4A55-BD80-93876AD101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dirty="0"/>
          </a:p>
        </p:txBody>
      </p:sp>
      <p:sp>
        <p:nvSpPr>
          <p:cNvPr id="6" name="Slide Number Placeholder 5">
            <a:extLst>
              <a:ext uri="{FF2B5EF4-FFF2-40B4-BE49-F238E27FC236}">
                <a16:creationId xmlns:a16="http://schemas.microsoft.com/office/drawing/2014/main" id="{45FDEF23-A140-4DD6-A0D0-A86BD4DF3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C71654-96A5-4280-94F3-931C61A9F92C}" type="slidenum">
              <a:rPr lang="en-US" noProof="0" smtClean="0"/>
              <a:t>‹#›</a:t>
            </a:fld>
            <a:endParaRPr lang="en-US" noProof="0" dirty="0"/>
          </a:p>
        </p:txBody>
      </p:sp>
    </p:spTree>
    <p:extLst>
      <p:ext uri="{BB962C8B-B14F-4D97-AF65-F5344CB8AC3E}">
        <p14:creationId xmlns:p14="http://schemas.microsoft.com/office/powerpoint/2010/main" val="3392796344"/>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25">
          <p15:clr>
            <a:srgbClr val="F26B43"/>
          </p15:clr>
        </p15:guide>
        <p15:guide id="4" pos="734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D6E0F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5D996B-496B-C79E-947C-E6B18C2E74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9CAAEAE-1873-647B-A963-259FB55CA0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F4D982-5170-66C4-8804-8235C63682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1B532F-7DA1-452E-ADE6-C9BEEC7DF60B}" type="datetimeFigureOut">
              <a:rPr lang="en-GB" smtClean="0"/>
              <a:t>07/04/2026</a:t>
            </a:fld>
            <a:endParaRPr lang="en-GB"/>
          </a:p>
        </p:txBody>
      </p:sp>
      <p:sp>
        <p:nvSpPr>
          <p:cNvPr id="5" name="Footer Placeholder 4">
            <a:extLst>
              <a:ext uri="{FF2B5EF4-FFF2-40B4-BE49-F238E27FC236}">
                <a16:creationId xmlns:a16="http://schemas.microsoft.com/office/drawing/2014/main" id="{70B7598B-42BC-EE3F-D2B0-C672EAD837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6C97FF8-15F2-9A46-3707-85E021EE78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9FDA82-9966-4178-93D4-3A81ACE39942}" type="slidenum">
              <a:rPr lang="en-GB" smtClean="0"/>
              <a:t>‹#›</a:t>
            </a:fld>
            <a:endParaRPr lang="en-GB"/>
          </a:p>
        </p:txBody>
      </p:sp>
    </p:spTree>
    <p:extLst>
      <p:ext uri="{BB962C8B-B14F-4D97-AF65-F5344CB8AC3E}">
        <p14:creationId xmlns:p14="http://schemas.microsoft.com/office/powerpoint/2010/main" val="229950861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hyperlink" Target="https://www.suzylamplugh.org/save-the-date-nsaw" TargetMode="External"/><Relationship Id="rId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hyperlink" Target="https://www.essexcompass.org.uk/?utm_source=website&amp;utm_medium=referral&amp;utm_campaign=stalking_campaign" TargetMode="External"/><Relationship Id="rId2" Type="http://schemas.openxmlformats.org/officeDocument/2006/relationships/image" Target="../media/image21.jp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hyperlink" Target="https://www.essexcompass.org.uk/?utm_source=website&amp;utm_medium=referral&amp;utm_campaign=stalking_campaign" TargetMode="External"/><Relationship Id="rId2" Type="http://schemas.openxmlformats.org/officeDocument/2006/relationships/image" Target="../media/image22.jp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hyperlink" Target="https://www.essexcompass.org.uk/?utm_source=website&amp;utm_medium=referral&amp;utm_campaign=stalking_campaign" TargetMode="External"/><Relationship Id="rId2" Type="http://schemas.openxmlformats.org/officeDocument/2006/relationships/image" Target="../media/image23.jp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hyperlink" Target="https://www.essexcompass.org.uk/?utm_source=website&amp;utm_medium=referral&amp;utm_campaign=stalking_campaign" TargetMode="External"/><Relationship Id="rId2" Type="http://schemas.openxmlformats.org/officeDocument/2006/relationships/image" Target="../media/image24.jp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essexcompass.org.uk/?utm_source=website&amp;utm_medium=referral&amp;utm_campaign=stalking_campaign" TargetMode="Externa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s://www.essexcompass.org.uk/reflect-reset/#reflect-reset?utm_source=website&amp;utm_medium=referral&amp;utm_campaign=stalking_campaign" TargetMode="Externa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s://www.essexcompass.org.uk/reflect-reset/#reflect-reset?utm_source=website&amp;utm_medium=referral&amp;utm_campaign=stalking_campaign" TargetMode="Externa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s://www.essexcompass.org.uk/reflect-reset/#reflect-reset?utm_source=website&amp;utm_medium=referral&amp;utm_campaign=stalking_campaign" TargetMode="Externa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hyperlink" Target="mailto:domestic.abuseessex@essex.gov.uk" TargetMode="External"/><Relationship Id="rId2" Type="http://schemas.openxmlformats.org/officeDocument/2006/relationships/hyperlink" Target="https://www.essexcompass.org.uk/?utm_source=website&amp;utm_medium=referral&amp;utm_campaign=stalking_campaign" TargetMode="External"/><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3" Type="http://schemas.openxmlformats.org/officeDocument/2006/relationships/hyperlink" Target="https://www.essexcompass.org.uk/?utm_source=website&amp;utm_medium=referral&amp;utm_campaign=stalking_campaign" TargetMode="External"/><Relationship Id="rId2" Type="http://schemas.openxmlformats.org/officeDocument/2006/relationships/image" Target="../media/image14.jp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hyperlink" Target="https://setdab.org/a-stalking-case-study-hayleys-online-stalking-nightmare/" TargetMode="External"/><Relationship Id="rId2" Type="http://schemas.openxmlformats.org/officeDocument/2006/relationships/image" Target="../media/image15.jp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s://www.getsafeonline.org/" TargetMode="Externa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hyperlink" Target="https://setdab.org/rosies-story-he-used-my-work-and-mental-health-to-get-to-me/" TargetMode="External"/><Relationship Id="rId2" Type="http://schemas.openxmlformats.org/officeDocument/2006/relationships/image" Target="../media/image17.jp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hyperlink" Target="https://www.essexcompass.org.uk/?utm_source=website&amp;utm_medium=referral&amp;utm_campaign=stalking_campaign" TargetMode="External"/><Relationship Id="rId2" Type="http://schemas.openxmlformats.org/officeDocument/2006/relationships/image" Target="../media/image18.jp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hyperlink" Target="https://www.essexcompass.org.uk/?utm_source=website&amp;utm_medium=referral&amp;utm_campaign=stalking_campaign" TargetMode="External"/><Relationship Id="rId2" Type="http://schemas.openxmlformats.org/officeDocument/2006/relationships/image" Target="../media/image19.jp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hyperlink" Target="https://www.essexcompass.org.uk/?utm_source=website&amp;utm_medium=referral&amp;utm_campaign=stalking_campaign" TargetMode="External"/><Relationship Id="rId2" Type="http://schemas.openxmlformats.org/officeDocument/2006/relationships/image" Target="../media/image20.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7" name="Picture 16">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2" descr="C:\Users\Val.billings\AppData\Local\Microsoft\Windows\Temporary Internet Files\Content.Outlook\QMHI3ASV\SnipImage.JPG">
            <a:extLst>
              <a:ext uri="{FF2B5EF4-FFF2-40B4-BE49-F238E27FC236}">
                <a16:creationId xmlns:a16="http://schemas.microsoft.com/office/drawing/2014/main" id="{03FC1E9E-82F1-74BC-55D5-BDF602E75D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1718" y="33662"/>
            <a:ext cx="4990281" cy="111394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96BD006-8234-3AD6-F6FE-F8E5F385DB0F}"/>
              </a:ext>
            </a:extLst>
          </p:cNvPr>
          <p:cNvSpPr txBox="1"/>
          <p:nvPr/>
        </p:nvSpPr>
        <p:spPr>
          <a:xfrm>
            <a:off x="6537771" y="2356843"/>
            <a:ext cx="5387721" cy="1260345"/>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1" i="0" u="none" strike="noStrike" kern="100" cap="none" spc="0" normalizeH="0" baseline="0" noProof="0" dirty="0">
                <a:ln>
                  <a:noFill/>
                </a:ln>
                <a:solidFill>
                  <a:srgbClr val="E42679"/>
                </a:solidFill>
                <a:effectLst/>
                <a:uLnTx/>
                <a:uFillTx/>
                <a:latin typeface="Calibri"/>
                <a:ea typeface="Calibri" panose="020F0502020204030204" pitchFamily="34" charset="0"/>
                <a:cs typeface="Times New Roman" panose="02020603050405020304" pitchFamily="18" charset="0"/>
              </a:rPr>
              <a:t>Campaign Theme: emphasising the critical link between stalking and homicide</a:t>
            </a:r>
          </a:p>
        </p:txBody>
      </p:sp>
      <p:sp>
        <p:nvSpPr>
          <p:cNvPr id="5" name="TextBox 4">
            <a:extLst>
              <a:ext uri="{FF2B5EF4-FFF2-40B4-BE49-F238E27FC236}">
                <a16:creationId xmlns:a16="http://schemas.microsoft.com/office/drawing/2014/main" id="{9D7954D1-027D-8D7D-45F4-8A72F99A4B1E}"/>
              </a:ext>
            </a:extLst>
          </p:cNvPr>
          <p:cNvSpPr txBox="1"/>
          <p:nvPr/>
        </p:nvSpPr>
        <p:spPr>
          <a:xfrm>
            <a:off x="465229" y="1973865"/>
            <a:ext cx="4829785" cy="30550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lumMod val="65000"/>
                    <a:lumOff val="35000"/>
                  </a:prstClr>
                </a:solidFill>
                <a:effectLst/>
                <a:uLnTx/>
                <a:uFillTx/>
                <a:latin typeface="Calibri"/>
                <a:ea typeface="+mn-ea"/>
                <a:cs typeface="+mn-cs"/>
              </a:rPr>
              <a:t>SETDAB campaign toolkit for</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3600" b="1" i="0" u="none" strike="noStrike" kern="100" cap="none" spc="0" normalizeH="0" baseline="0" noProof="0" dirty="0">
                <a:ln>
                  <a:noFill/>
                </a:ln>
                <a:solidFill>
                  <a:prstClr val="black">
                    <a:lumMod val="65000"/>
                    <a:lumOff val="35000"/>
                  </a:prstClr>
                </a:solidFill>
                <a:effectLst/>
                <a:uLnTx/>
                <a:uFillTx/>
                <a:latin typeface="Calibri" panose="020F0502020204030204" pitchFamily="34" charset="0"/>
                <a:ea typeface="Calibri" panose="020F0502020204030204" pitchFamily="34" charset="0"/>
                <a:cs typeface="Times New Roman" panose="02020603050405020304" pitchFamily="18" charset="0"/>
              </a:rPr>
              <a:t>National Stalking Awareness Week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3600" b="1" i="0" u="none" strike="noStrike" kern="100" cap="none" spc="0" normalizeH="0" baseline="0" noProof="0" dirty="0">
                <a:ln>
                  <a:noFill/>
                </a:ln>
                <a:solidFill>
                  <a:prstClr val="black">
                    <a:lumMod val="65000"/>
                    <a:lumOff val="35000"/>
                  </a:prstClr>
                </a:solidFill>
                <a:effectLst/>
                <a:uLnTx/>
                <a:uFillTx/>
                <a:latin typeface="Calibri" panose="020F0502020204030204" pitchFamily="34" charset="0"/>
                <a:ea typeface="Calibri" panose="020F0502020204030204" pitchFamily="34" charset="0"/>
                <a:cs typeface="Times New Roman" panose="02020603050405020304" pitchFamily="18" charset="0"/>
              </a:rPr>
              <a:t>20 to 26 April 2026 </a:t>
            </a:r>
          </a:p>
        </p:txBody>
      </p:sp>
      <p:sp>
        <p:nvSpPr>
          <p:cNvPr id="7" name="TextBox 6">
            <a:extLst>
              <a:ext uri="{FF2B5EF4-FFF2-40B4-BE49-F238E27FC236}">
                <a16:creationId xmlns:a16="http://schemas.microsoft.com/office/drawing/2014/main" id="{22B1D9EE-C9BA-C5DF-47FC-9C69DF635F2E}"/>
              </a:ext>
            </a:extLst>
          </p:cNvPr>
          <p:cNvSpPr txBox="1"/>
          <p:nvPr/>
        </p:nvSpPr>
        <p:spPr>
          <a:xfrm>
            <a:off x="6537771" y="3729055"/>
            <a:ext cx="5421881"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Link: </a:t>
            </a:r>
            <a:r>
              <a:rPr kumimoji="0" lang="en-GB" sz="2400" b="0" i="0" u="none" strike="noStrike" kern="1200" cap="none" spc="0" normalizeH="0" baseline="0" noProof="0" dirty="0">
                <a:ln>
                  <a:noFill/>
                </a:ln>
                <a:solidFill>
                  <a:prstClr val="black"/>
                </a:solidFill>
                <a:effectLst/>
                <a:uLnTx/>
                <a:uFillTx/>
                <a:latin typeface="Calibri"/>
                <a:ea typeface="+mn-ea"/>
                <a:cs typeface="+mn-cs"/>
                <a:hlinkClick r:id="rId5"/>
              </a:rPr>
              <a:t>Save The Date: National Stalking Awareness Week | Suzy Lamplugh Trust</a:t>
            </a:r>
            <a:r>
              <a:rPr kumimoji="0" lang="en-GB" sz="2400" b="1" i="0" u="none" strike="noStrike" kern="1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2265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F9FD"/>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DFAE52-3B27-DAE8-186B-8A0D98CC2CD7}"/>
              </a:ext>
            </a:extLst>
          </p:cNvPr>
          <p:cNvSpPr>
            <a:spLocks noGrp="1"/>
          </p:cNvSpPr>
          <p:nvPr>
            <p:ph type="sldNum" sz="quarter" idx="12"/>
          </p:nvPr>
        </p:nvSpPr>
        <p:spPr>
          <a:xfrm>
            <a:off x="8737600" y="6356351"/>
            <a:ext cx="2844800" cy="365125"/>
          </a:xfrm>
        </p:spPr>
        <p:txBody>
          <a:bodyPr/>
          <a:lstStyle/>
          <a:p>
            <a:fld id="{9869346E-AA40-4AEA-AEC6-92B260C469A1}" type="slidenum">
              <a:rPr lang="en-US" smtClean="0"/>
              <a:pPr/>
              <a:t>10</a:t>
            </a:fld>
            <a:endParaRPr lang="en-US" dirty="0"/>
          </a:p>
        </p:txBody>
      </p:sp>
      <p:pic>
        <p:nvPicPr>
          <p:cNvPr id="6" name="Picture 5" descr="A computer on a desk&#10;&#10;Description automatically generated">
            <a:extLst>
              <a:ext uri="{FF2B5EF4-FFF2-40B4-BE49-F238E27FC236}">
                <a16:creationId xmlns:a16="http://schemas.microsoft.com/office/drawing/2014/main" id="{5AFDAC1D-56E0-58F2-D48D-BE67CDEBE7BC}"/>
              </a:ext>
            </a:extLst>
          </p:cNvPr>
          <p:cNvPicPr>
            <a:picLocks noChangeAspect="1"/>
          </p:cNvPicPr>
          <p:nvPr/>
        </p:nvPicPr>
        <p:blipFill>
          <a:blip r:embed="rId2"/>
          <a:stretch>
            <a:fillRect/>
          </a:stretch>
        </p:blipFill>
        <p:spPr>
          <a:xfrm>
            <a:off x="6340549" y="402353"/>
            <a:ext cx="5400000" cy="5400000"/>
          </a:xfrm>
          <a:prstGeom prst="rect">
            <a:avLst/>
          </a:prstGeom>
        </p:spPr>
      </p:pic>
      <p:sp>
        <p:nvSpPr>
          <p:cNvPr id="9" name="TextBox 8">
            <a:extLst>
              <a:ext uri="{FF2B5EF4-FFF2-40B4-BE49-F238E27FC236}">
                <a16:creationId xmlns:a16="http://schemas.microsoft.com/office/drawing/2014/main" id="{8F889C2E-F474-6BFC-ACE9-8777A0C06001}"/>
              </a:ext>
            </a:extLst>
          </p:cNvPr>
          <p:cNvSpPr txBox="1"/>
          <p:nvPr/>
        </p:nvSpPr>
        <p:spPr>
          <a:xfrm>
            <a:off x="585745" y="1289878"/>
            <a:ext cx="5399999" cy="4766690"/>
          </a:xfrm>
          <a:prstGeom prst="rect">
            <a:avLst/>
          </a:prstGeom>
          <a:noFill/>
        </p:spPr>
        <p:txBody>
          <a:bodyPr wrap="square" rtlCol="0">
            <a:spAutoFit/>
          </a:bodyPr>
          <a:lstStyle/>
          <a:p>
            <a:pPr>
              <a:lnSpc>
                <a:spcPct val="107000"/>
              </a:lnSpc>
              <a:spcAft>
                <a:spcPts val="800"/>
              </a:spcAft>
            </a:pPr>
            <a:r>
              <a:rPr lang="en-GB" sz="14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Is your ex-partner using your kids or family members to get to you, threaten you or find out information about you? </a:t>
            </a:r>
          </a:p>
          <a:p>
            <a:pPr>
              <a:lnSpc>
                <a:spcPct val="107000"/>
              </a:lnSpc>
              <a:spcAft>
                <a:spcPts val="800"/>
              </a:spcAft>
            </a:pPr>
            <a:r>
              <a:rPr lang="en-GB" sz="14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Maybe they are turning up at the school gates and using the school in some way to get to you. Is their obsessive behaviour causing you distress? Stalking can have a huge impact on you and your family.</a:t>
            </a:r>
          </a:p>
          <a:p>
            <a:pPr>
              <a:lnSpc>
                <a:spcPct val="107000"/>
              </a:lnSpc>
              <a:spcAft>
                <a:spcPts val="800"/>
              </a:spcAft>
            </a:pPr>
            <a:r>
              <a:rPr lang="en-GB" sz="14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If you think you’re being stalked by a former partner</a:t>
            </a:r>
            <a:r>
              <a:rPr lang="en-GB" sz="1400" kern="100" dirty="0">
                <a:effectLst/>
                <a:latin typeface="Arial" panose="020B0604020202020204" pitchFamily="34" charset="0"/>
                <a:ea typeface="Calibri" panose="020F0502020204030204" pitchFamily="34" charset="0"/>
                <a:cs typeface="Arial" panose="020B0604020202020204" pitchFamily="34" charset="0"/>
              </a:rPr>
              <a:t>, there is help available through Compass, call 0330 333 7 444 or visit their website essexcompass.org.uk.</a:t>
            </a:r>
          </a:p>
          <a:p>
            <a:pPr>
              <a:lnSpc>
                <a:spcPct val="107000"/>
              </a:lnSpc>
              <a:spcAft>
                <a:spcPts val="800"/>
              </a:spcAft>
            </a:pPr>
            <a:r>
              <a:rPr lang="en-GB" sz="1400" kern="100" dirty="0">
                <a:effectLst/>
                <a:latin typeface="Arial" panose="020B0604020202020204" pitchFamily="34" charset="0"/>
                <a:ea typeface="Calibri" panose="020F0502020204030204" pitchFamily="34" charset="0"/>
                <a:cs typeface="Arial" panose="020B0604020202020204" pitchFamily="34" charset="0"/>
              </a:rPr>
              <a:t>Trust your instincts and get the help you need today.</a:t>
            </a:r>
          </a:p>
          <a:p>
            <a:r>
              <a:rPr lang="en-GB" sz="1400" kern="100" dirty="0">
                <a:highlight>
                  <a:srgbClr val="FFFF00"/>
                </a:highlight>
                <a:latin typeface="Arial" panose="020B0604020202020204" pitchFamily="34" charset="0"/>
                <a:ea typeface="Calibri" panose="020F0502020204030204" pitchFamily="34" charset="0"/>
                <a:cs typeface="Arial" panose="020B0604020202020204" pitchFamily="34" charset="0"/>
              </a:rPr>
              <a:t>Where possible please use this link to compass so we can track engagement</a:t>
            </a:r>
            <a:r>
              <a:rPr lang="en-GB" sz="1400" kern="100" dirty="0">
                <a:latin typeface="Arial" panose="020B0604020202020204" pitchFamily="34" charset="0"/>
                <a:ea typeface="Calibri" panose="020F0502020204030204" pitchFamily="34" charset="0"/>
                <a:cs typeface="Arial" panose="020B0604020202020204" pitchFamily="34" charset="0"/>
              </a:rPr>
              <a:t>:</a:t>
            </a:r>
          </a:p>
          <a:p>
            <a:endParaRPr lang="en-GB" sz="1400" kern="100" dirty="0">
              <a:latin typeface="Arial" panose="020B0604020202020204" pitchFamily="34" charset="0"/>
              <a:ea typeface="Calibri" panose="020F0502020204030204" pitchFamily="34" charset="0"/>
              <a:cs typeface="Arial" panose="020B0604020202020204" pitchFamily="34" charset="0"/>
            </a:endParaRPr>
          </a:p>
          <a:p>
            <a:r>
              <a:rPr lang="en-GB" sz="1400" u="sng" dirty="0">
                <a:hlinkClick r:id="rId3"/>
              </a:rPr>
              <a:t>https://www.essexcompass.org.uk/?utm_source=website&amp;utm_medium=referral&amp;utm_campaign=stalking_campaign</a:t>
            </a:r>
            <a:endParaRPr lang="en-GB" sz="1400" u="sng" dirty="0"/>
          </a:p>
          <a:p>
            <a:pPr>
              <a:lnSpc>
                <a:spcPct val="107000"/>
              </a:lnSpc>
              <a:spcAft>
                <a:spcPts val="800"/>
              </a:spcAft>
            </a:pPr>
            <a:endParaRPr lang="en-GB" sz="1400" kern="1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GB" sz="1400" b="1" dirty="0">
                <a:latin typeface="Arial" panose="020B0604020202020204" pitchFamily="34" charset="0"/>
                <a:cs typeface="Arial" panose="020B0604020202020204" pitchFamily="34" charset="0"/>
              </a:rPr>
              <a:t>#NSAW2026 #StalkingAwareness #SETDAB</a:t>
            </a:r>
            <a:endParaRPr lang="en-GB" sz="1400" dirty="0">
              <a:latin typeface="Arial" panose="020B0604020202020204" pitchFamily="34" charset="0"/>
              <a:cs typeface="Arial" panose="020B0604020202020204" pitchFamily="34" charset="0"/>
            </a:endParaRPr>
          </a:p>
          <a:p>
            <a:endParaRPr lang="en-GB" sz="1400" dirty="0">
              <a:latin typeface="+mj-lt"/>
            </a:endParaRPr>
          </a:p>
        </p:txBody>
      </p:sp>
      <p:sp>
        <p:nvSpPr>
          <p:cNvPr id="5" name="TextBox 4">
            <a:extLst>
              <a:ext uri="{FF2B5EF4-FFF2-40B4-BE49-F238E27FC236}">
                <a16:creationId xmlns:a16="http://schemas.microsoft.com/office/drawing/2014/main" id="{F9957FCE-9088-5653-E458-7D4C7B93C01D}"/>
              </a:ext>
            </a:extLst>
          </p:cNvPr>
          <p:cNvSpPr txBox="1"/>
          <p:nvPr/>
        </p:nvSpPr>
        <p:spPr>
          <a:xfrm>
            <a:off x="585745" y="740087"/>
            <a:ext cx="6190090" cy="369332"/>
          </a:xfrm>
          <a:prstGeom prst="rect">
            <a:avLst/>
          </a:prstGeom>
          <a:noFill/>
        </p:spPr>
        <p:txBody>
          <a:bodyPr wrap="square">
            <a:spAutoFit/>
          </a:bodyPr>
          <a:lstStyle/>
          <a:p>
            <a:r>
              <a:rPr lang="en-GB" b="1" dirty="0">
                <a:solidFill>
                  <a:srgbClr val="7030A0"/>
                </a:solidFill>
                <a:latin typeface="Arial" panose="020B0604020202020204" pitchFamily="34" charset="0"/>
                <a:cs typeface="Arial" panose="020B0604020202020204" pitchFamily="34" charset="0"/>
              </a:rPr>
              <a:t>Suggested content:</a:t>
            </a:r>
          </a:p>
        </p:txBody>
      </p:sp>
      <p:sp>
        <p:nvSpPr>
          <p:cNvPr id="3" name="TextBox 2">
            <a:extLst>
              <a:ext uri="{FF2B5EF4-FFF2-40B4-BE49-F238E27FC236}">
                <a16:creationId xmlns:a16="http://schemas.microsoft.com/office/drawing/2014/main" id="{95367946-71B7-F535-BAE3-B747708F987B}"/>
              </a:ext>
            </a:extLst>
          </p:cNvPr>
          <p:cNvSpPr txBox="1"/>
          <p:nvPr/>
        </p:nvSpPr>
        <p:spPr>
          <a:xfrm>
            <a:off x="6305894" y="6046801"/>
            <a:ext cx="6096000" cy="369332"/>
          </a:xfrm>
          <a:prstGeom prst="rect">
            <a:avLst/>
          </a:prstGeom>
          <a:noFill/>
        </p:spPr>
        <p:txBody>
          <a:bodyPr wrap="square">
            <a:spAutoFit/>
          </a:bodyPr>
          <a:lstStyle/>
          <a:p>
            <a:r>
              <a:rPr lang="en-GB" sz="1800" b="1" dirty="0">
                <a:solidFill>
                  <a:srgbClr val="7030A0"/>
                </a:solidFill>
                <a:latin typeface="Arial" panose="020B0604020202020204" pitchFamily="34" charset="0"/>
                <a:cs typeface="Arial" panose="020B0604020202020204" pitchFamily="34" charset="0"/>
              </a:rPr>
              <a:t>Right click on image to save and use</a:t>
            </a:r>
          </a:p>
        </p:txBody>
      </p:sp>
    </p:spTree>
    <p:extLst>
      <p:ext uri="{BB962C8B-B14F-4D97-AF65-F5344CB8AC3E}">
        <p14:creationId xmlns:p14="http://schemas.microsoft.com/office/powerpoint/2010/main" val="42213594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F9FD"/>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124417-CB74-AC39-A630-436212F7121B}"/>
              </a:ext>
            </a:extLst>
          </p:cNvPr>
          <p:cNvSpPr>
            <a:spLocks noGrp="1"/>
          </p:cNvSpPr>
          <p:nvPr>
            <p:ph type="sldNum" sz="quarter" idx="12"/>
          </p:nvPr>
        </p:nvSpPr>
        <p:spPr/>
        <p:txBody>
          <a:bodyPr/>
          <a:lstStyle/>
          <a:p>
            <a:pPr>
              <a:defRPr/>
            </a:pPr>
            <a:fld id="{9869346E-AA40-4AEA-AEC6-92B260C469A1}" type="slidenum">
              <a:rPr lang="en-US" smtClean="0"/>
              <a:pPr>
                <a:defRPr/>
              </a:pPr>
              <a:t>11</a:t>
            </a:fld>
            <a:endParaRPr lang="en-US" dirty="0">
              <a:solidFill>
                <a:schemeClr val="tx1"/>
              </a:solidFill>
            </a:endParaRPr>
          </a:p>
        </p:txBody>
      </p:sp>
      <p:pic>
        <p:nvPicPr>
          <p:cNvPr id="4" name="Picture 3" descr="A cigarette on a step&#10;&#10;Description automatically generated">
            <a:extLst>
              <a:ext uri="{FF2B5EF4-FFF2-40B4-BE49-F238E27FC236}">
                <a16:creationId xmlns:a16="http://schemas.microsoft.com/office/drawing/2014/main" id="{239C8FBD-D046-4269-B4B5-872A3C7C716B}"/>
              </a:ext>
            </a:extLst>
          </p:cNvPr>
          <p:cNvPicPr>
            <a:picLocks noChangeAspect="1"/>
          </p:cNvPicPr>
          <p:nvPr/>
        </p:nvPicPr>
        <p:blipFill>
          <a:blip r:embed="rId2"/>
          <a:stretch>
            <a:fillRect/>
          </a:stretch>
        </p:blipFill>
        <p:spPr>
          <a:xfrm>
            <a:off x="6287386" y="304327"/>
            <a:ext cx="5511682" cy="5511682"/>
          </a:xfrm>
          <a:prstGeom prst="rect">
            <a:avLst/>
          </a:prstGeom>
        </p:spPr>
      </p:pic>
      <p:sp>
        <p:nvSpPr>
          <p:cNvPr id="7" name="TextBox 6">
            <a:extLst>
              <a:ext uri="{FF2B5EF4-FFF2-40B4-BE49-F238E27FC236}">
                <a16:creationId xmlns:a16="http://schemas.microsoft.com/office/drawing/2014/main" id="{473DF859-ECE3-C714-243B-B5B042958A86}"/>
              </a:ext>
            </a:extLst>
          </p:cNvPr>
          <p:cNvSpPr txBox="1"/>
          <p:nvPr/>
        </p:nvSpPr>
        <p:spPr>
          <a:xfrm>
            <a:off x="392932" y="608019"/>
            <a:ext cx="5151119" cy="4853636"/>
          </a:xfrm>
          <a:prstGeom prst="rect">
            <a:avLst/>
          </a:prstGeom>
          <a:noFill/>
        </p:spPr>
        <p:txBody>
          <a:bodyPr wrap="square" rtlCol="0">
            <a:spAutoFit/>
          </a:bodyPr>
          <a:lstStyle/>
          <a:p>
            <a:endParaRPr lang="en-GB" sz="1600" b="1" dirty="0"/>
          </a:p>
          <a:p>
            <a:pPr>
              <a:lnSpc>
                <a:spcPct val="107000"/>
              </a:lnSpc>
              <a:spcAft>
                <a:spcPts val="800"/>
              </a:spcAft>
            </a:pPr>
            <a:r>
              <a:rPr lang="en-GB" sz="1400" kern="100" dirty="0">
                <a:effectLst/>
                <a:latin typeface="Arial" panose="020B0604020202020204" pitchFamily="34" charset="0"/>
                <a:ea typeface="Calibri" panose="020F0502020204030204" pitchFamily="34" charset="0"/>
                <a:cs typeface="Arial" panose="020B0604020202020204" pitchFamily="34" charset="0"/>
              </a:rPr>
              <a:t>Is your ex-partner leaving subtle signs to let you know that they have ‘been there’? U</a:t>
            </a:r>
            <a:r>
              <a:rPr lang="en-GB" sz="1400" dirty="0">
                <a:latin typeface="Arial" panose="020B0604020202020204" pitchFamily="34" charset="0"/>
                <a:cs typeface="Arial" panose="020B0604020202020204" pitchFamily="34" charset="0"/>
              </a:rPr>
              <a:t>nlike other crimes, which usually involve one act, stalking is a series of actions that occur over time, from unwanted contact to following and tracking you.</a:t>
            </a:r>
          </a:p>
          <a:p>
            <a:pPr>
              <a:lnSpc>
                <a:spcPct val="107000"/>
              </a:lnSpc>
              <a:spcAft>
                <a:spcPts val="800"/>
              </a:spcAft>
            </a:pPr>
            <a:r>
              <a:rPr lang="en-GB" sz="1400" kern="100" dirty="0">
                <a:effectLst/>
                <a:latin typeface="Arial" panose="020B0604020202020204" pitchFamily="34" charset="0"/>
                <a:ea typeface="Calibri" panose="020F0502020204030204" pitchFamily="34" charset="0"/>
                <a:cs typeface="Arial" panose="020B0604020202020204" pitchFamily="34" charset="0"/>
              </a:rPr>
              <a:t>If you suspect you are being stalked by an ex-partner,  Compass is here to help. Call 0330 333 7 444 or visit their website for assistance. </a:t>
            </a:r>
          </a:p>
          <a:p>
            <a:r>
              <a:rPr lang="en-GB" sz="1400" kern="100" dirty="0">
                <a:highlight>
                  <a:srgbClr val="FFFF00"/>
                </a:highlight>
                <a:latin typeface="Arial" panose="020B0604020202020204" pitchFamily="34" charset="0"/>
                <a:ea typeface="Calibri" panose="020F0502020204030204" pitchFamily="34" charset="0"/>
                <a:cs typeface="Arial" panose="020B0604020202020204" pitchFamily="34" charset="0"/>
              </a:rPr>
              <a:t>Where possible please use this link to compass so we can track engagement</a:t>
            </a:r>
            <a:r>
              <a:rPr lang="en-GB" sz="1400" kern="100" dirty="0">
                <a:latin typeface="Arial" panose="020B0604020202020204" pitchFamily="34" charset="0"/>
                <a:ea typeface="Calibri" panose="020F0502020204030204" pitchFamily="34" charset="0"/>
                <a:cs typeface="Arial" panose="020B0604020202020204" pitchFamily="34" charset="0"/>
              </a:rPr>
              <a:t>:</a:t>
            </a:r>
          </a:p>
          <a:p>
            <a:endParaRPr lang="en-GB" sz="1400" kern="100" dirty="0">
              <a:latin typeface="Arial" panose="020B0604020202020204" pitchFamily="34" charset="0"/>
              <a:ea typeface="Calibri" panose="020F0502020204030204" pitchFamily="34" charset="0"/>
              <a:cs typeface="Arial" panose="020B0604020202020204" pitchFamily="34" charset="0"/>
            </a:endParaRPr>
          </a:p>
          <a:p>
            <a:r>
              <a:rPr lang="en-GB" sz="1400" u="sng" dirty="0">
                <a:hlinkClick r:id="rId3"/>
              </a:rPr>
              <a:t>https://www.essexcompass.org.uk/?utm_source=website&amp;utm_medium=referral&amp;utm_campaign=stalking_campaign</a:t>
            </a:r>
            <a:endParaRPr lang="en-GB" sz="1400" u="sng" dirty="0"/>
          </a:p>
          <a:p>
            <a:endParaRPr lang="en-GB" sz="1400" u="sng" dirty="0"/>
          </a:p>
          <a:p>
            <a:pPr>
              <a:lnSpc>
                <a:spcPct val="107000"/>
              </a:lnSpc>
              <a:spcAft>
                <a:spcPts val="800"/>
              </a:spcAft>
            </a:pPr>
            <a:endParaRPr lang="en-GB" sz="1400" kern="1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GB" sz="1400" b="1" dirty="0">
                <a:latin typeface="Arial" panose="020B0604020202020204" pitchFamily="34" charset="0"/>
                <a:cs typeface="Arial" panose="020B0604020202020204" pitchFamily="34" charset="0"/>
              </a:rPr>
              <a:t>#NSAW2026 #StalkingAwareness #SETDAB</a:t>
            </a:r>
            <a:endParaRPr lang="en-GB" sz="1400" dirty="0">
              <a:latin typeface="Arial" panose="020B0604020202020204" pitchFamily="34" charset="0"/>
              <a:cs typeface="Arial" panose="020B0604020202020204" pitchFamily="34" charset="0"/>
            </a:endParaRPr>
          </a:p>
          <a:p>
            <a:endParaRPr lang="en-GB" sz="1400" dirty="0"/>
          </a:p>
          <a:p>
            <a:pPr>
              <a:lnSpc>
                <a:spcPct val="107000"/>
              </a:lnSpc>
              <a:spcAft>
                <a:spcPts val="800"/>
              </a:spcAft>
            </a:pPr>
            <a:endParaRPr lang="en-GB" sz="1400" kern="1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GB" sz="1200" dirty="0"/>
          </a:p>
        </p:txBody>
      </p:sp>
      <p:sp>
        <p:nvSpPr>
          <p:cNvPr id="8" name="TextBox 7">
            <a:extLst>
              <a:ext uri="{FF2B5EF4-FFF2-40B4-BE49-F238E27FC236}">
                <a16:creationId xmlns:a16="http://schemas.microsoft.com/office/drawing/2014/main" id="{D6D1E9A3-068A-E713-74F0-F8129F7714F1}"/>
              </a:ext>
            </a:extLst>
          </p:cNvPr>
          <p:cNvSpPr txBox="1"/>
          <p:nvPr/>
        </p:nvSpPr>
        <p:spPr>
          <a:xfrm>
            <a:off x="392932" y="361587"/>
            <a:ext cx="6190090" cy="369332"/>
          </a:xfrm>
          <a:prstGeom prst="rect">
            <a:avLst/>
          </a:prstGeom>
          <a:noFill/>
        </p:spPr>
        <p:txBody>
          <a:bodyPr wrap="square">
            <a:spAutoFit/>
          </a:bodyPr>
          <a:lstStyle/>
          <a:p>
            <a:r>
              <a:rPr lang="en-GB" b="1" dirty="0">
                <a:solidFill>
                  <a:srgbClr val="7030A0"/>
                </a:solidFill>
                <a:latin typeface="Arial" panose="020B0604020202020204" pitchFamily="34" charset="0"/>
                <a:cs typeface="Arial" panose="020B0604020202020204" pitchFamily="34" charset="0"/>
              </a:rPr>
              <a:t>Suggested content:</a:t>
            </a:r>
          </a:p>
        </p:txBody>
      </p:sp>
      <p:sp>
        <p:nvSpPr>
          <p:cNvPr id="3" name="TextBox 2">
            <a:extLst>
              <a:ext uri="{FF2B5EF4-FFF2-40B4-BE49-F238E27FC236}">
                <a16:creationId xmlns:a16="http://schemas.microsoft.com/office/drawing/2014/main" id="{63F5005C-92A5-5C38-48B9-E1A10D6F86C2}"/>
              </a:ext>
            </a:extLst>
          </p:cNvPr>
          <p:cNvSpPr txBox="1"/>
          <p:nvPr/>
        </p:nvSpPr>
        <p:spPr>
          <a:xfrm>
            <a:off x="6305894" y="6046801"/>
            <a:ext cx="6096000" cy="369332"/>
          </a:xfrm>
          <a:prstGeom prst="rect">
            <a:avLst/>
          </a:prstGeom>
          <a:noFill/>
        </p:spPr>
        <p:txBody>
          <a:bodyPr wrap="square">
            <a:spAutoFit/>
          </a:bodyPr>
          <a:lstStyle/>
          <a:p>
            <a:r>
              <a:rPr lang="en-GB" sz="1800" b="1" dirty="0">
                <a:solidFill>
                  <a:srgbClr val="7030A0"/>
                </a:solidFill>
                <a:latin typeface="Arial" panose="020B0604020202020204" pitchFamily="34" charset="0"/>
                <a:cs typeface="Arial" panose="020B0604020202020204" pitchFamily="34" charset="0"/>
              </a:rPr>
              <a:t>Right click on image to save and use</a:t>
            </a:r>
          </a:p>
        </p:txBody>
      </p:sp>
    </p:spTree>
    <p:extLst>
      <p:ext uri="{BB962C8B-B14F-4D97-AF65-F5344CB8AC3E}">
        <p14:creationId xmlns:p14="http://schemas.microsoft.com/office/powerpoint/2010/main" val="11024136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F9FD"/>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5E2F3E-225D-3383-04C4-2EA23662B9D8}"/>
              </a:ext>
            </a:extLst>
          </p:cNvPr>
          <p:cNvSpPr>
            <a:spLocks noGrp="1"/>
          </p:cNvSpPr>
          <p:nvPr>
            <p:ph type="sldNum" sz="quarter" idx="12"/>
          </p:nvPr>
        </p:nvSpPr>
        <p:spPr/>
        <p:txBody>
          <a:bodyPr/>
          <a:lstStyle/>
          <a:p>
            <a:pPr>
              <a:defRPr/>
            </a:pPr>
            <a:fld id="{9869346E-AA40-4AEA-AEC6-92B260C469A1}" type="slidenum">
              <a:rPr lang="en-US" smtClean="0"/>
              <a:pPr>
                <a:defRPr/>
              </a:pPr>
              <a:t>12</a:t>
            </a:fld>
            <a:endParaRPr lang="en-US" dirty="0">
              <a:solidFill>
                <a:schemeClr val="tx1"/>
              </a:solidFill>
            </a:endParaRPr>
          </a:p>
        </p:txBody>
      </p:sp>
      <p:pic>
        <p:nvPicPr>
          <p:cNvPr id="4" name="Picture 3" descr="A car with a sign on the window&#10;&#10;Description automatically generated with medium confidence">
            <a:extLst>
              <a:ext uri="{FF2B5EF4-FFF2-40B4-BE49-F238E27FC236}">
                <a16:creationId xmlns:a16="http://schemas.microsoft.com/office/drawing/2014/main" id="{50457E11-0D4C-D41C-7881-F6E0DF260967}"/>
              </a:ext>
            </a:extLst>
          </p:cNvPr>
          <p:cNvPicPr>
            <a:picLocks noChangeAspect="1"/>
          </p:cNvPicPr>
          <p:nvPr/>
        </p:nvPicPr>
        <p:blipFill>
          <a:blip r:embed="rId2"/>
          <a:stretch>
            <a:fillRect/>
          </a:stretch>
        </p:blipFill>
        <p:spPr>
          <a:xfrm>
            <a:off x="6105999" y="361507"/>
            <a:ext cx="5686174" cy="5686174"/>
          </a:xfrm>
          <a:prstGeom prst="rect">
            <a:avLst/>
          </a:prstGeom>
        </p:spPr>
      </p:pic>
      <p:sp>
        <p:nvSpPr>
          <p:cNvPr id="9" name="TextBox 8">
            <a:extLst>
              <a:ext uri="{FF2B5EF4-FFF2-40B4-BE49-F238E27FC236}">
                <a16:creationId xmlns:a16="http://schemas.microsoft.com/office/drawing/2014/main" id="{3DB8571C-3290-4614-300D-83779CD24A87}"/>
              </a:ext>
            </a:extLst>
          </p:cNvPr>
          <p:cNvSpPr txBox="1"/>
          <p:nvPr/>
        </p:nvSpPr>
        <p:spPr>
          <a:xfrm>
            <a:off x="399827" y="1164311"/>
            <a:ext cx="5224796" cy="5066772"/>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Is the damage to your property an isolated incident or is it part of a bigger picture? Unlike other crimes, which usually involve one act, stalking is a series of actions that occur over time.</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Abuse doesn’t always end when the relationship ends. Help is available and you will be believed and supported. </a:t>
            </a:r>
          </a:p>
          <a:p>
            <a:endParaRPr lang="en-GB" sz="1400" dirty="0">
              <a:latin typeface="Arial" panose="020B0604020202020204" pitchFamily="34" charset="0"/>
              <a:cs typeface="Arial" panose="020B0604020202020204" pitchFamily="34" charset="0"/>
            </a:endParaRPr>
          </a:p>
          <a:p>
            <a:pPr>
              <a:lnSpc>
                <a:spcPct val="107000"/>
              </a:lnSpc>
              <a:spcAft>
                <a:spcPts val="800"/>
              </a:spcAft>
            </a:pPr>
            <a:r>
              <a:rPr lang="en-GB" sz="1400" kern="100" dirty="0">
                <a:effectLst/>
                <a:latin typeface="Arial" panose="020B0604020202020204" pitchFamily="34" charset="0"/>
                <a:ea typeface="Calibri" panose="020F0502020204030204" pitchFamily="34" charset="0"/>
                <a:cs typeface="Arial" panose="020B0604020202020204" pitchFamily="34" charset="0"/>
              </a:rPr>
              <a:t>If you suspect you're being stalked by an ex-partner, reach out for support.  Compass is here to help. Call 0330 333 7 444 or visit their website essexcompass.org.uk for assistance. </a:t>
            </a:r>
          </a:p>
          <a:p>
            <a:endParaRPr lang="en-GB" sz="1400" dirty="0">
              <a:latin typeface="+mj-lt"/>
            </a:endParaRPr>
          </a:p>
          <a:p>
            <a:r>
              <a:rPr lang="en-GB" sz="1400" kern="100" dirty="0">
                <a:highlight>
                  <a:srgbClr val="FFFF00"/>
                </a:highlight>
                <a:latin typeface="Arial" panose="020B0604020202020204" pitchFamily="34" charset="0"/>
                <a:ea typeface="Calibri" panose="020F0502020204030204" pitchFamily="34" charset="0"/>
                <a:cs typeface="Arial" panose="020B0604020202020204" pitchFamily="34" charset="0"/>
              </a:rPr>
              <a:t>Where possible please use this link to compass so we can track engagement</a:t>
            </a:r>
            <a:r>
              <a:rPr lang="en-GB" sz="1400" kern="100" dirty="0">
                <a:latin typeface="Arial" panose="020B0604020202020204" pitchFamily="34" charset="0"/>
                <a:ea typeface="Calibri" panose="020F0502020204030204" pitchFamily="34" charset="0"/>
                <a:cs typeface="Arial" panose="020B0604020202020204" pitchFamily="34" charset="0"/>
              </a:rPr>
              <a:t>:</a:t>
            </a:r>
          </a:p>
          <a:p>
            <a:endParaRPr lang="en-GB" sz="1400" kern="100" dirty="0">
              <a:latin typeface="Arial" panose="020B0604020202020204" pitchFamily="34" charset="0"/>
              <a:ea typeface="Calibri" panose="020F0502020204030204" pitchFamily="34" charset="0"/>
              <a:cs typeface="Arial" panose="020B0604020202020204" pitchFamily="34" charset="0"/>
            </a:endParaRPr>
          </a:p>
          <a:p>
            <a:r>
              <a:rPr lang="en-GB" sz="1400" u="sng" dirty="0">
                <a:hlinkClick r:id="rId3"/>
              </a:rPr>
              <a:t>https://www.essexcompass.org.uk/?utm_source=website&amp;utm_medium=referral&amp;utm_campaign=stalking_campaign</a:t>
            </a:r>
            <a:endParaRPr lang="en-GB" sz="1400" dirty="0"/>
          </a:p>
          <a:p>
            <a:endParaRPr lang="en-GB" sz="1400" dirty="0">
              <a:latin typeface="+mj-lt"/>
            </a:endParaRPr>
          </a:p>
          <a:p>
            <a:endParaRPr lang="en-GB" sz="1400" dirty="0">
              <a:latin typeface="+mj-lt"/>
            </a:endParaRPr>
          </a:p>
          <a:p>
            <a:endParaRPr lang="en-GB" sz="1400" dirty="0">
              <a:latin typeface="+mj-lt"/>
            </a:endParaRPr>
          </a:p>
          <a:p>
            <a:pPr>
              <a:lnSpc>
                <a:spcPct val="107000"/>
              </a:lnSpc>
              <a:spcAft>
                <a:spcPts val="800"/>
              </a:spcAft>
            </a:pPr>
            <a:r>
              <a:rPr lang="en-GB" sz="1400" b="1" dirty="0">
                <a:latin typeface="Arial" panose="020B0604020202020204" pitchFamily="34" charset="0"/>
                <a:cs typeface="Arial" panose="020B0604020202020204" pitchFamily="34" charset="0"/>
              </a:rPr>
              <a:t>#NSAW2026 #StalkingAwareness #SETDAB</a:t>
            </a:r>
          </a:p>
          <a:p>
            <a:endParaRPr lang="en-GB" sz="1400" dirty="0">
              <a:latin typeface="+mj-lt"/>
            </a:endParaRPr>
          </a:p>
          <a:p>
            <a:endParaRPr lang="en-GB" sz="1200" dirty="0"/>
          </a:p>
        </p:txBody>
      </p:sp>
      <p:sp>
        <p:nvSpPr>
          <p:cNvPr id="6" name="TextBox 5">
            <a:extLst>
              <a:ext uri="{FF2B5EF4-FFF2-40B4-BE49-F238E27FC236}">
                <a16:creationId xmlns:a16="http://schemas.microsoft.com/office/drawing/2014/main" id="{F5657B01-8E5B-92B7-62E8-08C02F794654}"/>
              </a:ext>
            </a:extLst>
          </p:cNvPr>
          <p:cNvSpPr txBox="1"/>
          <p:nvPr/>
        </p:nvSpPr>
        <p:spPr>
          <a:xfrm>
            <a:off x="399827" y="729000"/>
            <a:ext cx="6257260" cy="369332"/>
          </a:xfrm>
          <a:prstGeom prst="rect">
            <a:avLst/>
          </a:prstGeom>
          <a:noFill/>
        </p:spPr>
        <p:txBody>
          <a:bodyPr wrap="square">
            <a:spAutoFit/>
          </a:bodyPr>
          <a:lstStyle/>
          <a:p>
            <a:r>
              <a:rPr lang="en-GB" sz="1800" b="1" dirty="0">
                <a:solidFill>
                  <a:srgbClr val="7030A0"/>
                </a:solidFill>
                <a:latin typeface="Arial" panose="020B0604020202020204" pitchFamily="34" charset="0"/>
                <a:cs typeface="Arial" panose="020B0604020202020204" pitchFamily="34" charset="0"/>
              </a:rPr>
              <a:t>Suggested Content</a:t>
            </a:r>
          </a:p>
        </p:txBody>
      </p:sp>
      <p:sp>
        <p:nvSpPr>
          <p:cNvPr id="3" name="TextBox 2">
            <a:extLst>
              <a:ext uri="{FF2B5EF4-FFF2-40B4-BE49-F238E27FC236}">
                <a16:creationId xmlns:a16="http://schemas.microsoft.com/office/drawing/2014/main" id="{E40D1926-BF50-7284-EE20-C1095615FA44}"/>
              </a:ext>
            </a:extLst>
          </p:cNvPr>
          <p:cNvSpPr txBox="1"/>
          <p:nvPr/>
        </p:nvSpPr>
        <p:spPr>
          <a:xfrm>
            <a:off x="6096000" y="6136562"/>
            <a:ext cx="6096000" cy="369332"/>
          </a:xfrm>
          <a:prstGeom prst="rect">
            <a:avLst/>
          </a:prstGeom>
          <a:noFill/>
        </p:spPr>
        <p:txBody>
          <a:bodyPr wrap="square">
            <a:spAutoFit/>
          </a:bodyPr>
          <a:lstStyle/>
          <a:p>
            <a:r>
              <a:rPr lang="en-GB" sz="1800" b="1" dirty="0">
                <a:solidFill>
                  <a:srgbClr val="7030A0"/>
                </a:solidFill>
                <a:latin typeface="Arial" panose="020B0604020202020204" pitchFamily="34" charset="0"/>
                <a:cs typeface="Arial" panose="020B0604020202020204" pitchFamily="34" charset="0"/>
              </a:rPr>
              <a:t>Right click on image to save and use</a:t>
            </a:r>
          </a:p>
        </p:txBody>
      </p:sp>
    </p:spTree>
    <p:extLst>
      <p:ext uri="{BB962C8B-B14F-4D97-AF65-F5344CB8AC3E}">
        <p14:creationId xmlns:p14="http://schemas.microsoft.com/office/powerpoint/2010/main" val="4260315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F9FD"/>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B11D48-5D21-49DC-281E-061F29E615C9}"/>
              </a:ext>
            </a:extLst>
          </p:cNvPr>
          <p:cNvSpPr>
            <a:spLocks noGrp="1"/>
          </p:cNvSpPr>
          <p:nvPr>
            <p:ph type="sldNum" sz="quarter" idx="12"/>
          </p:nvPr>
        </p:nvSpPr>
        <p:spPr>
          <a:xfrm>
            <a:off x="8768080" y="6492875"/>
            <a:ext cx="2844800" cy="365125"/>
          </a:xfrm>
        </p:spPr>
        <p:txBody>
          <a:bodyPr/>
          <a:lstStyle/>
          <a:p>
            <a:pPr>
              <a:defRPr/>
            </a:pPr>
            <a:fld id="{9869346E-AA40-4AEA-AEC6-92B260C469A1}" type="slidenum">
              <a:rPr lang="en-US" sz="1400" smtClean="0">
                <a:latin typeface="+mj-lt"/>
              </a:rPr>
              <a:pPr>
                <a:defRPr/>
              </a:pPr>
              <a:t>13</a:t>
            </a:fld>
            <a:endParaRPr lang="en-US" sz="1400" dirty="0">
              <a:solidFill>
                <a:schemeClr val="tx1"/>
              </a:solidFill>
              <a:latin typeface="+mj-lt"/>
            </a:endParaRPr>
          </a:p>
        </p:txBody>
      </p:sp>
      <p:pic>
        <p:nvPicPr>
          <p:cNvPr id="4" name="Picture 3" descr="A white teddy bear holding a heart&#10;&#10;Description automatically generated">
            <a:extLst>
              <a:ext uri="{FF2B5EF4-FFF2-40B4-BE49-F238E27FC236}">
                <a16:creationId xmlns:a16="http://schemas.microsoft.com/office/drawing/2014/main" id="{B539116A-BC7A-8100-2B28-CF336D2B1085}"/>
              </a:ext>
            </a:extLst>
          </p:cNvPr>
          <p:cNvPicPr>
            <a:picLocks noChangeAspect="1"/>
          </p:cNvPicPr>
          <p:nvPr/>
        </p:nvPicPr>
        <p:blipFill>
          <a:blip r:embed="rId2"/>
          <a:stretch>
            <a:fillRect/>
          </a:stretch>
        </p:blipFill>
        <p:spPr>
          <a:xfrm>
            <a:off x="6214646" y="329609"/>
            <a:ext cx="5676564" cy="5676564"/>
          </a:xfrm>
          <a:prstGeom prst="rect">
            <a:avLst/>
          </a:prstGeom>
        </p:spPr>
      </p:pic>
      <p:sp>
        <p:nvSpPr>
          <p:cNvPr id="5" name="TextBox 4">
            <a:extLst>
              <a:ext uri="{FF2B5EF4-FFF2-40B4-BE49-F238E27FC236}">
                <a16:creationId xmlns:a16="http://schemas.microsoft.com/office/drawing/2014/main" id="{EA57E15F-1168-8D93-4BBC-45BED1DD2784}"/>
              </a:ext>
            </a:extLst>
          </p:cNvPr>
          <p:cNvSpPr txBox="1"/>
          <p:nvPr/>
        </p:nvSpPr>
        <p:spPr>
          <a:xfrm>
            <a:off x="574415" y="1015962"/>
            <a:ext cx="5126376" cy="4636526"/>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Is your ex-partner sending you unwanted gifts or deliveries? Are you feeling uneasy about the unwanted attention or feeling threatened and frightened? </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Stalking after a relationship has ended, is a pattern of persistent, unwanted attention that can leave you feeling scared, anxious or harassed. You are not alone, </a:t>
            </a:r>
            <a:r>
              <a:rPr lang="en-GB" sz="1400" kern="0" dirty="0">
                <a:solidFill>
                  <a:srgbClr val="000000"/>
                </a:solidFill>
                <a:latin typeface="Arial" panose="020B0604020202020204" pitchFamily="34" charset="0"/>
                <a:ea typeface="Times New Roman" panose="02020603050405020304" pitchFamily="18" charset="0"/>
                <a:cs typeface="Arial" panose="020B0604020202020204" pitchFamily="34" charset="0"/>
              </a:rPr>
              <a:t>please reach out for help </a:t>
            </a:r>
            <a:r>
              <a:rPr lang="en-GB" sz="1400" kern="100" dirty="0">
                <a:latin typeface="Arial" panose="020B0604020202020204" pitchFamily="34" charset="0"/>
                <a:ea typeface="Calibri" panose="020F0502020204030204" pitchFamily="34" charset="0"/>
                <a:cs typeface="Arial" panose="020B0604020202020204" pitchFamily="34" charset="0"/>
              </a:rPr>
              <a:t>through Compass, call 0330 333 7 444 or visit their website essexcompass.org.uk</a:t>
            </a:r>
          </a:p>
          <a:p>
            <a:endParaRPr lang="en-GB" sz="1400" dirty="0">
              <a:latin typeface="Arial" panose="020B0604020202020204" pitchFamily="34" charset="0"/>
              <a:cs typeface="Arial" panose="020B0604020202020204" pitchFamily="34" charset="0"/>
            </a:endParaRPr>
          </a:p>
          <a:p>
            <a:r>
              <a:rPr lang="en-GB" sz="1400" kern="100" dirty="0">
                <a:highlight>
                  <a:srgbClr val="FFFF00"/>
                </a:highlight>
                <a:latin typeface="Arial" panose="020B0604020202020204" pitchFamily="34" charset="0"/>
                <a:ea typeface="Calibri" panose="020F0502020204030204" pitchFamily="34" charset="0"/>
                <a:cs typeface="Arial" panose="020B0604020202020204" pitchFamily="34" charset="0"/>
              </a:rPr>
              <a:t>Where possible please use this link to compass so we can track engagement</a:t>
            </a:r>
            <a:r>
              <a:rPr lang="en-GB" sz="1400" kern="100" dirty="0">
                <a:latin typeface="Arial" panose="020B0604020202020204" pitchFamily="34" charset="0"/>
                <a:ea typeface="Calibri" panose="020F0502020204030204" pitchFamily="34" charset="0"/>
                <a:cs typeface="Arial" panose="020B0604020202020204" pitchFamily="34" charset="0"/>
              </a:rPr>
              <a:t>:</a:t>
            </a:r>
          </a:p>
          <a:p>
            <a:endParaRPr lang="en-GB" sz="1400" kern="100" dirty="0">
              <a:latin typeface="Arial" panose="020B0604020202020204" pitchFamily="34" charset="0"/>
              <a:ea typeface="Calibri" panose="020F0502020204030204" pitchFamily="34" charset="0"/>
              <a:cs typeface="Arial" panose="020B0604020202020204" pitchFamily="34" charset="0"/>
            </a:endParaRPr>
          </a:p>
          <a:p>
            <a:r>
              <a:rPr lang="en-GB" sz="1400" u="sng" dirty="0">
                <a:hlinkClick r:id="rId3"/>
              </a:rPr>
              <a:t>https://www.essexcompass.org.uk/?utm_source=website&amp;utm_medium=referral&amp;utm_campaign=stalking_campaign</a:t>
            </a:r>
            <a:endParaRPr lang="en-GB" sz="1400" dirty="0"/>
          </a:p>
          <a:p>
            <a:endParaRPr lang="en-GB" sz="1400" kern="100" dirty="0">
              <a:latin typeface="Arial" panose="020B0604020202020204" pitchFamily="34" charset="0"/>
              <a:ea typeface="Calibri" panose="020F050202020403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a:p>
            <a:pPr>
              <a:lnSpc>
                <a:spcPct val="107000"/>
              </a:lnSpc>
              <a:spcAft>
                <a:spcPts val="800"/>
              </a:spcAft>
            </a:pPr>
            <a:endParaRPr lang="en-GB" sz="1400" b="1" dirty="0">
              <a:latin typeface="Arial" panose="020B0604020202020204" pitchFamily="34" charset="0"/>
              <a:cs typeface="Arial" panose="020B0604020202020204" pitchFamily="34" charset="0"/>
            </a:endParaRPr>
          </a:p>
          <a:p>
            <a:pPr>
              <a:lnSpc>
                <a:spcPct val="107000"/>
              </a:lnSpc>
              <a:spcAft>
                <a:spcPts val="800"/>
              </a:spcAft>
            </a:pPr>
            <a:r>
              <a:rPr lang="en-GB" sz="1400" b="1" dirty="0">
                <a:latin typeface="Arial" panose="020B0604020202020204" pitchFamily="34" charset="0"/>
                <a:cs typeface="Arial" panose="020B0604020202020204" pitchFamily="34" charset="0"/>
              </a:rPr>
              <a:t>#NSAW2026 #StalkingAwareness #SETDAB</a:t>
            </a:r>
          </a:p>
          <a:p>
            <a:endParaRPr lang="en-GB" sz="1400" dirty="0">
              <a:latin typeface="+mj-lt"/>
            </a:endParaRPr>
          </a:p>
        </p:txBody>
      </p:sp>
      <p:sp>
        <p:nvSpPr>
          <p:cNvPr id="8" name="TextBox 7">
            <a:extLst>
              <a:ext uri="{FF2B5EF4-FFF2-40B4-BE49-F238E27FC236}">
                <a16:creationId xmlns:a16="http://schemas.microsoft.com/office/drawing/2014/main" id="{6CAC5C51-BDED-0C08-C8F9-F07EC638429D}"/>
              </a:ext>
            </a:extLst>
          </p:cNvPr>
          <p:cNvSpPr txBox="1"/>
          <p:nvPr/>
        </p:nvSpPr>
        <p:spPr>
          <a:xfrm>
            <a:off x="579120" y="606173"/>
            <a:ext cx="2370814" cy="369332"/>
          </a:xfrm>
          <a:prstGeom prst="rect">
            <a:avLst/>
          </a:prstGeom>
          <a:noFill/>
        </p:spPr>
        <p:txBody>
          <a:bodyPr wrap="square">
            <a:spAutoFit/>
          </a:bodyPr>
          <a:lstStyle/>
          <a:p>
            <a:r>
              <a:rPr lang="en-GB" sz="1800" b="1" dirty="0">
                <a:solidFill>
                  <a:srgbClr val="7030A0"/>
                </a:solidFill>
                <a:latin typeface="Arial" panose="020B0604020202020204" pitchFamily="34" charset="0"/>
                <a:cs typeface="Arial" panose="020B0604020202020204" pitchFamily="34" charset="0"/>
              </a:rPr>
              <a:t>Suggested content</a:t>
            </a:r>
          </a:p>
        </p:txBody>
      </p:sp>
      <p:sp>
        <p:nvSpPr>
          <p:cNvPr id="6" name="TextBox 5">
            <a:extLst>
              <a:ext uri="{FF2B5EF4-FFF2-40B4-BE49-F238E27FC236}">
                <a16:creationId xmlns:a16="http://schemas.microsoft.com/office/drawing/2014/main" id="{409DF7F5-1E1D-AF8C-849F-B754C5DCD0E3}"/>
              </a:ext>
            </a:extLst>
          </p:cNvPr>
          <p:cNvSpPr txBox="1"/>
          <p:nvPr/>
        </p:nvSpPr>
        <p:spPr>
          <a:xfrm>
            <a:off x="6096000" y="6159059"/>
            <a:ext cx="6096000" cy="369332"/>
          </a:xfrm>
          <a:prstGeom prst="rect">
            <a:avLst/>
          </a:prstGeom>
          <a:noFill/>
        </p:spPr>
        <p:txBody>
          <a:bodyPr wrap="square">
            <a:spAutoFit/>
          </a:bodyPr>
          <a:lstStyle/>
          <a:p>
            <a:r>
              <a:rPr lang="en-GB" sz="1800" b="1" dirty="0">
                <a:solidFill>
                  <a:srgbClr val="7030A0"/>
                </a:solidFill>
                <a:latin typeface="Arial" panose="020B0604020202020204" pitchFamily="34" charset="0"/>
                <a:cs typeface="Arial" panose="020B0604020202020204" pitchFamily="34" charset="0"/>
              </a:rPr>
              <a:t>Right click on image to save and use</a:t>
            </a:r>
          </a:p>
        </p:txBody>
      </p:sp>
    </p:spTree>
    <p:extLst>
      <p:ext uri="{BB962C8B-B14F-4D97-AF65-F5344CB8AC3E}">
        <p14:creationId xmlns:p14="http://schemas.microsoft.com/office/powerpoint/2010/main" val="16327105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BF9FD"/>
        </a:solidFill>
        <a:effectLst/>
      </p:bgPr>
    </p:bg>
    <p:spTree>
      <p:nvGrpSpPr>
        <p:cNvPr id="1" name="">
          <a:extLst>
            <a:ext uri="{FF2B5EF4-FFF2-40B4-BE49-F238E27FC236}">
              <a16:creationId xmlns:a16="http://schemas.microsoft.com/office/drawing/2014/main" id="{B0E9645C-7B50-2D46-0F1F-9CDFC0056CE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E4C4B4-9215-28EB-E657-20054AF0302D}"/>
              </a:ext>
            </a:extLst>
          </p:cNvPr>
          <p:cNvSpPr>
            <a:spLocks noGrp="1"/>
          </p:cNvSpPr>
          <p:nvPr>
            <p:ph type="sldNum" sz="quarter" idx="12"/>
          </p:nvPr>
        </p:nvSpPr>
        <p:spPr>
          <a:xfrm>
            <a:off x="8768080" y="6492875"/>
            <a:ext cx="2844800" cy="365125"/>
          </a:xfrm>
        </p:spPr>
        <p:txBody>
          <a:bodyPr/>
          <a:lstStyle/>
          <a:p>
            <a:pPr>
              <a:defRPr/>
            </a:pPr>
            <a:fld id="{9869346E-AA40-4AEA-AEC6-92B260C469A1}" type="slidenum">
              <a:rPr lang="en-US" sz="1400" smtClean="0">
                <a:latin typeface="+mj-lt"/>
              </a:rPr>
              <a:pPr>
                <a:defRPr/>
              </a:pPr>
              <a:t>14</a:t>
            </a:fld>
            <a:endParaRPr lang="en-US" sz="1400" dirty="0">
              <a:solidFill>
                <a:schemeClr val="tx1"/>
              </a:solidFill>
              <a:latin typeface="+mj-lt"/>
            </a:endParaRPr>
          </a:p>
        </p:txBody>
      </p:sp>
      <p:sp>
        <p:nvSpPr>
          <p:cNvPr id="5" name="TextBox 4">
            <a:extLst>
              <a:ext uri="{FF2B5EF4-FFF2-40B4-BE49-F238E27FC236}">
                <a16:creationId xmlns:a16="http://schemas.microsoft.com/office/drawing/2014/main" id="{D84A94FC-70FB-ECBB-36CC-D30B92D1336D}"/>
              </a:ext>
            </a:extLst>
          </p:cNvPr>
          <p:cNvSpPr txBox="1"/>
          <p:nvPr/>
        </p:nvSpPr>
        <p:spPr>
          <a:xfrm>
            <a:off x="255438" y="1050333"/>
            <a:ext cx="5840562" cy="4517199"/>
          </a:xfrm>
          <a:prstGeom prst="rect">
            <a:avLst/>
          </a:prstGeom>
          <a:noFill/>
        </p:spPr>
        <p:txBody>
          <a:bodyPr wrap="square" rtlCol="0">
            <a:spAutoFit/>
          </a:bodyPr>
          <a:lstStyle/>
          <a:p>
            <a:r>
              <a:rPr lang="en-GB" sz="1400" kern="100" dirty="0">
                <a:latin typeface="Arial" panose="020B0604020202020204" pitchFamily="34" charset="0"/>
                <a:ea typeface="Calibri" panose="020F0502020204030204" pitchFamily="34" charset="0"/>
                <a:cs typeface="Arial" panose="020B0604020202020204" pitchFamily="34" charset="0"/>
              </a:rPr>
              <a:t>Is your ex-partner </a:t>
            </a:r>
            <a:r>
              <a:rPr lang="en-GB" sz="1400" dirty="0">
                <a:latin typeface="Arial" panose="020B0604020202020204" pitchFamily="34" charset="0"/>
                <a:cs typeface="Arial" panose="020B0604020202020204" pitchFamily="34" charset="0"/>
              </a:rPr>
              <a:t>making unwanted content such as repeatedly turning up at your home or sending you letters through the post.</a:t>
            </a:r>
            <a:endParaRPr lang="en-GB" sz="1400" kern="100" dirty="0">
              <a:latin typeface="Arial" panose="020B0604020202020204" pitchFamily="34" charset="0"/>
              <a:ea typeface="Calibri" panose="020F0502020204030204" pitchFamily="34" charset="0"/>
              <a:cs typeface="Arial" panose="020B0604020202020204" pitchFamily="34" charset="0"/>
            </a:endParaRPr>
          </a:p>
          <a:p>
            <a:endParaRPr lang="en-GB" sz="1400" kern="100" dirty="0">
              <a:latin typeface="Arial" panose="020B0604020202020204" pitchFamily="34" charset="0"/>
              <a:ea typeface="Calibri" panose="020F0502020204030204" pitchFamily="34" charset="0"/>
              <a:cs typeface="Arial" panose="020B0604020202020204" pitchFamily="34" charset="0"/>
            </a:endParaRPr>
          </a:p>
          <a:p>
            <a:r>
              <a:rPr lang="en-GB" sz="1400" kern="100" dirty="0">
                <a:latin typeface="Arial" panose="020B0604020202020204" pitchFamily="34" charset="0"/>
                <a:ea typeface="Calibri" panose="020F0502020204030204" pitchFamily="34" charset="0"/>
                <a:cs typeface="Arial" panose="020B0604020202020204" pitchFamily="34" charset="0"/>
              </a:rPr>
              <a:t>Are you constantly looking over your shoulder, and feeling isolated or unsafe in your own home? </a:t>
            </a:r>
            <a:endParaRPr lang="en-GB" sz="1400" dirty="0">
              <a:latin typeface="Arial" panose="020B060402020202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Stalking by a former partner, is a pattern of persistent, unwanted attention that can leave you feeling scared, anxious or harassed. You are not alone, and support is available.</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If you’re worried about someone (or yourself), please contact Compass on 0330 333 7 444 or visit essexcompass.org.uk </a:t>
            </a:r>
          </a:p>
          <a:p>
            <a:endParaRPr lang="en-GB" sz="1400" kern="100" dirty="0">
              <a:highlight>
                <a:srgbClr val="FFFF00"/>
              </a:highlight>
              <a:latin typeface="Arial" panose="020B0604020202020204" pitchFamily="34" charset="0"/>
              <a:ea typeface="Calibri" panose="020F0502020204030204" pitchFamily="34" charset="0"/>
              <a:cs typeface="Arial" panose="020B0604020202020204" pitchFamily="34" charset="0"/>
            </a:endParaRPr>
          </a:p>
          <a:p>
            <a:r>
              <a:rPr lang="en-GB" sz="1400" kern="100" dirty="0">
                <a:highlight>
                  <a:srgbClr val="FFFF00"/>
                </a:highlight>
                <a:latin typeface="Arial" panose="020B0604020202020204" pitchFamily="34" charset="0"/>
                <a:ea typeface="Calibri" panose="020F0502020204030204" pitchFamily="34" charset="0"/>
                <a:cs typeface="Arial" panose="020B0604020202020204" pitchFamily="34" charset="0"/>
              </a:rPr>
              <a:t>Please use this link to compass so we can track engagement</a:t>
            </a:r>
            <a:r>
              <a:rPr lang="en-GB" sz="1400" kern="100" dirty="0">
                <a:latin typeface="Arial" panose="020B0604020202020204" pitchFamily="34" charset="0"/>
                <a:ea typeface="Calibri" panose="020F0502020204030204" pitchFamily="34" charset="0"/>
                <a:cs typeface="Arial" panose="020B0604020202020204" pitchFamily="34" charset="0"/>
              </a:rPr>
              <a:t>:</a:t>
            </a:r>
          </a:p>
          <a:p>
            <a:endParaRPr lang="en-GB" sz="1400" kern="100" dirty="0">
              <a:latin typeface="Arial" panose="020B0604020202020204" pitchFamily="34" charset="0"/>
              <a:ea typeface="Calibri" panose="020F0502020204030204" pitchFamily="34" charset="0"/>
              <a:cs typeface="Arial" panose="020B0604020202020204" pitchFamily="34" charset="0"/>
            </a:endParaRPr>
          </a:p>
          <a:p>
            <a:r>
              <a:rPr lang="en-GB" sz="1400" u="sng" dirty="0">
                <a:latin typeface="Arial" panose="020B0604020202020204" pitchFamily="34" charset="0"/>
                <a:cs typeface="Arial" panose="020B0604020202020204" pitchFamily="34" charset="0"/>
                <a:hlinkClick r:id="rId2"/>
              </a:rPr>
              <a:t>https://www.essexcompass.org.uk/?utm_source=website&amp;utm_medium=referral&amp;utm_campaign=stalking_campaign</a:t>
            </a:r>
            <a:endParaRPr lang="en-GB" sz="1400" dirty="0">
              <a:latin typeface="Arial" panose="020B060402020202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a:p>
            <a:pPr>
              <a:lnSpc>
                <a:spcPct val="107000"/>
              </a:lnSpc>
              <a:spcAft>
                <a:spcPts val="800"/>
              </a:spcAft>
            </a:pPr>
            <a:endParaRPr lang="en-GB" sz="1400" b="1" dirty="0">
              <a:latin typeface="Arial" panose="020B0604020202020204" pitchFamily="34" charset="0"/>
              <a:cs typeface="Arial" panose="020B0604020202020204" pitchFamily="34" charset="0"/>
            </a:endParaRPr>
          </a:p>
          <a:p>
            <a:pPr>
              <a:lnSpc>
                <a:spcPct val="107000"/>
              </a:lnSpc>
              <a:spcAft>
                <a:spcPts val="800"/>
              </a:spcAft>
            </a:pPr>
            <a:r>
              <a:rPr lang="en-GB" sz="1400" b="1" dirty="0">
                <a:latin typeface="Arial" panose="020B0604020202020204" pitchFamily="34" charset="0"/>
                <a:cs typeface="Arial" panose="020B0604020202020204" pitchFamily="34" charset="0"/>
              </a:rPr>
              <a:t>#NSAW2026 #StalkingAwareness #SETDAB</a:t>
            </a:r>
            <a:endParaRPr lang="en-GB" sz="1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3D67CE4-FCB1-98D9-8C2E-F759B834554A}"/>
              </a:ext>
            </a:extLst>
          </p:cNvPr>
          <p:cNvSpPr txBox="1"/>
          <p:nvPr/>
        </p:nvSpPr>
        <p:spPr>
          <a:xfrm>
            <a:off x="255438" y="467950"/>
            <a:ext cx="2370814" cy="369332"/>
          </a:xfrm>
          <a:prstGeom prst="rect">
            <a:avLst/>
          </a:prstGeom>
          <a:noFill/>
        </p:spPr>
        <p:txBody>
          <a:bodyPr wrap="square">
            <a:spAutoFit/>
          </a:bodyPr>
          <a:lstStyle/>
          <a:p>
            <a:r>
              <a:rPr lang="en-GB" sz="1800" b="1" dirty="0">
                <a:solidFill>
                  <a:srgbClr val="7030A0"/>
                </a:solidFill>
                <a:latin typeface="Arial" panose="020B0604020202020204" pitchFamily="34" charset="0"/>
                <a:cs typeface="Arial" panose="020B0604020202020204" pitchFamily="34" charset="0"/>
              </a:rPr>
              <a:t>Suggested content</a:t>
            </a:r>
          </a:p>
        </p:txBody>
      </p:sp>
      <p:sp>
        <p:nvSpPr>
          <p:cNvPr id="10" name="TextBox 9">
            <a:extLst>
              <a:ext uri="{FF2B5EF4-FFF2-40B4-BE49-F238E27FC236}">
                <a16:creationId xmlns:a16="http://schemas.microsoft.com/office/drawing/2014/main" id="{F314549F-B885-BBA3-540C-84E32434B7DC}"/>
              </a:ext>
            </a:extLst>
          </p:cNvPr>
          <p:cNvSpPr txBox="1"/>
          <p:nvPr/>
        </p:nvSpPr>
        <p:spPr>
          <a:xfrm>
            <a:off x="6096000" y="5997104"/>
            <a:ext cx="6096000" cy="369332"/>
          </a:xfrm>
          <a:prstGeom prst="rect">
            <a:avLst/>
          </a:prstGeom>
          <a:noFill/>
        </p:spPr>
        <p:txBody>
          <a:bodyPr wrap="square">
            <a:spAutoFit/>
          </a:bodyPr>
          <a:lstStyle/>
          <a:p>
            <a:r>
              <a:rPr lang="en-GB" sz="1800" b="1" dirty="0">
                <a:solidFill>
                  <a:srgbClr val="7030A0"/>
                </a:solidFill>
                <a:latin typeface="Arial" panose="020B0604020202020204" pitchFamily="34" charset="0"/>
                <a:cs typeface="Arial" panose="020B0604020202020204" pitchFamily="34" charset="0"/>
              </a:rPr>
              <a:t>Right click on image to save and use</a:t>
            </a:r>
          </a:p>
        </p:txBody>
      </p:sp>
      <p:pic>
        <p:nvPicPr>
          <p:cNvPr id="13" name="Picture 12" descr="A door with a brick wall and plants&#10;&#10;AI-generated content may be incorrect.">
            <a:extLst>
              <a:ext uri="{FF2B5EF4-FFF2-40B4-BE49-F238E27FC236}">
                <a16:creationId xmlns:a16="http://schemas.microsoft.com/office/drawing/2014/main" id="{D5BFB4DB-5A2A-6821-2957-DF09922C4BAB}"/>
              </a:ext>
            </a:extLst>
          </p:cNvPr>
          <p:cNvPicPr>
            <a:picLocks noChangeAspect="1"/>
          </p:cNvPicPr>
          <p:nvPr/>
        </p:nvPicPr>
        <p:blipFill>
          <a:blip r:embed="rId3"/>
          <a:stretch>
            <a:fillRect/>
          </a:stretch>
        </p:blipFill>
        <p:spPr>
          <a:xfrm>
            <a:off x="6128615" y="491564"/>
            <a:ext cx="5316103" cy="5316103"/>
          </a:xfrm>
          <a:prstGeom prst="rect">
            <a:avLst/>
          </a:prstGeom>
        </p:spPr>
      </p:pic>
    </p:spTree>
    <p:extLst>
      <p:ext uri="{BB962C8B-B14F-4D97-AF65-F5344CB8AC3E}">
        <p14:creationId xmlns:p14="http://schemas.microsoft.com/office/powerpoint/2010/main" val="3650025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F9FD"/>
        </a:solidFill>
        <a:effectLst/>
      </p:bgPr>
    </p:bg>
    <p:spTree>
      <p:nvGrpSpPr>
        <p:cNvPr id="1" name="">
          <a:extLst>
            <a:ext uri="{FF2B5EF4-FFF2-40B4-BE49-F238E27FC236}">
              <a16:creationId xmlns:a16="http://schemas.microsoft.com/office/drawing/2014/main" id="{84358A29-4FB7-ECB5-80E4-536F094A231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A8E8CB-9F0A-CCD2-B901-EDA1DA00C404}"/>
              </a:ext>
            </a:extLst>
          </p:cNvPr>
          <p:cNvSpPr>
            <a:spLocks noGrp="1"/>
          </p:cNvSpPr>
          <p:nvPr>
            <p:ph type="sldNum" sz="quarter" idx="12"/>
          </p:nvPr>
        </p:nvSpPr>
        <p:spPr>
          <a:xfrm>
            <a:off x="8768080" y="6492875"/>
            <a:ext cx="2844800" cy="365125"/>
          </a:xfrm>
        </p:spPr>
        <p:txBody>
          <a:bodyPr/>
          <a:lstStyle/>
          <a:p>
            <a:pPr>
              <a:defRPr/>
            </a:pPr>
            <a:fld id="{9869346E-AA40-4AEA-AEC6-92B260C469A1}" type="slidenum">
              <a:rPr lang="en-US" sz="1400" smtClean="0">
                <a:latin typeface="+mj-lt"/>
              </a:rPr>
              <a:pPr>
                <a:defRPr/>
              </a:pPr>
              <a:t>15</a:t>
            </a:fld>
            <a:endParaRPr lang="en-US" sz="1400" dirty="0">
              <a:solidFill>
                <a:schemeClr val="tx1"/>
              </a:solidFill>
              <a:latin typeface="+mj-lt"/>
            </a:endParaRPr>
          </a:p>
        </p:txBody>
      </p:sp>
      <p:sp>
        <p:nvSpPr>
          <p:cNvPr id="3" name="TextBox 2">
            <a:extLst>
              <a:ext uri="{FF2B5EF4-FFF2-40B4-BE49-F238E27FC236}">
                <a16:creationId xmlns:a16="http://schemas.microsoft.com/office/drawing/2014/main" id="{0E18753B-1007-6590-3832-CF2C7F3FD6A3}"/>
              </a:ext>
            </a:extLst>
          </p:cNvPr>
          <p:cNvSpPr txBox="1"/>
          <p:nvPr/>
        </p:nvSpPr>
        <p:spPr>
          <a:xfrm>
            <a:off x="255438" y="467950"/>
            <a:ext cx="4750902" cy="400110"/>
          </a:xfrm>
          <a:prstGeom prst="rect">
            <a:avLst/>
          </a:prstGeom>
          <a:noFill/>
        </p:spPr>
        <p:txBody>
          <a:bodyPr wrap="square">
            <a:spAutoFit/>
          </a:bodyPr>
          <a:lstStyle/>
          <a:p>
            <a:r>
              <a:rPr lang="en-GB" sz="2000" b="1" dirty="0">
                <a:solidFill>
                  <a:srgbClr val="7030A0"/>
                </a:solidFill>
                <a:latin typeface="Arial" panose="020B0604020202020204" pitchFamily="34" charset="0"/>
                <a:cs typeface="Arial" panose="020B0604020202020204" pitchFamily="34" charset="0"/>
              </a:rPr>
              <a:t>MP4 video social media reel</a:t>
            </a:r>
          </a:p>
        </p:txBody>
      </p:sp>
      <p:sp>
        <p:nvSpPr>
          <p:cNvPr id="10" name="TextBox 9">
            <a:extLst>
              <a:ext uri="{FF2B5EF4-FFF2-40B4-BE49-F238E27FC236}">
                <a16:creationId xmlns:a16="http://schemas.microsoft.com/office/drawing/2014/main" id="{3363301F-4011-8194-3B58-3CF6578D47C5}"/>
              </a:ext>
            </a:extLst>
          </p:cNvPr>
          <p:cNvSpPr txBox="1"/>
          <p:nvPr/>
        </p:nvSpPr>
        <p:spPr>
          <a:xfrm>
            <a:off x="152400" y="1295373"/>
            <a:ext cx="6096000" cy="2062103"/>
          </a:xfrm>
          <a:prstGeom prst="rect">
            <a:avLst/>
          </a:prstGeom>
          <a:noFill/>
        </p:spPr>
        <p:txBody>
          <a:bodyPr wrap="square">
            <a:spAutoFit/>
          </a:bodyPr>
          <a:lstStyle/>
          <a:p>
            <a:r>
              <a:rPr lang="en-GB" sz="3200" b="1" dirty="0">
                <a:solidFill>
                  <a:srgbClr val="7030A0"/>
                </a:solidFill>
                <a:latin typeface="Arial" panose="020B0604020202020204" pitchFamily="34" charset="0"/>
                <a:cs typeface="Arial" panose="020B0604020202020204" pitchFamily="34" charset="0"/>
              </a:rPr>
              <a:t>Right click on image,</a:t>
            </a:r>
          </a:p>
          <a:p>
            <a:r>
              <a:rPr lang="en-GB" sz="3200" b="1" dirty="0">
                <a:solidFill>
                  <a:srgbClr val="7030A0"/>
                </a:solidFill>
                <a:latin typeface="Arial" panose="020B0604020202020204" pitchFamily="34" charset="0"/>
                <a:cs typeface="Arial" panose="020B0604020202020204" pitchFamily="34" charset="0"/>
              </a:rPr>
              <a:t>“pick save media as”</a:t>
            </a:r>
          </a:p>
          <a:p>
            <a:endParaRPr lang="en-GB" sz="3200" b="1" dirty="0">
              <a:solidFill>
                <a:srgbClr val="7030A0"/>
              </a:solidFill>
              <a:latin typeface="Arial" panose="020B0604020202020204" pitchFamily="34" charset="0"/>
              <a:cs typeface="Arial" panose="020B0604020202020204" pitchFamily="34" charset="0"/>
            </a:endParaRPr>
          </a:p>
          <a:p>
            <a:r>
              <a:rPr lang="en-GB" sz="3200" b="1" dirty="0">
                <a:solidFill>
                  <a:srgbClr val="7030A0"/>
                </a:solidFill>
                <a:latin typeface="Arial" panose="020B0604020202020204" pitchFamily="34" charset="0"/>
                <a:cs typeface="Arial" panose="020B0604020202020204" pitchFamily="34" charset="0"/>
              </a:rPr>
              <a:t>Share as a reel or story</a:t>
            </a:r>
          </a:p>
        </p:txBody>
      </p:sp>
      <p:pic>
        <p:nvPicPr>
          <p:cNvPr id="4" name="Stalking Reel">
            <a:hlinkClick r:id="" action="ppaction://media"/>
            <a:extLst>
              <a:ext uri="{FF2B5EF4-FFF2-40B4-BE49-F238E27FC236}">
                <a16:creationId xmlns:a16="http://schemas.microsoft.com/office/drawing/2014/main" id="{D437ACC0-FA1A-A612-7486-44C34654D97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76199" y="266859"/>
            <a:ext cx="3422332" cy="6084146"/>
          </a:xfrm>
          <a:prstGeom prst="rect">
            <a:avLst/>
          </a:prstGeom>
          <a:ln w="3175">
            <a:solidFill>
              <a:schemeClr val="tx1"/>
            </a:solidFill>
          </a:ln>
        </p:spPr>
      </p:pic>
      <p:cxnSp>
        <p:nvCxnSpPr>
          <p:cNvPr id="7" name="Straight Arrow Connector 6">
            <a:extLst>
              <a:ext uri="{FF2B5EF4-FFF2-40B4-BE49-F238E27FC236}">
                <a16:creationId xmlns:a16="http://schemas.microsoft.com/office/drawing/2014/main" id="{3DF030C1-0EF1-12A2-5CD3-BE51AD6737CC}"/>
              </a:ext>
            </a:extLst>
          </p:cNvPr>
          <p:cNvCxnSpPr/>
          <p:nvPr/>
        </p:nvCxnSpPr>
        <p:spPr>
          <a:xfrm>
            <a:off x="4537710" y="1664705"/>
            <a:ext cx="2468880" cy="1227085"/>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64589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2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F9FD"/>
        </a:solidFill>
        <a:effectLst/>
      </p:bgPr>
    </p:bg>
    <p:spTree>
      <p:nvGrpSpPr>
        <p:cNvPr id="1" name="">
          <a:extLst>
            <a:ext uri="{FF2B5EF4-FFF2-40B4-BE49-F238E27FC236}">
              <a16:creationId xmlns:a16="http://schemas.microsoft.com/office/drawing/2014/main" id="{FCDB6E0A-38F2-0112-FF33-45ECB8EEC75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35B22C-5F2A-7275-AB2A-F4A5B4CEFA8F}"/>
              </a:ext>
            </a:extLst>
          </p:cNvPr>
          <p:cNvSpPr>
            <a:spLocks noGrp="1"/>
          </p:cNvSpPr>
          <p:nvPr>
            <p:ph type="sldNum" sz="quarter" idx="12"/>
          </p:nvPr>
        </p:nvSpPr>
        <p:spPr>
          <a:xfrm>
            <a:off x="8768080" y="6492875"/>
            <a:ext cx="2844800" cy="365125"/>
          </a:xfrm>
        </p:spPr>
        <p:txBody>
          <a:bodyPr/>
          <a:lstStyle/>
          <a:p>
            <a:pPr>
              <a:defRPr/>
            </a:pPr>
            <a:fld id="{9869346E-AA40-4AEA-AEC6-92B260C469A1}" type="slidenum">
              <a:rPr lang="en-US" sz="1400" smtClean="0">
                <a:latin typeface="+mj-lt"/>
              </a:rPr>
              <a:pPr>
                <a:defRPr/>
              </a:pPr>
              <a:t>16</a:t>
            </a:fld>
            <a:endParaRPr lang="en-US" sz="1400" dirty="0">
              <a:solidFill>
                <a:schemeClr val="tx1"/>
              </a:solidFill>
              <a:latin typeface="+mj-lt"/>
            </a:endParaRPr>
          </a:p>
        </p:txBody>
      </p:sp>
      <p:sp>
        <p:nvSpPr>
          <p:cNvPr id="5" name="TextBox 4">
            <a:extLst>
              <a:ext uri="{FF2B5EF4-FFF2-40B4-BE49-F238E27FC236}">
                <a16:creationId xmlns:a16="http://schemas.microsoft.com/office/drawing/2014/main" id="{08767790-E346-2341-6886-68D81507A2BB}"/>
              </a:ext>
            </a:extLst>
          </p:cNvPr>
          <p:cNvSpPr txBox="1"/>
          <p:nvPr/>
        </p:nvSpPr>
        <p:spPr>
          <a:xfrm>
            <a:off x="294975" y="831846"/>
            <a:ext cx="5840562" cy="4301755"/>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You don’t need to ‘check on them’</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Monitoring an ex-partner's location, demanding updates, or turning up uninvited is stalking and harassment. </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If this sounds like you, it’s time to #REFLECT and stop before it escalates. Take responsibility and get help to change. </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Support is available via Essex Compass. </a:t>
            </a:r>
          </a:p>
          <a:p>
            <a:r>
              <a:rPr lang="en-GB" sz="1400" dirty="0">
                <a:latin typeface="Arial" panose="020B0604020202020204" pitchFamily="34" charset="0"/>
                <a:cs typeface="Arial" panose="020B0604020202020204" pitchFamily="34" charset="0"/>
              </a:rPr>
              <a:t>Call </a:t>
            </a:r>
            <a:r>
              <a:rPr lang="en-GB" sz="1400" b="1" dirty="0">
                <a:latin typeface="Arial" panose="020B0604020202020204" pitchFamily="34" charset="0"/>
                <a:cs typeface="Arial" panose="020B0604020202020204" pitchFamily="34" charset="0"/>
              </a:rPr>
              <a:t>0330 333 7 444</a:t>
            </a:r>
            <a:r>
              <a:rPr lang="en-GB" sz="1400" dirty="0">
                <a:latin typeface="Arial" panose="020B0604020202020204" pitchFamily="34" charset="0"/>
                <a:cs typeface="Arial" panose="020B0604020202020204" pitchFamily="34" charset="0"/>
              </a:rPr>
              <a:t> or visit their website (link in comments)</a:t>
            </a:r>
          </a:p>
          <a:p>
            <a:endParaRPr lang="en-GB" sz="1400" kern="100" dirty="0">
              <a:latin typeface="Arial" panose="020B0604020202020204" pitchFamily="34" charset="0"/>
              <a:ea typeface="Calibri" panose="020F0502020204030204" pitchFamily="34" charset="0"/>
              <a:cs typeface="Arial" panose="020B0604020202020204" pitchFamily="34" charset="0"/>
            </a:endParaRPr>
          </a:p>
          <a:p>
            <a:r>
              <a:rPr lang="en-GB" sz="1400" kern="100" dirty="0">
                <a:highlight>
                  <a:srgbClr val="FFFF00"/>
                </a:highlight>
                <a:latin typeface="Arial" panose="020B0604020202020204" pitchFamily="34" charset="0"/>
                <a:ea typeface="Calibri" panose="020F0502020204030204" pitchFamily="34" charset="0"/>
                <a:cs typeface="Arial" panose="020B0604020202020204" pitchFamily="34" charset="0"/>
              </a:rPr>
              <a:t>Please use this link to compass so we can track engagement:</a:t>
            </a:r>
          </a:p>
          <a:p>
            <a:endParaRPr lang="en-GB" sz="1400" kern="100" dirty="0">
              <a:latin typeface="Arial" panose="020B0604020202020204" pitchFamily="34" charset="0"/>
              <a:ea typeface="Calibri" panose="020F0502020204030204" pitchFamily="34" charset="0"/>
              <a:cs typeface="Arial" panose="020B0604020202020204" pitchFamily="34" charset="0"/>
            </a:endParaRPr>
          </a:p>
          <a:p>
            <a:r>
              <a:rPr lang="en-GB" sz="1400" kern="100" dirty="0">
                <a:latin typeface="Arial" panose="020B0604020202020204" pitchFamily="34" charset="0"/>
                <a:ea typeface="Calibri" panose="020F0502020204030204" pitchFamily="34" charset="0"/>
                <a:cs typeface="Arial" panose="020B0604020202020204" pitchFamily="34" charset="0"/>
                <a:hlinkClick r:id="rId2"/>
              </a:rPr>
              <a:t>https://www.essexcompass.org.uk/reflect-reset/#reflect-reset?utm_source=website&amp;utm_medium=referral&amp;utm_campaign=stalking_campaign</a:t>
            </a:r>
            <a:endParaRPr lang="en-GB" sz="1400" kern="100" dirty="0">
              <a:latin typeface="Arial" panose="020B0604020202020204" pitchFamily="34" charset="0"/>
              <a:ea typeface="Calibri" panose="020F050202020403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a:p>
            <a:pPr>
              <a:lnSpc>
                <a:spcPct val="107000"/>
              </a:lnSpc>
              <a:spcAft>
                <a:spcPts val="800"/>
              </a:spcAft>
            </a:pPr>
            <a:endParaRPr lang="en-GB" sz="1400" b="1" dirty="0">
              <a:latin typeface="Arial" panose="020B0604020202020204" pitchFamily="34" charset="0"/>
              <a:cs typeface="Arial" panose="020B0604020202020204" pitchFamily="34" charset="0"/>
            </a:endParaRPr>
          </a:p>
          <a:p>
            <a:pPr>
              <a:lnSpc>
                <a:spcPct val="107000"/>
              </a:lnSpc>
              <a:spcAft>
                <a:spcPts val="800"/>
              </a:spcAft>
            </a:pPr>
            <a:r>
              <a:rPr lang="en-GB" sz="1400" b="1" dirty="0">
                <a:latin typeface="Arial" panose="020B0604020202020204" pitchFamily="34" charset="0"/>
                <a:cs typeface="Arial" panose="020B0604020202020204" pitchFamily="34" charset="0"/>
              </a:rPr>
              <a:t>#NSAW2026 #StalkingAwareness #SETDAB</a:t>
            </a:r>
            <a:endParaRPr lang="en-GB" sz="1400" dirty="0">
              <a:latin typeface="Arial" panose="020B0604020202020204" pitchFamily="34" charset="0"/>
              <a:cs typeface="Arial" panose="020B0604020202020204" pitchFamily="34" charset="0"/>
            </a:endParaRPr>
          </a:p>
        </p:txBody>
      </p:sp>
      <p:pic>
        <p:nvPicPr>
          <p:cNvPr id="4" name="Picture 3" descr="A person sitting at a table with a light on her head&#10;&#10;AI-generated content may be incorrect.">
            <a:extLst>
              <a:ext uri="{FF2B5EF4-FFF2-40B4-BE49-F238E27FC236}">
                <a16:creationId xmlns:a16="http://schemas.microsoft.com/office/drawing/2014/main" id="{BE425D3C-6B55-2115-5690-2EE516F19C2A}"/>
              </a:ext>
            </a:extLst>
          </p:cNvPr>
          <p:cNvPicPr>
            <a:picLocks noChangeAspect="1"/>
          </p:cNvPicPr>
          <p:nvPr/>
        </p:nvPicPr>
        <p:blipFill>
          <a:blip r:embed="rId3"/>
          <a:stretch>
            <a:fillRect/>
          </a:stretch>
        </p:blipFill>
        <p:spPr>
          <a:xfrm>
            <a:off x="6456501" y="749632"/>
            <a:ext cx="5454071" cy="2854297"/>
          </a:xfrm>
          <a:prstGeom prst="rect">
            <a:avLst/>
          </a:prstGeom>
        </p:spPr>
      </p:pic>
      <p:sp>
        <p:nvSpPr>
          <p:cNvPr id="3" name="TextBox 2">
            <a:extLst>
              <a:ext uri="{FF2B5EF4-FFF2-40B4-BE49-F238E27FC236}">
                <a16:creationId xmlns:a16="http://schemas.microsoft.com/office/drawing/2014/main" id="{92E76FBB-8E6D-3C0D-F6A4-A18C5C5E7AA7}"/>
              </a:ext>
            </a:extLst>
          </p:cNvPr>
          <p:cNvSpPr txBox="1"/>
          <p:nvPr/>
        </p:nvSpPr>
        <p:spPr>
          <a:xfrm>
            <a:off x="294975" y="380300"/>
            <a:ext cx="5739517" cy="369332"/>
          </a:xfrm>
          <a:prstGeom prst="rect">
            <a:avLst/>
          </a:prstGeom>
          <a:noFill/>
        </p:spPr>
        <p:txBody>
          <a:bodyPr wrap="square">
            <a:spAutoFit/>
          </a:bodyPr>
          <a:lstStyle/>
          <a:p>
            <a:r>
              <a:rPr lang="en-GB" sz="1800" b="1" dirty="0">
                <a:solidFill>
                  <a:srgbClr val="7030A0"/>
                </a:solidFill>
                <a:latin typeface="Arial" panose="020B0604020202020204" pitchFamily="34" charset="0"/>
                <a:cs typeface="Arial" panose="020B0604020202020204" pitchFamily="34" charset="0"/>
              </a:rPr>
              <a:t>Suggested </a:t>
            </a:r>
            <a:r>
              <a:rPr lang="en-GB" b="1" dirty="0">
                <a:solidFill>
                  <a:srgbClr val="7030A0"/>
                </a:solidFill>
                <a:latin typeface="Arial" panose="020B0604020202020204" pitchFamily="34" charset="0"/>
                <a:cs typeface="Arial" panose="020B0604020202020204" pitchFamily="34" charset="0"/>
              </a:rPr>
              <a:t>content for people causing harm</a:t>
            </a:r>
            <a:r>
              <a:rPr lang="en-GB" sz="1800" b="1" dirty="0">
                <a:solidFill>
                  <a:srgbClr val="7030A0"/>
                </a:solidFill>
                <a:latin typeface="Arial" panose="020B060402020202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F7D18571-C450-4B9F-2904-7328A7E2993E}"/>
              </a:ext>
            </a:extLst>
          </p:cNvPr>
          <p:cNvSpPr txBox="1"/>
          <p:nvPr/>
        </p:nvSpPr>
        <p:spPr>
          <a:xfrm>
            <a:off x="6358890" y="3724469"/>
            <a:ext cx="6096000" cy="369332"/>
          </a:xfrm>
          <a:prstGeom prst="rect">
            <a:avLst/>
          </a:prstGeom>
          <a:noFill/>
        </p:spPr>
        <p:txBody>
          <a:bodyPr wrap="square">
            <a:spAutoFit/>
          </a:bodyPr>
          <a:lstStyle/>
          <a:p>
            <a:r>
              <a:rPr lang="en-GB" sz="1800" b="1" dirty="0">
                <a:solidFill>
                  <a:srgbClr val="7030A0"/>
                </a:solidFill>
                <a:latin typeface="Arial" panose="020B0604020202020204" pitchFamily="34" charset="0"/>
                <a:cs typeface="Arial" panose="020B0604020202020204" pitchFamily="34" charset="0"/>
              </a:rPr>
              <a:t>Right click on image to save and use</a:t>
            </a:r>
          </a:p>
        </p:txBody>
      </p:sp>
    </p:spTree>
    <p:extLst>
      <p:ext uri="{BB962C8B-B14F-4D97-AF65-F5344CB8AC3E}">
        <p14:creationId xmlns:p14="http://schemas.microsoft.com/office/powerpoint/2010/main" val="28123821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F9FD"/>
        </a:solidFill>
        <a:effectLst/>
      </p:bgPr>
    </p:bg>
    <p:spTree>
      <p:nvGrpSpPr>
        <p:cNvPr id="1" name="">
          <a:extLst>
            <a:ext uri="{FF2B5EF4-FFF2-40B4-BE49-F238E27FC236}">
              <a16:creationId xmlns:a16="http://schemas.microsoft.com/office/drawing/2014/main" id="{EF913BFC-4CBD-16B2-8E5A-4DBBA329191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F7C613-A757-48D3-F4F7-49AE6D8ED050}"/>
              </a:ext>
            </a:extLst>
          </p:cNvPr>
          <p:cNvSpPr>
            <a:spLocks noGrp="1"/>
          </p:cNvSpPr>
          <p:nvPr>
            <p:ph type="sldNum" sz="quarter" idx="12"/>
          </p:nvPr>
        </p:nvSpPr>
        <p:spPr>
          <a:xfrm>
            <a:off x="8768080" y="6492875"/>
            <a:ext cx="2844800" cy="365125"/>
          </a:xfrm>
        </p:spPr>
        <p:txBody>
          <a:bodyPr/>
          <a:lstStyle/>
          <a:p>
            <a:pPr>
              <a:defRPr/>
            </a:pPr>
            <a:fld id="{9869346E-AA40-4AEA-AEC6-92B260C469A1}" type="slidenum">
              <a:rPr lang="en-US" sz="1400" smtClean="0">
                <a:latin typeface="+mj-lt"/>
              </a:rPr>
              <a:pPr>
                <a:defRPr/>
              </a:pPr>
              <a:t>17</a:t>
            </a:fld>
            <a:endParaRPr lang="en-US" sz="1400" dirty="0">
              <a:solidFill>
                <a:schemeClr val="tx1"/>
              </a:solidFill>
              <a:latin typeface="+mj-lt"/>
            </a:endParaRPr>
          </a:p>
        </p:txBody>
      </p:sp>
      <p:sp>
        <p:nvSpPr>
          <p:cNvPr id="5" name="TextBox 4">
            <a:extLst>
              <a:ext uri="{FF2B5EF4-FFF2-40B4-BE49-F238E27FC236}">
                <a16:creationId xmlns:a16="http://schemas.microsoft.com/office/drawing/2014/main" id="{E7D65BF0-89F4-3967-E8F6-021503F565C5}"/>
              </a:ext>
            </a:extLst>
          </p:cNvPr>
          <p:cNvSpPr txBox="1"/>
          <p:nvPr/>
        </p:nvSpPr>
        <p:spPr>
          <a:xfrm>
            <a:off x="305959" y="795152"/>
            <a:ext cx="5840562" cy="4301755"/>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Spending all your time tracking your ex-partner’s movements? Maybe you turned up at their house when they didn’t want you there, or sent hundreds of messages when they didn’t pick up the phone. Are feelings of jealousy taking over your life?</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If this sounds like you, it’s time to #Reflect on your behaviour and get help to change. Call Compass today on 0330 333 7 444 or visit their website. (link in comments).</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Comments: contact Essex Compass today:</a:t>
            </a:r>
          </a:p>
          <a:p>
            <a:endParaRPr lang="en-GB" sz="1400" kern="100" dirty="0">
              <a:highlight>
                <a:srgbClr val="FFFF00"/>
              </a:highlight>
              <a:latin typeface="Arial" panose="020B0604020202020204" pitchFamily="34" charset="0"/>
              <a:ea typeface="Calibri" panose="020F0502020204030204" pitchFamily="34" charset="0"/>
              <a:cs typeface="Arial" panose="020B0604020202020204" pitchFamily="34" charset="0"/>
            </a:endParaRPr>
          </a:p>
          <a:p>
            <a:r>
              <a:rPr lang="en-GB" sz="1400" kern="100" dirty="0">
                <a:highlight>
                  <a:srgbClr val="FFFF00"/>
                </a:highlight>
                <a:latin typeface="Arial" panose="020B0604020202020204" pitchFamily="34" charset="0"/>
                <a:ea typeface="Calibri" panose="020F0502020204030204" pitchFamily="34" charset="0"/>
                <a:cs typeface="Arial" panose="020B0604020202020204" pitchFamily="34" charset="0"/>
              </a:rPr>
              <a:t>Please use this link to compass so we can track engagement:</a:t>
            </a:r>
          </a:p>
          <a:p>
            <a:endParaRPr lang="en-GB" sz="1400" kern="100" dirty="0">
              <a:highlight>
                <a:srgbClr val="FFFF00"/>
              </a:highlight>
              <a:latin typeface="Arial" panose="020B0604020202020204" pitchFamily="34" charset="0"/>
              <a:ea typeface="Calibri" panose="020F0502020204030204" pitchFamily="34" charset="0"/>
              <a:cs typeface="Arial" panose="020B0604020202020204" pitchFamily="34" charset="0"/>
            </a:endParaRPr>
          </a:p>
          <a:p>
            <a:r>
              <a:rPr lang="en-GB" sz="1400" kern="100" dirty="0">
                <a:latin typeface="Arial" panose="020B0604020202020204" pitchFamily="34" charset="0"/>
                <a:ea typeface="Calibri" panose="020F0502020204030204" pitchFamily="34" charset="0"/>
                <a:cs typeface="Arial" panose="020B0604020202020204" pitchFamily="34" charset="0"/>
                <a:hlinkClick r:id="rId2"/>
              </a:rPr>
              <a:t>https://www.essexcompass.org.uk/reflect-reset/#reflect-reset?utm_source=website&amp;utm_medium=referral&amp;utm_campaign=stalking_campaign</a:t>
            </a:r>
            <a:endParaRPr lang="en-GB" sz="1400" kern="100" dirty="0">
              <a:latin typeface="Arial" panose="020B0604020202020204" pitchFamily="34" charset="0"/>
              <a:ea typeface="Calibri" panose="020F050202020403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a:p>
            <a:pPr>
              <a:lnSpc>
                <a:spcPct val="107000"/>
              </a:lnSpc>
              <a:spcAft>
                <a:spcPts val="800"/>
              </a:spcAft>
            </a:pPr>
            <a:endParaRPr lang="en-GB" sz="1400" b="1" dirty="0">
              <a:latin typeface="Arial" panose="020B0604020202020204" pitchFamily="34" charset="0"/>
              <a:cs typeface="Arial" panose="020B0604020202020204" pitchFamily="34" charset="0"/>
            </a:endParaRPr>
          </a:p>
          <a:p>
            <a:pPr>
              <a:lnSpc>
                <a:spcPct val="107000"/>
              </a:lnSpc>
              <a:spcAft>
                <a:spcPts val="800"/>
              </a:spcAft>
            </a:pPr>
            <a:r>
              <a:rPr lang="en-GB" sz="1400" b="1" dirty="0">
                <a:latin typeface="Arial" panose="020B0604020202020204" pitchFamily="34" charset="0"/>
                <a:cs typeface="Arial" panose="020B0604020202020204" pitchFamily="34" charset="0"/>
              </a:rPr>
              <a:t>#NSAW2026 #StalkingAwareness #SETDAB</a:t>
            </a:r>
            <a:endParaRPr lang="en-GB" sz="1400" dirty="0">
              <a:latin typeface="Arial" panose="020B0604020202020204" pitchFamily="34" charset="0"/>
              <a:cs typeface="Arial" panose="020B0604020202020204" pitchFamily="34" charset="0"/>
            </a:endParaRPr>
          </a:p>
        </p:txBody>
      </p:sp>
      <p:pic>
        <p:nvPicPr>
          <p:cNvPr id="8" name="Picture 7" descr="A person standing in a doorway&#10;&#10;AI-generated content may be incorrect.">
            <a:extLst>
              <a:ext uri="{FF2B5EF4-FFF2-40B4-BE49-F238E27FC236}">
                <a16:creationId xmlns:a16="http://schemas.microsoft.com/office/drawing/2014/main" id="{89B95CDF-1133-08AE-49F6-5DFB5B58A475}"/>
              </a:ext>
            </a:extLst>
          </p:cNvPr>
          <p:cNvPicPr>
            <a:picLocks noChangeAspect="1"/>
          </p:cNvPicPr>
          <p:nvPr/>
        </p:nvPicPr>
        <p:blipFill>
          <a:blip r:embed="rId3"/>
          <a:stretch>
            <a:fillRect/>
          </a:stretch>
        </p:blipFill>
        <p:spPr>
          <a:xfrm>
            <a:off x="7159557" y="433031"/>
            <a:ext cx="4301148" cy="5376436"/>
          </a:xfrm>
          <a:prstGeom prst="rect">
            <a:avLst/>
          </a:prstGeom>
        </p:spPr>
      </p:pic>
      <p:sp>
        <p:nvSpPr>
          <p:cNvPr id="3" name="TextBox 2">
            <a:extLst>
              <a:ext uri="{FF2B5EF4-FFF2-40B4-BE49-F238E27FC236}">
                <a16:creationId xmlns:a16="http://schemas.microsoft.com/office/drawing/2014/main" id="{58AB86F0-4626-2987-7D68-7913F24EE07F}"/>
              </a:ext>
            </a:extLst>
          </p:cNvPr>
          <p:cNvSpPr txBox="1"/>
          <p:nvPr/>
        </p:nvSpPr>
        <p:spPr>
          <a:xfrm>
            <a:off x="356481" y="248365"/>
            <a:ext cx="5739517" cy="369332"/>
          </a:xfrm>
          <a:prstGeom prst="rect">
            <a:avLst/>
          </a:prstGeom>
          <a:noFill/>
        </p:spPr>
        <p:txBody>
          <a:bodyPr wrap="square">
            <a:spAutoFit/>
          </a:bodyPr>
          <a:lstStyle/>
          <a:p>
            <a:r>
              <a:rPr lang="en-GB" sz="1800" b="1" dirty="0">
                <a:solidFill>
                  <a:srgbClr val="7030A0"/>
                </a:solidFill>
                <a:latin typeface="Arial" panose="020B0604020202020204" pitchFamily="34" charset="0"/>
                <a:cs typeface="Arial" panose="020B0604020202020204" pitchFamily="34" charset="0"/>
              </a:rPr>
              <a:t>Suggested </a:t>
            </a:r>
            <a:r>
              <a:rPr lang="en-GB" b="1" dirty="0">
                <a:solidFill>
                  <a:srgbClr val="7030A0"/>
                </a:solidFill>
                <a:latin typeface="Arial" panose="020B0604020202020204" pitchFamily="34" charset="0"/>
                <a:cs typeface="Arial" panose="020B0604020202020204" pitchFamily="34" charset="0"/>
              </a:rPr>
              <a:t>content for people causing harm</a:t>
            </a:r>
            <a:r>
              <a:rPr lang="en-GB" sz="1800" b="1" dirty="0">
                <a:solidFill>
                  <a:srgbClr val="7030A0"/>
                </a:solidFill>
                <a:latin typeface="Arial" panose="020B0604020202020204" pitchFamily="34" charset="0"/>
                <a:cs typeface="Arial" panose="020B0604020202020204" pitchFamily="34" charset="0"/>
              </a:rPr>
              <a:t>  </a:t>
            </a:r>
          </a:p>
        </p:txBody>
      </p:sp>
      <p:sp>
        <p:nvSpPr>
          <p:cNvPr id="4" name="TextBox 3">
            <a:extLst>
              <a:ext uri="{FF2B5EF4-FFF2-40B4-BE49-F238E27FC236}">
                <a16:creationId xmlns:a16="http://schemas.microsoft.com/office/drawing/2014/main" id="{560AC154-05AE-43BB-2887-7CBBC234E69C}"/>
              </a:ext>
            </a:extLst>
          </p:cNvPr>
          <p:cNvSpPr txBox="1"/>
          <p:nvPr/>
        </p:nvSpPr>
        <p:spPr>
          <a:xfrm>
            <a:off x="7033260" y="6055637"/>
            <a:ext cx="6096000" cy="369332"/>
          </a:xfrm>
          <a:prstGeom prst="rect">
            <a:avLst/>
          </a:prstGeom>
          <a:noFill/>
        </p:spPr>
        <p:txBody>
          <a:bodyPr wrap="square">
            <a:spAutoFit/>
          </a:bodyPr>
          <a:lstStyle/>
          <a:p>
            <a:r>
              <a:rPr lang="en-GB" sz="1800" b="1" dirty="0">
                <a:solidFill>
                  <a:srgbClr val="7030A0"/>
                </a:solidFill>
                <a:latin typeface="Arial" panose="020B0604020202020204" pitchFamily="34" charset="0"/>
                <a:cs typeface="Arial" panose="020B0604020202020204" pitchFamily="34" charset="0"/>
              </a:rPr>
              <a:t>Right click on image to save and use</a:t>
            </a:r>
          </a:p>
        </p:txBody>
      </p:sp>
    </p:spTree>
    <p:extLst>
      <p:ext uri="{BB962C8B-B14F-4D97-AF65-F5344CB8AC3E}">
        <p14:creationId xmlns:p14="http://schemas.microsoft.com/office/powerpoint/2010/main" val="6268292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BF9FD"/>
        </a:solidFill>
        <a:effectLst/>
      </p:bgPr>
    </p:bg>
    <p:spTree>
      <p:nvGrpSpPr>
        <p:cNvPr id="1" name="">
          <a:extLst>
            <a:ext uri="{FF2B5EF4-FFF2-40B4-BE49-F238E27FC236}">
              <a16:creationId xmlns:a16="http://schemas.microsoft.com/office/drawing/2014/main" id="{E95A0E6C-55E6-5BA1-2F8B-C9BE85D7CF4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9F5BBB-AFCB-0CBD-3BEE-6934DDDCE1A3}"/>
              </a:ext>
            </a:extLst>
          </p:cNvPr>
          <p:cNvSpPr>
            <a:spLocks noGrp="1"/>
          </p:cNvSpPr>
          <p:nvPr>
            <p:ph type="sldNum" sz="quarter" idx="12"/>
          </p:nvPr>
        </p:nvSpPr>
        <p:spPr>
          <a:xfrm>
            <a:off x="8768080" y="6492875"/>
            <a:ext cx="2844800" cy="365125"/>
          </a:xfrm>
        </p:spPr>
        <p:txBody>
          <a:bodyPr/>
          <a:lstStyle/>
          <a:p>
            <a:pPr>
              <a:defRPr/>
            </a:pPr>
            <a:fld id="{9869346E-AA40-4AEA-AEC6-92B260C469A1}" type="slidenum">
              <a:rPr lang="en-US" sz="1400" smtClean="0">
                <a:latin typeface="+mj-lt"/>
              </a:rPr>
              <a:pPr>
                <a:defRPr/>
              </a:pPr>
              <a:t>18</a:t>
            </a:fld>
            <a:endParaRPr lang="en-US" sz="1400" dirty="0">
              <a:solidFill>
                <a:schemeClr val="tx1"/>
              </a:solidFill>
              <a:latin typeface="+mj-lt"/>
            </a:endParaRPr>
          </a:p>
        </p:txBody>
      </p:sp>
      <p:sp>
        <p:nvSpPr>
          <p:cNvPr id="5" name="TextBox 4">
            <a:extLst>
              <a:ext uri="{FF2B5EF4-FFF2-40B4-BE49-F238E27FC236}">
                <a16:creationId xmlns:a16="http://schemas.microsoft.com/office/drawing/2014/main" id="{7AF808B5-4140-DBC9-8B92-663972E843D3}"/>
              </a:ext>
            </a:extLst>
          </p:cNvPr>
          <p:cNvSpPr txBox="1"/>
          <p:nvPr/>
        </p:nvSpPr>
        <p:spPr>
          <a:xfrm>
            <a:off x="503640" y="746625"/>
            <a:ext cx="5840562" cy="5163529"/>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The relationship is over. But for you…it isn’t.</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You’re still ‘checking in’, still watching, turning up – even when they’ve asked you not to.</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It might feel like concern, but if you’re contacting an ex repeatedly, monitoring where they go or showing up uninvited. That isn’t care. That’s stalking and harassment.</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If this sounds like you, it’s time to #Reflect on your behaviour and get help to change. Call Compass today on 0330 333 7 444 or visit their website. (link in comments)</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Comments: contact Essex Compass today:</a:t>
            </a:r>
          </a:p>
          <a:p>
            <a:endParaRPr lang="en-GB" sz="1400" kern="100" dirty="0">
              <a:highlight>
                <a:srgbClr val="FFFF00"/>
              </a:highlight>
              <a:latin typeface="Arial" panose="020B0604020202020204" pitchFamily="34" charset="0"/>
              <a:ea typeface="Calibri" panose="020F0502020204030204" pitchFamily="34" charset="0"/>
              <a:cs typeface="Arial" panose="020B0604020202020204" pitchFamily="34" charset="0"/>
            </a:endParaRPr>
          </a:p>
          <a:p>
            <a:r>
              <a:rPr lang="en-GB" sz="1400" kern="100" dirty="0">
                <a:highlight>
                  <a:srgbClr val="FFFF00"/>
                </a:highlight>
                <a:latin typeface="Arial" panose="020B0604020202020204" pitchFamily="34" charset="0"/>
                <a:ea typeface="Calibri" panose="020F0502020204030204" pitchFamily="34" charset="0"/>
                <a:cs typeface="Arial" panose="020B0604020202020204" pitchFamily="34" charset="0"/>
              </a:rPr>
              <a:t>Please use this link to compass so we can track engagement:</a:t>
            </a:r>
          </a:p>
          <a:p>
            <a:endParaRPr lang="en-GB" sz="1400" kern="100" dirty="0">
              <a:highlight>
                <a:srgbClr val="FFFF00"/>
              </a:highlight>
              <a:latin typeface="Arial" panose="020B0604020202020204" pitchFamily="34" charset="0"/>
              <a:ea typeface="Calibri" panose="020F0502020204030204" pitchFamily="34" charset="0"/>
              <a:cs typeface="Arial" panose="020B0604020202020204" pitchFamily="34" charset="0"/>
            </a:endParaRPr>
          </a:p>
          <a:p>
            <a:r>
              <a:rPr lang="en-GB" sz="1400" kern="100" dirty="0">
                <a:latin typeface="Arial" panose="020B0604020202020204" pitchFamily="34" charset="0"/>
                <a:ea typeface="Calibri" panose="020F0502020204030204" pitchFamily="34" charset="0"/>
                <a:cs typeface="Arial" panose="020B0604020202020204" pitchFamily="34" charset="0"/>
                <a:hlinkClick r:id="rId2"/>
              </a:rPr>
              <a:t>https://www.essexcompass.org.uk/reflect-reset/#reflect-reset?utm_source=website&amp;utm_medium=referral&amp;utm_campaign=stalking_campaign</a:t>
            </a:r>
            <a:endParaRPr lang="en-GB" sz="1400" kern="100" dirty="0">
              <a:latin typeface="Arial" panose="020B0604020202020204" pitchFamily="34" charset="0"/>
              <a:ea typeface="Calibri" panose="020F050202020403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a:p>
            <a:pPr>
              <a:lnSpc>
                <a:spcPct val="107000"/>
              </a:lnSpc>
              <a:spcAft>
                <a:spcPts val="800"/>
              </a:spcAft>
            </a:pPr>
            <a:endParaRPr lang="en-GB" sz="1400" b="1" dirty="0">
              <a:latin typeface="Arial" panose="020B0604020202020204" pitchFamily="34" charset="0"/>
              <a:cs typeface="Arial" panose="020B0604020202020204" pitchFamily="34" charset="0"/>
            </a:endParaRPr>
          </a:p>
          <a:p>
            <a:pPr>
              <a:lnSpc>
                <a:spcPct val="107000"/>
              </a:lnSpc>
              <a:spcAft>
                <a:spcPts val="800"/>
              </a:spcAft>
            </a:pPr>
            <a:r>
              <a:rPr lang="en-GB" sz="1400" b="1" dirty="0">
                <a:latin typeface="Arial" panose="020B0604020202020204" pitchFamily="34" charset="0"/>
                <a:cs typeface="Arial" panose="020B0604020202020204" pitchFamily="34" charset="0"/>
              </a:rPr>
              <a:t>#NSAW2026 #StalkingAwareness #SETDAB</a:t>
            </a:r>
            <a:endParaRPr lang="en-GB" sz="1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14C2CD5-76DE-7012-04ED-95F695874FA5}"/>
              </a:ext>
            </a:extLst>
          </p:cNvPr>
          <p:cNvSpPr txBox="1"/>
          <p:nvPr/>
        </p:nvSpPr>
        <p:spPr>
          <a:xfrm>
            <a:off x="503640" y="216467"/>
            <a:ext cx="5739517" cy="369332"/>
          </a:xfrm>
          <a:prstGeom prst="rect">
            <a:avLst/>
          </a:prstGeom>
          <a:noFill/>
        </p:spPr>
        <p:txBody>
          <a:bodyPr wrap="square">
            <a:spAutoFit/>
          </a:bodyPr>
          <a:lstStyle/>
          <a:p>
            <a:r>
              <a:rPr lang="en-GB" sz="1800" b="1" dirty="0">
                <a:solidFill>
                  <a:srgbClr val="7030A0"/>
                </a:solidFill>
                <a:latin typeface="Arial" panose="020B0604020202020204" pitchFamily="34" charset="0"/>
                <a:cs typeface="Arial" panose="020B0604020202020204" pitchFamily="34" charset="0"/>
              </a:rPr>
              <a:t>Suggested </a:t>
            </a:r>
            <a:r>
              <a:rPr lang="en-GB" b="1" dirty="0">
                <a:solidFill>
                  <a:srgbClr val="7030A0"/>
                </a:solidFill>
                <a:latin typeface="Arial" panose="020B0604020202020204" pitchFamily="34" charset="0"/>
                <a:cs typeface="Arial" panose="020B0604020202020204" pitchFamily="34" charset="0"/>
              </a:rPr>
              <a:t>content for people causing harm</a:t>
            </a:r>
            <a:r>
              <a:rPr lang="en-GB" sz="1800" b="1" dirty="0">
                <a:solidFill>
                  <a:srgbClr val="7030A0"/>
                </a:solidFill>
                <a:latin typeface="Arial" panose="020B0604020202020204" pitchFamily="34" charset="0"/>
                <a:cs typeface="Arial" panose="020B0604020202020204" pitchFamily="34" charset="0"/>
              </a:rPr>
              <a:t>  </a:t>
            </a:r>
          </a:p>
        </p:txBody>
      </p:sp>
      <p:pic>
        <p:nvPicPr>
          <p:cNvPr id="6" name="Picture 5" descr="A hand pressing a button on a door&#10;&#10;AI-generated content may be incorrect.">
            <a:extLst>
              <a:ext uri="{FF2B5EF4-FFF2-40B4-BE49-F238E27FC236}">
                <a16:creationId xmlns:a16="http://schemas.microsoft.com/office/drawing/2014/main" id="{4F298D85-D110-6B27-5263-6E1C6BCE57A3}"/>
              </a:ext>
            </a:extLst>
          </p:cNvPr>
          <p:cNvPicPr>
            <a:picLocks noChangeAspect="1"/>
          </p:cNvPicPr>
          <p:nvPr/>
        </p:nvPicPr>
        <p:blipFill>
          <a:blip r:embed="rId3"/>
          <a:stretch>
            <a:fillRect/>
          </a:stretch>
        </p:blipFill>
        <p:spPr>
          <a:xfrm>
            <a:off x="7134446" y="287056"/>
            <a:ext cx="4740531" cy="5925664"/>
          </a:xfrm>
          <a:prstGeom prst="rect">
            <a:avLst/>
          </a:prstGeom>
        </p:spPr>
      </p:pic>
      <p:sp>
        <p:nvSpPr>
          <p:cNvPr id="4" name="TextBox 3">
            <a:extLst>
              <a:ext uri="{FF2B5EF4-FFF2-40B4-BE49-F238E27FC236}">
                <a16:creationId xmlns:a16="http://schemas.microsoft.com/office/drawing/2014/main" id="{544ADAE7-2A2C-3FB4-C424-BCF54E286546}"/>
              </a:ext>
            </a:extLst>
          </p:cNvPr>
          <p:cNvSpPr txBox="1"/>
          <p:nvPr/>
        </p:nvSpPr>
        <p:spPr>
          <a:xfrm>
            <a:off x="7033260" y="6308209"/>
            <a:ext cx="6096000" cy="369332"/>
          </a:xfrm>
          <a:prstGeom prst="rect">
            <a:avLst/>
          </a:prstGeom>
          <a:noFill/>
        </p:spPr>
        <p:txBody>
          <a:bodyPr wrap="square">
            <a:spAutoFit/>
          </a:bodyPr>
          <a:lstStyle/>
          <a:p>
            <a:r>
              <a:rPr lang="en-GB" sz="1800" b="1" dirty="0">
                <a:solidFill>
                  <a:srgbClr val="7030A0"/>
                </a:solidFill>
                <a:latin typeface="Arial" panose="020B0604020202020204" pitchFamily="34" charset="0"/>
                <a:cs typeface="Arial" panose="020B0604020202020204" pitchFamily="34" charset="0"/>
              </a:rPr>
              <a:t>Right click on image to save and use</a:t>
            </a:r>
          </a:p>
        </p:txBody>
      </p:sp>
    </p:spTree>
    <p:extLst>
      <p:ext uri="{BB962C8B-B14F-4D97-AF65-F5344CB8AC3E}">
        <p14:creationId xmlns:p14="http://schemas.microsoft.com/office/powerpoint/2010/main" val="4239653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9A9E20E-F0F6-0A0D-2209-8B8DFA2CF01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9346E-AA40-4AEA-AEC6-92B260C469A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A458CD1-81C5-F6D7-C687-7159D1AA703B}"/>
              </a:ext>
            </a:extLst>
          </p:cNvPr>
          <p:cNvSpPr txBox="1"/>
          <p:nvPr/>
        </p:nvSpPr>
        <p:spPr>
          <a:xfrm>
            <a:off x="609600" y="132079"/>
            <a:ext cx="999744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5" name="TextBox 4">
            <a:extLst>
              <a:ext uri="{FF2B5EF4-FFF2-40B4-BE49-F238E27FC236}">
                <a16:creationId xmlns:a16="http://schemas.microsoft.com/office/drawing/2014/main" id="{65A41B8F-452A-676B-73CE-4D9AFC9409E2}"/>
              </a:ext>
            </a:extLst>
          </p:cNvPr>
          <p:cNvSpPr txBox="1"/>
          <p:nvPr/>
        </p:nvSpPr>
        <p:spPr>
          <a:xfrm>
            <a:off x="555551" y="624522"/>
            <a:ext cx="10798249" cy="2308324"/>
          </a:xfrm>
          <a:prstGeom prst="rect">
            <a:avLst/>
          </a:prstGeom>
          <a:solidFill>
            <a:srgbClr val="EDF1F9"/>
          </a:solidFill>
          <a:ln w="31750">
            <a:solidFill>
              <a:schemeClr val="accent5"/>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tab pos="263525" algn="l"/>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Stalking is a recognised high‑risk behaviour that can escalate rapidly to serious harm, including</a:t>
            </a:r>
            <a:r>
              <a:rPr lang="en-GB" dirty="0">
                <a:solidFill>
                  <a:prstClr val="black"/>
                </a:solidFill>
                <a:latin typeface="Arial" panose="020B0604020202020204" pitchFamily="34" charset="0"/>
                <a:cs typeface="Arial" panose="020B0604020202020204" pitchFamily="34" charset="0"/>
              </a:rPr>
              <a:t> 	domestic abuse</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homicide. Research shows that the period after a relationship end is often the most 	dangerous, with stalking frequently used to regain control.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tab pos="263525" algn="l"/>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Stalking should </a:t>
            </a:r>
            <a:r>
              <a:rPr lang="en-GB" dirty="0">
                <a:solidFill>
                  <a:prstClr val="black"/>
                </a:solidFill>
                <a:latin typeface="Arial" panose="020B0604020202020204" pitchFamily="34" charset="0"/>
                <a:cs typeface="Arial" panose="020B0604020202020204" pitchFamily="34" charset="0"/>
              </a:rPr>
              <a:t>be taken seriously</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this pack aims to help people understand the different types  	of stalking, recognise early warning signs, and know where to go for support and safety.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B104331-8BEE-6770-6441-1C1C492FBBFD}"/>
              </a:ext>
            </a:extLst>
          </p:cNvPr>
          <p:cNvSpPr txBox="1"/>
          <p:nvPr/>
        </p:nvSpPr>
        <p:spPr>
          <a:xfrm>
            <a:off x="555551" y="3122592"/>
            <a:ext cx="10744200"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Usage guidelines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 request that no images, graphics, or calls to action within this media pack be altered, edited, or modified in any way.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Where possible please use the link below for Compass, so we can track engagement.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defRPr/>
            </a:pPr>
            <a:r>
              <a:rPr lang="en-GB" u="sng" dirty="0">
                <a:hlinkClick r:id="rId2"/>
              </a:rPr>
              <a:t>https://www.essexcompass.org.uk/?utm_source=website&amp;utm_medium=referral&amp;utm_campaign=stalking_campaign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further information or advice about any of the resources included in this toolkit, please contact</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rPr>
              <a:t>domestic.abuseessex@essex.gov.uk</a:t>
            </a:r>
            <a:endPar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02339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9FD"/>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9A9E20E-F0F6-0A0D-2209-8B8DFA2CF010}"/>
              </a:ext>
            </a:extLst>
          </p:cNvPr>
          <p:cNvSpPr>
            <a:spLocks noGrp="1"/>
          </p:cNvSpPr>
          <p:nvPr>
            <p:ph type="sldNum" sz="quarter" idx="12"/>
          </p:nvPr>
        </p:nvSpPr>
        <p:spPr/>
        <p:txBody>
          <a:bodyPr/>
          <a:lstStyle/>
          <a:p>
            <a:pPr>
              <a:defRPr/>
            </a:pPr>
            <a:fld id="{9869346E-AA40-4AEA-AEC6-92B260C469A1}" type="slidenum">
              <a:rPr lang="en-US" smtClean="0"/>
              <a:pPr>
                <a:defRPr/>
              </a:pPr>
              <a:t>3</a:t>
            </a:fld>
            <a:endParaRPr lang="en-US" dirty="0">
              <a:solidFill>
                <a:schemeClr val="tx1"/>
              </a:solidFill>
            </a:endParaRPr>
          </a:p>
        </p:txBody>
      </p:sp>
      <p:pic>
        <p:nvPicPr>
          <p:cNvPr id="4" name="Picture 3" descr="A collage of images of a puzzle&#10;&#10;Description automatically generated">
            <a:extLst>
              <a:ext uri="{FF2B5EF4-FFF2-40B4-BE49-F238E27FC236}">
                <a16:creationId xmlns:a16="http://schemas.microsoft.com/office/drawing/2014/main" id="{95B4AC9C-441A-B5F8-7C5B-C6202CCBFE22}"/>
              </a:ext>
            </a:extLst>
          </p:cNvPr>
          <p:cNvPicPr>
            <a:picLocks noChangeAspect="1"/>
          </p:cNvPicPr>
          <p:nvPr/>
        </p:nvPicPr>
        <p:blipFill>
          <a:blip r:embed="rId2"/>
          <a:stretch>
            <a:fillRect/>
          </a:stretch>
        </p:blipFill>
        <p:spPr>
          <a:xfrm>
            <a:off x="6359056" y="428004"/>
            <a:ext cx="5400000" cy="5400000"/>
          </a:xfrm>
          <a:prstGeom prst="rect">
            <a:avLst/>
          </a:prstGeom>
        </p:spPr>
      </p:pic>
      <p:sp>
        <p:nvSpPr>
          <p:cNvPr id="6" name="TextBox 5">
            <a:extLst>
              <a:ext uri="{FF2B5EF4-FFF2-40B4-BE49-F238E27FC236}">
                <a16:creationId xmlns:a16="http://schemas.microsoft.com/office/drawing/2014/main" id="{2A458CD1-81C5-F6D7-C687-7159D1AA703B}"/>
              </a:ext>
            </a:extLst>
          </p:cNvPr>
          <p:cNvSpPr txBox="1"/>
          <p:nvPr/>
        </p:nvSpPr>
        <p:spPr>
          <a:xfrm>
            <a:off x="691527" y="500936"/>
            <a:ext cx="5024459" cy="6294031"/>
          </a:xfrm>
          <a:prstGeom prst="rect">
            <a:avLst/>
          </a:prstGeom>
          <a:noFill/>
        </p:spPr>
        <p:txBody>
          <a:bodyPr wrap="square" rtlCol="0">
            <a:spAutoFit/>
          </a:bodyPr>
          <a:lstStyle/>
          <a:p>
            <a:endParaRPr lang="en-GB" sz="1400" b="1"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We are supporting the Suzy Lamplugh Trust’s National Stalking Awareness Week, 20 to 26 April.</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Stalking after a relationship has ended is when a former partner engages in a pattern of fixated, obsessive, unwanted and repeated behaviour that causes fear or distress. </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It can include anything from non-stop calls and text messages, unwanted gifts, monitoring you online, turning up at your home or workplace, following you, damaging your property, or using friends, children or family members to make contact.</a:t>
            </a:r>
          </a:p>
          <a:p>
            <a:endParaRPr lang="en-GB" sz="1400" dirty="0">
              <a:latin typeface="Arial" panose="020B0604020202020204" pitchFamily="34" charset="0"/>
              <a:cs typeface="Arial" panose="020B0604020202020204" pitchFamily="34" charset="0"/>
            </a:endParaRPr>
          </a:p>
          <a:p>
            <a:r>
              <a:rPr lang="en-GB" sz="1400" kern="0" dirty="0">
                <a:solidFill>
                  <a:srgbClr val="000000"/>
                </a:solidFill>
                <a:latin typeface="Arial" panose="020B0604020202020204" pitchFamily="34" charset="0"/>
                <a:ea typeface="Times New Roman" panose="02020603050405020304" pitchFamily="18" charset="0"/>
                <a:cs typeface="Arial" panose="020B0604020202020204" pitchFamily="34" charset="0"/>
              </a:rPr>
              <a:t>If you think you are being stalked by a former partner, trust your instincts and please reach out for help </a:t>
            </a:r>
            <a:r>
              <a:rPr lang="en-GB" sz="1400" kern="100" dirty="0">
                <a:latin typeface="Arial" panose="020B0604020202020204" pitchFamily="34" charset="0"/>
                <a:ea typeface="Calibri" panose="020F0502020204030204" pitchFamily="34" charset="0"/>
                <a:cs typeface="Arial" panose="020B0604020202020204" pitchFamily="34" charset="0"/>
              </a:rPr>
              <a:t>through  Compass, call 0330 333 7 444 </a:t>
            </a:r>
            <a:r>
              <a:rPr lang="en-GB" sz="1400" kern="100" dirty="0">
                <a:effectLst/>
                <a:latin typeface="Arial" panose="020B0604020202020204" pitchFamily="34" charset="0"/>
                <a:ea typeface="Calibri" panose="020F0502020204030204" pitchFamily="34" charset="0"/>
                <a:cs typeface="Arial" panose="020B0604020202020204" pitchFamily="34" charset="0"/>
              </a:rPr>
              <a:t>or visit their website for assistance.</a:t>
            </a:r>
          </a:p>
          <a:p>
            <a:endParaRPr lang="en-GB" sz="1400" kern="100" dirty="0">
              <a:latin typeface="Arial" panose="020B0604020202020204" pitchFamily="34" charset="0"/>
              <a:ea typeface="Calibri" panose="020F0502020204030204" pitchFamily="34" charset="0"/>
              <a:cs typeface="Arial" panose="020B0604020202020204" pitchFamily="34" charset="0"/>
            </a:endParaRPr>
          </a:p>
          <a:p>
            <a:r>
              <a:rPr lang="en-GB" sz="1400" kern="100" dirty="0">
                <a:effectLst/>
                <a:highlight>
                  <a:srgbClr val="FFFF00"/>
                </a:highlight>
                <a:latin typeface="Arial" panose="020B0604020202020204" pitchFamily="34" charset="0"/>
                <a:ea typeface="Calibri" panose="020F0502020204030204" pitchFamily="34" charset="0"/>
                <a:cs typeface="Arial" panose="020B0604020202020204" pitchFamily="34" charset="0"/>
              </a:rPr>
              <a:t>Please use this link to compass so we can track engagement</a:t>
            </a:r>
            <a:r>
              <a:rPr lang="en-GB" sz="1400" kern="100" dirty="0">
                <a:effectLst/>
                <a:latin typeface="Arial" panose="020B0604020202020204" pitchFamily="34" charset="0"/>
                <a:ea typeface="Calibri" panose="020F0502020204030204" pitchFamily="34" charset="0"/>
                <a:cs typeface="Arial" panose="020B0604020202020204" pitchFamily="34" charset="0"/>
              </a:rPr>
              <a:t>:</a:t>
            </a:r>
          </a:p>
          <a:p>
            <a:endParaRPr lang="en-GB" sz="1400" kern="100" dirty="0">
              <a:latin typeface="Arial" panose="020B0604020202020204" pitchFamily="34" charset="0"/>
              <a:ea typeface="Calibri" panose="020F0502020204030204" pitchFamily="34" charset="0"/>
              <a:cs typeface="Arial" panose="020B0604020202020204" pitchFamily="34" charset="0"/>
            </a:endParaRPr>
          </a:p>
          <a:p>
            <a:r>
              <a:rPr lang="en-GB" u="sng" dirty="0">
                <a:hlinkClick r:id="rId3"/>
              </a:rPr>
              <a:t>https://www.essexcompass.org.uk/?utm_source=website&amp;utm_medium=referral&amp;utm_campaign=stalking_campaign</a:t>
            </a:r>
            <a:endParaRPr lang="en-GB" dirty="0"/>
          </a:p>
          <a:p>
            <a:endParaRPr lang="en-GB" sz="1400" kern="100" dirty="0">
              <a:effectLst/>
              <a:latin typeface="Arial" panose="020B0604020202020204" pitchFamily="34" charset="0"/>
              <a:ea typeface="Calibri" panose="020F0502020204030204" pitchFamily="34" charset="0"/>
              <a:cs typeface="Arial" panose="020B0604020202020204" pitchFamily="34" charset="0"/>
            </a:endParaRPr>
          </a:p>
          <a:p>
            <a:endParaRPr lang="en-GB" sz="1400" b="1" dirty="0">
              <a:latin typeface="Arial" panose="020B0604020202020204" pitchFamily="34" charset="0"/>
              <a:cs typeface="Arial" panose="020B0604020202020204" pitchFamily="34" charset="0"/>
            </a:endParaRPr>
          </a:p>
          <a:p>
            <a:r>
              <a:rPr lang="en-GB" sz="1400" b="1" dirty="0">
                <a:latin typeface="Arial" panose="020B0604020202020204" pitchFamily="34" charset="0"/>
                <a:cs typeface="Arial" panose="020B0604020202020204" pitchFamily="34" charset="0"/>
              </a:rPr>
              <a:t>#NSAW2026 #StalkingAwareness #SETDAB</a:t>
            </a:r>
          </a:p>
          <a:p>
            <a:endParaRPr lang="en-GB" sz="13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3368396-4A76-4B4E-7129-9DD6F1B3C90D}"/>
              </a:ext>
            </a:extLst>
          </p:cNvPr>
          <p:cNvSpPr txBox="1"/>
          <p:nvPr/>
        </p:nvSpPr>
        <p:spPr>
          <a:xfrm>
            <a:off x="6273996" y="6017797"/>
            <a:ext cx="6096000" cy="338554"/>
          </a:xfrm>
          <a:prstGeom prst="rect">
            <a:avLst/>
          </a:prstGeom>
          <a:noFill/>
        </p:spPr>
        <p:txBody>
          <a:bodyPr wrap="square">
            <a:spAutoFit/>
          </a:bodyPr>
          <a:lstStyle/>
          <a:p>
            <a:r>
              <a:rPr lang="en-GB" sz="1600" b="1" dirty="0">
                <a:solidFill>
                  <a:srgbClr val="7030A0"/>
                </a:solidFill>
                <a:latin typeface="Arial" panose="020B0604020202020204" pitchFamily="34" charset="0"/>
                <a:cs typeface="Arial" panose="020B0604020202020204" pitchFamily="34" charset="0"/>
              </a:rPr>
              <a:t>Right click on image to save and use</a:t>
            </a:r>
          </a:p>
        </p:txBody>
      </p:sp>
      <p:sp>
        <p:nvSpPr>
          <p:cNvPr id="7" name="TextBox 6">
            <a:extLst>
              <a:ext uri="{FF2B5EF4-FFF2-40B4-BE49-F238E27FC236}">
                <a16:creationId xmlns:a16="http://schemas.microsoft.com/office/drawing/2014/main" id="{55E6BB5A-FBB8-4A85-C418-0398AFA8209C}"/>
              </a:ext>
            </a:extLst>
          </p:cNvPr>
          <p:cNvSpPr txBox="1"/>
          <p:nvPr/>
        </p:nvSpPr>
        <p:spPr>
          <a:xfrm>
            <a:off x="691527" y="243338"/>
            <a:ext cx="6096000" cy="369332"/>
          </a:xfrm>
          <a:prstGeom prst="rect">
            <a:avLst/>
          </a:prstGeom>
          <a:noFill/>
        </p:spPr>
        <p:txBody>
          <a:bodyPr wrap="square">
            <a:spAutoFit/>
          </a:bodyPr>
          <a:lstStyle/>
          <a:p>
            <a:r>
              <a:rPr lang="en-GB" sz="1800" b="1" dirty="0">
                <a:solidFill>
                  <a:srgbClr val="7030A0"/>
                </a:solidFill>
                <a:latin typeface="Arial" panose="020B0604020202020204" pitchFamily="34" charset="0"/>
                <a:cs typeface="Arial" panose="020B0604020202020204" pitchFamily="34" charset="0"/>
              </a:rPr>
              <a:t>Suggested content:</a:t>
            </a:r>
          </a:p>
        </p:txBody>
      </p:sp>
    </p:spTree>
    <p:extLst>
      <p:ext uri="{BB962C8B-B14F-4D97-AF65-F5344CB8AC3E}">
        <p14:creationId xmlns:p14="http://schemas.microsoft.com/office/powerpoint/2010/main" val="4095987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9FD"/>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23F11B-94CA-BDAE-0E0F-D09606453CAD}"/>
              </a:ext>
            </a:extLst>
          </p:cNvPr>
          <p:cNvSpPr>
            <a:spLocks noGrp="1"/>
          </p:cNvSpPr>
          <p:nvPr>
            <p:ph type="sldNum" sz="quarter" idx="12"/>
          </p:nvPr>
        </p:nvSpPr>
        <p:spPr/>
        <p:txBody>
          <a:bodyPr/>
          <a:lstStyle/>
          <a:p>
            <a:pPr>
              <a:defRPr/>
            </a:pPr>
            <a:fld id="{9869346E-AA40-4AEA-AEC6-92B260C469A1}" type="slidenum">
              <a:rPr lang="en-US" smtClean="0"/>
              <a:pPr>
                <a:defRPr/>
              </a:pPr>
              <a:t>4</a:t>
            </a:fld>
            <a:endParaRPr lang="en-US" dirty="0">
              <a:solidFill>
                <a:schemeClr val="tx1"/>
              </a:solidFill>
            </a:endParaRPr>
          </a:p>
        </p:txBody>
      </p:sp>
      <p:pic>
        <p:nvPicPr>
          <p:cNvPr id="5" name="Picture 4" descr="A computer screen with icons&#10;&#10;Description automatically generated with medium confidence">
            <a:extLst>
              <a:ext uri="{FF2B5EF4-FFF2-40B4-BE49-F238E27FC236}">
                <a16:creationId xmlns:a16="http://schemas.microsoft.com/office/drawing/2014/main" id="{CA318D0F-728D-6639-0A88-C17AFDE00FD8}"/>
              </a:ext>
            </a:extLst>
          </p:cNvPr>
          <p:cNvPicPr>
            <a:picLocks noChangeAspect="1"/>
          </p:cNvPicPr>
          <p:nvPr/>
        </p:nvPicPr>
        <p:blipFill>
          <a:blip r:embed="rId2"/>
          <a:stretch>
            <a:fillRect/>
          </a:stretch>
        </p:blipFill>
        <p:spPr>
          <a:xfrm>
            <a:off x="6305894" y="313361"/>
            <a:ext cx="5528506" cy="5528506"/>
          </a:xfrm>
          <a:prstGeom prst="rect">
            <a:avLst/>
          </a:prstGeom>
        </p:spPr>
      </p:pic>
      <p:sp>
        <p:nvSpPr>
          <p:cNvPr id="8" name="TextBox 7">
            <a:extLst>
              <a:ext uri="{FF2B5EF4-FFF2-40B4-BE49-F238E27FC236}">
                <a16:creationId xmlns:a16="http://schemas.microsoft.com/office/drawing/2014/main" id="{AF4B29E8-64F0-3F7D-8F89-2F2774191E0A}"/>
              </a:ext>
            </a:extLst>
          </p:cNvPr>
          <p:cNvSpPr txBox="1"/>
          <p:nvPr/>
        </p:nvSpPr>
        <p:spPr>
          <a:xfrm>
            <a:off x="357600" y="852413"/>
            <a:ext cx="4936295" cy="6407010"/>
          </a:xfrm>
          <a:prstGeom prst="rect">
            <a:avLst/>
          </a:prstGeom>
          <a:noFill/>
        </p:spPr>
        <p:txBody>
          <a:bodyPr wrap="square">
            <a:spAutoFit/>
          </a:bodyPr>
          <a:lstStyle/>
          <a:p>
            <a:pPr>
              <a:lnSpc>
                <a:spcPct val="107000"/>
              </a:lnSpc>
              <a:spcAft>
                <a:spcPts val="800"/>
              </a:spcAft>
            </a:pPr>
            <a:r>
              <a:rPr lang="en-GB" sz="1400" kern="100" dirty="0">
                <a:effectLst/>
                <a:latin typeface="Arial" panose="020B0604020202020204" pitchFamily="34" charset="0"/>
                <a:ea typeface="Calibri" panose="020F0502020204030204" pitchFamily="34" charset="0"/>
                <a:cs typeface="Arial" panose="020B0604020202020204" pitchFamily="34" charset="0"/>
              </a:rPr>
              <a:t>Is your ex-partner keeping track of you online or using other electronic means to harass, scare, or threaten physical harm. This is Cyber Stalking and it’s a crime.</a:t>
            </a:r>
          </a:p>
          <a:p>
            <a:pPr>
              <a:lnSpc>
                <a:spcPct val="107000"/>
              </a:lnSpc>
              <a:spcAft>
                <a:spcPts val="800"/>
              </a:spcAft>
            </a:pPr>
            <a:r>
              <a:rPr lang="en-GB" sz="1400" kern="100" dirty="0">
                <a:latin typeface="Arial" panose="020B0604020202020204" pitchFamily="34" charset="0"/>
                <a:ea typeface="Calibri" panose="020F0502020204030204" pitchFamily="34" charset="0"/>
                <a:cs typeface="Arial" panose="020B0604020202020204" pitchFamily="34" charset="0"/>
              </a:rPr>
              <a:t>What can you do?</a:t>
            </a:r>
            <a:r>
              <a:rPr lang="en-GB" sz="1400" kern="100" dirty="0">
                <a:effectLst/>
                <a:latin typeface="Arial" panose="020B0604020202020204" pitchFamily="34" charset="0"/>
                <a:ea typeface="Calibri" panose="020F0502020204030204" pitchFamily="34" charset="0"/>
                <a:cs typeface="Arial" panose="020B0604020202020204" pitchFamily="34" charset="0"/>
              </a:rPr>
              <a:t> </a:t>
            </a:r>
          </a:p>
          <a:p>
            <a:pPr marL="342900" lvl="0" indent="-342900">
              <a:buFont typeface="+mj-lt"/>
              <a:buAutoNum type="arabicPeriod"/>
            </a:pPr>
            <a:r>
              <a:rPr lang="en-GB" sz="1400" dirty="0">
                <a:effectLst/>
                <a:latin typeface="Arial" panose="020B0604020202020204" pitchFamily="34" charset="0"/>
                <a:ea typeface="Times New Roman" panose="02020603050405020304" pitchFamily="18" charset="0"/>
                <a:cs typeface="Arial" panose="020B0604020202020204" pitchFamily="34" charset="0"/>
              </a:rPr>
              <a:t>Be mindful of what you share online</a:t>
            </a:r>
            <a:endParaRPr lang="en-GB" sz="1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mj-lt"/>
              <a:buAutoNum type="arabicPeriod"/>
            </a:pPr>
            <a:r>
              <a:rPr lang="en-GB" sz="1400" dirty="0">
                <a:effectLst/>
                <a:latin typeface="Arial" panose="020B0604020202020204" pitchFamily="34" charset="0"/>
                <a:ea typeface="Times New Roman" panose="02020603050405020304" pitchFamily="18" charset="0"/>
                <a:cs typeface="Arial" panose="020B0604020202020204" pitchFamily="34" charset="0"/>
              </a:rPr>
              <a:t>Regularly check and update your privacy settings on social media platforms</a:t>
            </a:r>
            <a:endParaRPr lang="en-GB" sz="1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mj-lt"/>
              <a:buAutoNum type="arabicPeriod"/>
            </a:pPr>
            <a:r>
              <a:rPr lang="en-GB" sz="1400" dirty="0">
                <a:effectLst/>
                <a:latin typeface="Arial" panose="020B0604020202020204" pitchFamily="34" charset="0"/>
                <a:ea typeface="Times New Roman" panose="02020603050405020304" pitchFamily="18" charset="0"/>
                <a:cs typeface="Arial" panose="020B0604020202020204" pitchFamily="34" charset="0"/>
              </a:rPr>
              <a:t>Regularly change passwords</a:t>
            </a:r>
          </a:p>
          <a:p>
            <a:pPr marL="342900" lvl="0" indent="-342900">
              <a:buFont typeface="+mj-lt"/>
              <a:buAutoNum type="arabicPeriod"/>
            </a:pPr>
            <a:r>
              <a:rPr lang="en-GB" sz="1400" dirty="0">
                <a:latin typeface="Arial" panose="020B0604020202020204" pitchFamily="34" charset="0"/>
                <a:ea typeface="Calibri" panose="020F0502020204030204" pitchFamily="34" charset="0"/>
                <a:cs typeface="Arial" panose="020B0604020202020204" pitchFamily="34" charset="0"/>
              </a:rPr>
              <a:t>Turn off location tagging on posts</a:t>
            </a:r>
            <a:endParaRPr lang="en-GB" sz="1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mj-lt"/>
              <a:buAutoNum type="arabicPeriod"/>
            </a:pPr>
            <a:r>
              <a:rPr lang="en-GB" sz="1400" dirty="0">
                <a:effectLst/>
                <a:latin typeface="Arial" panose="020B0604020202020204" pitchFamily="34" charset="0"/>
                <a:ea typeface="Calibri" panose="020F0502020204030204" pitchFamily="34" charset="0"/>
                <a:cs typeface="Arial" panose="020B0604020202020204" pitchFamily="34" charset="0"/>
              </a:rPr>
              <a:t>Keep a record, screen shot or log of calls and text messages</a:t>
            </a:r>
          </a:p>
          <a:p>
            <a:pPr marL="342900" lvl="0" indent="-342900">
              <a:buFont typeface="+mj-lt"/>
              <a:buAutoNum type="arabicPeriod"/>
            </a:pPr>
            <a:endParaRPr lang="en-GB" sz="14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GB" sz="1400" kern="100" dirty="0">
                <a:latin typeface="Arial" panose="020B0604020202020204" pitchFamily="34" charset="0"/>
                <a:ea typeface="Calibri" panose="020F0502020204030204" pitchFamily="34" charset="0"/>
                <a:cs typeface="Arial" panose="020B0604020202020204" pitchFamily="34" charset="0"/>
              </a:rPr>
              <a:t>Read Hayley's story to understand how stalking affected her life. </a:t>
            </a:r>
          </a:p>
          <a:p>
            <a:pPr>
              <a:lnSpc>
                <a:spcPct val="107000"/>
              </a:lnSpc>
              <a:spcAft>
                <a:spcPts val="800"/>
              </a:spcAft>
            </a:pPr>
            <a:r>
              <a:rPr lang="en-GB" sz="1400" dirty="0">
                <a:latin typeface="Arial" panose="020B0604020202020204" pitchFamily="34" charset="0"/>
                <a:cs typeface="Arial" panose="020B0604020202020204" pitchFamily="34" charset="0"/>
                <a:hlinkClick r:id="rId3"/>
              </a:rPr>
              <a:t>A Stalking Case Study - Hayley’s online stalking nightmare - Southend and Thurrock Domestic Abuse Partnership (setdab.org)</a:t>
            </a:r>
            <a:endParaRPr lang="en-GB" sz="1400" dirty="0">
              <a:effectLst/>
              <a:latin typeface="Arial" panose="020B0604020202020204" pitchFamily="34" charset="0"/>
              <a:ea typeface="Calibri" panose="020F0502020204030204" pitchFamily="34" charset="0"/>
              <a:cs typeface="Arial" panose="020B0604020202020204" pitchFamily="34" charset="0"/>
            </a:endParaRPr>
          </a:p>
          <a:p>
            <a:r>
              <a:rPr lang="en-GB" sz="1400" kern="100" dirty="0">
                <a:latin typeface="Arial" panose="020B0604020202020204" pitchFamily="34" charset="0"/>
                <a:ea typeface="Calibri" panose="020F0502020204030204" pitchFamily="34" charset="0"/>
                <a:cs typeface="Arial" panose="020B0604020202020204" pitchFamily="34" charset="0"/>
              </a:rPr>
              <a:t>If you see the signs Compass can help. Call 0330 333 7 444 or visit their website for assistance essexcompass.org.uk</a:t>
            </a:r>
          </a:p>
          <a:p>
            <a:pPr>
              <a:lnSpc>
                <a:spcPct val="107000"/>
              </a:lnSpc>
              <a:spcAft>
                <a:spcPts val="800"/>
              </a:spcAft>
            </a:pPr>
            <a:endParaRPr lang="en-GB" sz="1400" b="1" dirty="0">
              <a:latin typeface="Arial" panose="020B0604020202020204" pitchFamily="34" charset="0"/>
              <a:cs typeface="Arial" panose="020B0604020202020204" pitchFamily="34" charset="0"/>
            </a:endParaRPr>
          </a:p>
          <a:p>
            <a:pPr>
              <a:lnSpc>
                <a:spcPct val="107000"/>
              </a:lnSpc>
              <a:spcAft>
                <a:spcPts val="800"/>
              </a:spcAft>
            </a:pPr>
            <a:r>
              <a:rPr lang="en-GB" sz="1400" b="1" dirty="0">
                <a:latin typeface="Arial" panose="020B0604020202020204" pitchFamily="34" charset="0"/>
                <a:cs typeface="Arial" panose="020B0604020202020204" pitchFamily="34" charset="0"/>
              </a:rPr>
              <a:t>#NSAW2026 #StalkingAwareness #SETDAB</a:t>
            </a:r>
          </a:p>
          <a:p>
            <a:pPr>
              <a:lnSpc>
                <a:spcPct val="107000"/>
              </a:lnSpc>
              <a:spcAft>
                <a:spcPts val="800"/>
              </a:spcAft>
            </a:pPr>
            <a:endParaRPr lang="en-GB" sz="1400" b="1" dirty="0">
              <a:latin typeface="Arial" panose="020B0604020202020204" pitchFamily="34" charset="0"/>
              <a:cs typeface="Arial" panose="020B0604020202020204" pitchFamily="34" charset="0"/>
            </a:endParaRPr>
          </a:p>
          <a:p>
            <a:pPr>
              <a:lnSpc>
                <a:spcPct val="107000"/>
              </a:lnSpc>
              <a:spcAft>
                <a:spcPts val="800"/>
              </a:spcAft>
            </a:pPr>
            <a:endParaRPr lang="en-GB" sz="1800" kern="100" dirty="0">
              <a:effectLst/>
              <a:latin typeface="Arial" panose="020B0604020202020204" pitchFamily="34" charset="0"/>
              <a:ea typeface="Calibri" panose="020F0502020204030204" pitchFamily="34" charset="0"/>
              <a:cs typeface="Arial" panose="020B0604020202020204" pitchFamily="34" charset="0"/>
            </a:endParaRPr>
          </a:p>
          <a:p>
            <a:endParaRPr lang="en-GB" sz="18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D8B4585-2CDA-4125-B9BF-1AA4ADDBE586}"/>
              </a:ext>
            </a:extLst>
          </p:cNvPr>
          <p:cNvSpPr txBox="1"/>
          <p:nvPr/>
        </p:nvSpPr>
        <p:spPr>
          <a:xfrm>
            <a:off x="424977" y="415704"/>
            <a:ext cx="6096000" cy="369332"/>
          </a:xfrm>
          <a:prstGeom prst="rect">
            <a:avLst/>
          </a:prstGeom>
          <a:noFill/>
        </p:spPr>
        <p:txBody>
          <a:bodyPr wrap="square">
            <a:spAutoFit/>
          </a:bodyPr>
          <a:lstStyle/>
          <a:p>
            <a:r>
              <a:rPr lang="en-GB" sz="1800" b="1" dirty="0">
                <a:solidFill>
                  <a:srgbClr val="7030A0"/>
                </a:solidFill>
                <a:latin typeface="Arial" panose="020B0604020202020204" pitchFamily="34" charset="0"/>
                <a:cs typeface="Arial" panose="020B0604020202020204" pitchFamily="34" charset="0"/>
              </a:rPr>
              <a:t>Suggested content:</a:t>
            </a:r>
          </a:p>
        </p:txBody>
      </p:sp>
      <p:sp>
        <p:nvSpPr>
          <p:cNvPr id="7" name="TextBox 6">
            <a:extLst>
              <a:ext uri="{FF2B5EF4-FFF2-40B4-BE49-F238E27FC236}">
                <a16:creationId xmlns:a16="http://schemas.microsoft.com/office/drawing/2014/main" id="{3199B38D-C893-113B-C87C-CE2A74EFE275}"/>
              </a:ext>
            </a:extLst>
          </p:cNvPr>
          <p:cNvSpPr txBox="1"/>
          <p:nvPr/>
        </p:nvSpPr>
        <p:spPr>
          <a:xfrm>
            <a:off x="6305894" y="6046801"/>
            <a:ext cx="6096000" cy="369332"/>
          </a:xfrm>
          <a:prstGeom prst="rect">
            <a:avLst/>
          </a:prstGeom>
          <a:noFill/>
        </p:spPr>
        <p:txBody>
          <a:bodyPr wrap="square">
            <a:spAutoFit/>
          </a:bodyPr>
          <a:lstStyle/>
          <a:p>
            <a:r>
              <a:rPr lang="en-GB" sz="1800" b="1" dirty="0">
                <a:solidFill>
                  <a:srgbClr val="7030A0"/>
                </a:solidFill>
                <a:latin typeface="Arial" panose="020B0604020202020204" pitchFamily="34" charset="0"/>
                <a:cs typeface="Arial" panose="020B0604020202020204" pitchFamily="34" charset="0"/>
              </a:rPr>
              <a:t>Right click on image to save and use</a:t>
            </a:r>
          </a:p>
        </p:txBody>
      </p:sp>
    </p:spTree>
    <p:extLst>
      <p:ext uri="{BB962C8B-B14F-4D97-AF65-F5344CB8AC3E}">
        <p14:creationId xmlns:p14="http://schemas.microsoft.com/office/powerpoint/2010/main" val="1287975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9FD"/>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407305-2C6E-4387-9FEC-11F5B3AD1B3A}"/>
              </a:ext>
            </a:extLst>
          </p:cNvPr>
          <p:cNvSpPr>
            <a:spLocks noGrp="1"/>
          </p:cNvSpPr>
          <p:nvPr>
            <p:ph type="sldNum" sz="quarter" idx="12"/>
          </p:nvPr>
        </p:nvSpPr>
        <p:spPr/>
        <p:txBody>
          <a:bodyPr/>
          <a:lstStyle/>
          <a:p>
            <a:pPr>
              <a:defRPr/>
            </a:pPr>
            <a:fld id="{9869346E-AA40-4AEA-AEC6-92B260C469A1}" type="slidenum">
              <a:rPr lang="en-US" smtClean="0"/>
              <a:pPr>
                <a:defRPr/>
              </a:pPr>
              <a:t>5</a:t>
            </a:fld>
            <a:endParaRPr lang="en-US" dirty="0">
              <a:solidFill>
                <a:schemeClr val="tx1"/>
              </a:solidFill>
            </a:endParaRPr>
          </a:p>
        </p:txBody>
      </p:sp>
      <p:sp>
        <p:nvSpPr>
          <p:cNvPr id="4" name="TextBox 3">
            <a:extLst>
              <a:ext uri="{FF2B5EF4-FFF2-40B4-BE49-F238E27FC236}">
                <a16:creationId xmlns:a16="http://schemas.microsoft.com/office/drawing/2014/main" id="{AF92E6E8-7D8C-EBE1-00C6-2B61C09E829F}"/>
              </a:ext>
            </a:extLst>
          </p:cNvPr>
          <p:cNvSpPr txBox="1"/>
          <p:nvPr/>
        </p:nvSpPr>
        <p:spPr>
          <a:xfrm>
            <a:off x="348179" y="977988"/>
            <a:ext cx="5626898" cy="4026039"/>
          </a:xfrm>
          <a:prstGeom prst="rect">
            <a:avLst/>
          </a:prstGeom>
          <a:noFill/>
        </p:spPr>
        <p:txBody>
          <a:bodyPr wrap="square">
            <a:spAutoFit/>
          </a:bodyPr>
          <a:lstStyle/>
          <a:p>
            <a:pPr>
              <a:lnSpc>
                <a:spcPct val="107000"/>
              </a:lnSpc>
              <a:spcAft>
                <a:spcPts val="800"/>
              </a:spcAft>
            </a:pPr>
            <a:r>
              <a:rPr lang="en-GB" sz="1400" kern="100" dirty="0">
                <a:effectLst/>
                <a:latin typeface="Arial" panose="020B0604020202020204" pitchFamily="34" charset="0"/>
                <a:ea typeface="Calibri" panose="020F0502020204030204" pitchFamily="34" charset="0"/>
                <a:cs typeface="Arial" panose="020B0604020202020204" pitchFamily="34" charset="0"/>
              </a:rPr>
              <a:t>Cyberstalking by an ex‑partner can include unauthorised access to or manipulation of smart home devices, such as Alexa, heating systems or smart locks. </a:t>
            </a:r>
            <a:r>
              <a:rPr lang="en-GB" sz="1400" kern="100" dirty="0">
                <a:latin typeface="Arial" panose="020B0604020202020204" pitchFamily="34" charset="0"/>
                <a:ea typeface="Calibri" panose="020F0502020204030204" pitchFamily="34" charset="0"/>
                <a:cs typeface="Arial" panose="020B0604020202020204" pitchFamily="34" charset="0"/>
              </a:rPr>
              <a:t>Find out more how to protect yourself by visiting</a:t>
            </a:r>
          </a:p>
          <a:p>
            <a:pPr>
              <a:lnSpc>
                <a:spcPct val="107000"/>
              </a:lnSpc>
              <a:spcAft>
                <a:spcPts val="800"/>
              </a:spcAft>
            </a:pPr>
            <a:r>
              <a:rPr lang="en-GB" sz="1400" dirty="0">
                <a:latin typeface="Arial" panose="020B0604020202020204" pitchFamily="34" charset="0"/>
                <a:cs typeface="Arial" panose="020B0604020202020204" pitchFamily="34" charset="0"/>
                <a:hlinkClick r:id="rId2"/>
              </a:rPr>
              <a:t>Get Safe Online | The UK's leading Online Safety Advice Resource</a:t>
            </a:r>
            <a:endParaRPr lang="en-GB" sz="1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GB" sz="1400" dirty="0">
                <a:latin typeface="Arial" panose="020B0604020202020204" pitchFamily="34" charset="0"/>
                <a:cs typeface="Arial" panose="020B0604020202020204" pitchFamily="34" charset="0"/>
              </a:rPr>
              <a:t>Stalking after a relationship has ended, is a pattern of persistent, unwanted attention that can leave you feeling scared, anxious or harassed. You are not alone, </a:t>
            </a:r>
            <a:r>
              <a:rPr lang="en-GB" sz="1400" kern="0" dirty="0">
                <a:solidFill>
                  <a:srgbClr val="000000"/>
                </a:solidFill>
                <a:latin typeface="Arial" panose="020B0604020202020204" pitchFamily="34" charset="0"/>
                <a:ea typeface="Times New Roman" panose="02020603050405020304" pitchFamily="18" charset="0"/>
                <a:cs typeface="Arial" panose="020B0604020202020204" pitchFamily="34" charset="0"/>
              </a:rPr>
              <a:t>please reach out for help </a:t>
            </a:r>
            <a:r>
              <a:rPr lang="en-GB" sz="1400" kern="100" dirty="0">
                <a:latin typeface="Arial" panose="020B0604020202020204" pitchFamily="34" charset="0"/>
                <a:ea typeface="Calibri" panose="020F0502020204030204" pitchFamily="34" charset="0"/>
                <a:cs typeface="Arial" panose="020B0604020202020204" pitchFamily="34" charset="0"/>
              </a:rPr>
              <a:t>through Compass, call 0330 333 7 444 or visit their website essexcompass.org.uk</a:t>
            </a:r>
          </a:p>
          <a:p>
            <a:pPr>
              <a:lnSpc>
                <a:spcPct val="107000"/>
              </a:lnSpc>
              <a:spcAft>
                <a:spcPts val="800"/>
              </a:spcAft>
            </a:pPr>
            <a:endParaRPr lang="en-GB" sz="1400" b="1" dirty="0">
              <a:latin typeface="Arial" panose="020B0604020202020204" pitchFamily="34" charset="0"/>
              <a:cs typeface="Arial" panose="020B0604020202020204" pitchFamily="34" charset="0"/>
            </a:endParaRPr>
          </a:p>
          <a:p>
            <a:pPr>
              <a:lnSpc>
                <a:spcPct val="107000"/>
              </a:lnSpc>
              <a:spcAft>
                <a:spcPts val="800"/>
              </a:spcAft>
            </a:pPr>
            <a:r>
              <a:rPr lang="en-GB" sz="1400" b="1" dirty="0">
                <a:latin typeface="Arial" panose="020B0604020202020204" pitchFamily="34" charset="0"/>
                <a:cs typeface="Arial" panose="020B0604020202020204" pitchFamily="34" charset="0"/>
              </a:rPr>
              <a:t>#NSAW2026 #StalkingAwareness #SETDAB</a:t>
            </a:r>
            <a:endParaRPr lang="en-GB" sz="1400" dirty="0">
              <a:latin typeface="Arial" panose="020B0604020202020204" pitchFamily="34" charset="0"/>
              <a:cs typeface="Arial" panose="020B0604020202020204" pitchFamily="34" charset="0"/>
            </a:endParaRPr>
          </a:p>
          <a:p>
            <a:pPr>
              <a:lnSpc>
                <a:spcPct val="107000"/>
              </a:lnSpc>
              <a:spcAft>
                <a:spcPts val="800"/>
              </a:spcAft>
            </a:pPr>
            <a:endParaRPr lang="en-GB" sz="1400" kern="1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GB" sz="1400" kern="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pPr>
            <a:r>
              <a:rPr lang="en-GB" sz="1400" kern="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A poster of a television and a television&#10;&#10;Description automatically generated with medium confidence">
            <a:extLst>
              <a:ext uri="{FF2B5EF4-FFF2-40B4-BE49-F238E27FC236}">
                <a16:creationId xmlns:a16="http://schemas.microsoft.com/office/drawing/2014/main" id="{1767B68F-4369-6535-E262-A9784F2BC9EA}"/>
              </a:ext>
            </a:extLst>
          </p:cNvPr>
          <p:cNvPicPr>
            <a:picLocks noChangeAspect="1"/>
          </p:cNvPicPr>
          <p:nvPr/>
        </p:nvPicPr>
        <p:blipFill>
          <a:blip r:embed="rId3"/>
          <a:stretch>
            <a:fillRect/>
          </a:stretch>
        </p:blipFill>
        <p:spPr>
          <a:xfrm>
            <a:off x="6152148" y="295346"/>
            <a:ext cx="5691673" cy="5691673"/>
          </a:xfrm>
          <a:prstGeom prst="rect">
            <a:avLst/>
          </a:prstGeom>
        </p:spPr>
      </p:pic>
      <p:sp>
        <p:nvSpPr>
          <p:cNvPr id="6" name="TextBox 5">
            <a:extLst>
              <a:ext uri="{FF2B5EF4-FFF2-40B4-BE49-F238E27FC236}">
                <a16:creationId xmlns:a16="http://schemas.microsoft.com/office/drawing/2014/main" id="{085D58AE-18A1-DACE-3B66-EEE3995D31B4}"/>
              </a:ext>
            </a:extLst>
          </p:cNvPr>
          <p:cNvSpPr txBox="1"/>
          <p:nvPr/>
        </p:nvSpPr>
        <p:spPr>
          <a:xfrm>
            <a:off x="348179" y="428197"/>
            <a:ext cx="6096000" cy="369332"/>
          </a:xfrm>
          <a:prstGeom prst="rect">
            <a:avLst/>
          </a:prstGeom>
          <a:noFill/>
        </p:spPr>
        <p:txBody>
          <a:bodyPr wrap="square">
            <a:spAutoFit/>
          </a:bodyPr>
          <a:lstStyle/>
          <a:p>
            <a:r>
              <a:rPr lang="en-GB" sz="1800" b="1" dirty="0">
                <a:solidFill>
                  <a:srgbClr val="7030A0"/>
                </a:solidFill>
                <a:latin typeface="Arial" panose="020B0604020202020204" pitchFamily="34" charset="0"/>
                <a:cs typeface="Arial" panose="020B0604020202020204" pitchFamily="34" charset="0"/>
              </a:rPr>
              <a:t>Suggested content:</a:t>
            </a:r>
          </a:p>
        </p:txBody>
      </p:sp>
      <p:sp>
        <p:nvSpPr>
          <p:cNvPr id="3" name="TextBox 2">
            <a:extLst>
              <a:ext uri="{FF2B5EF4-FFF2-40B4-BE49-F238E27FC236}">
                <a16:creationId xmlns:a16="http://schemas.microsoft.com/office/drawing/2014/main" id="{3A4E0C25-2783-3AC0-4A0A-DC20D11EEF7B}"/>
              </a:ext>
            </a:extLst>
          </p:cNvPr>
          <p:cNvSpPr txBox="1"/>
          <p:nvPr/>
        </p:nvSpPr>
        <p:spPr>
          <a:xfrm>
            <a:off x="6096000" y="6245137"/>
            <a:ext cx="6096000" cy="369332"/>
          </a:xfrm>
          <a:prstGeom prst="rect">
            <a:avLst/>
          </a:prstGeom>
          <a:noFill/>
        </p:spPr>
        <p:txBody>
          <a:bodyPr wrap="square">
            <a:spAutoFit/>
          </a:bodyPr>
          <a:lstStyle/>
          <a:p>
            <a:r>
              <a:rPr lang="en-GB" sz="1800" b="1" dirty="0">
                <a:solidFill>
                  <a:srgbClr val="7030A0"/>
                </a:solidFill>
                <a:latin typeface="Arial" panose="020B0604020202020204" pitchFamily="34" charset="0"/>
                <a:cs typeface="Arial" panose="020B0604020202020204" pitchFamily="34" charset="0"/>
              </a:rPr>
              <a:t>Right click on image to save and use</a:t>
            </a:r>
          </a:p>
        </p:txBody>
      </p:sp>
    </p:spTree>
    <p:extLst>
      <p:ext uri="{BB962C8B-B14F-4D97-AF65-F5344CB8AC3E}">
        <p14:creationId xmlns:p14="http://schemas.microsoft.com/office/powerpoint/2010/main" val="2718299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9FD"/>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EE159D-EAEE-5834-A0BE-07B8C7F6B452}"/>
              </a:ext>
            </a:extLst>
          </p:cNvPr>
          <p:cNvSpPr>
            <a:spLocks noGrp="1"/>
          </p:cNvSpPr>
          <p:nvPr>
            <p:ph type="sldNum" sz="quarter" idx="12"/>
          </p:nvPr>
        </p:nvSpPr>
        <p:spPr/>
        <p:txBody>
          <a:bodyPr/>
          <a:lstStyle/>
          <a:p>
            <a:pPr>
              <a:defRPr/>
            </a:pPr>
            <a:fld id="{9869346E-AA40-4AEA-AEC6-92B260C469A1}" type="slidenum">
              <a:rPr lang="en-US" smtClean="0"/>
              <a:pPr>
                <a:defRPr/>
              </a:pPr>
              <a:t>6</a:t>
            </a:fld>
            <a:endParaRPr lang="en-US" dirty="0">
              <a:solidFill>
                <a:schemeClr val="tx1"/>
              </a:solidFill>
            </a:endParaRPr>
          </a:p>
        </p:txBody>
      </p:sp>
      <p:pic>
        <p:nvPicPr>
          <p:cNvPr id="4" name="Picture 3" descr="A computer desk with a red ball on it&#10;&#10;Description automatically generated">
            <a:extLst>
              <a:ext uri="{FF2B5EF4-FFF2-40B4-BE49-F238E27FC236}">
                <a16:creationId xmlns:a16="http://schemas.microsoft.com/office/drawing/2014/main" id="{3FE229C0-3000-C72E-8320-E49C1EFDC11E}"/>
              </a:ext>
            </a:extLst>
          </p:cNvPr>
          <p:cNvPicPr>
            <a:picLocks noChangeAspect="1"/>
          </p:cNvPicPr>
          <p:nvPr/>
        </p:nvPicPr>
        <p:blipFill>
          <a:blip r:embed="rId2"/>
          <a:stretch>
            <a:fillRect/>
          </a:stretch>
        </p:blipFill>
        <p:spPr>
          <a:xfrm>
            <a:off x="6095999" y="195356"/>
            <a:ext cx="5747822" cy="5747822"/>
          </a:xfrm>
          <a:prstGeom prst="rect">
            <a:avLst/>
          </a:prstGeom>
        </p:spPr>
      </p:pic>
      <p:sp>
        <p:nvSpPr>
          <p:cNvPr id="7" name="TextBox 6">
            <a:extLst>
              <a:ext uri="{FF2B5EF4-FFF2-40B4-BE49-F238E27FC236}">
                <a16:creationId xmlns:a16="http://schemas.microsoft.com/office/drawing/2014/main" id="{284B12FC-8CA8-AD99-3472-C0DDA518791F}"/>
              </a:ext>
            </a:extLst>
          </p:cNvPr>
          <p:cNvSpPr txBox="1"/>
          <p:nvPr/>
        </p:nvSpPr>
        <p:spPr>
          <a:xfrm>
            <a:off x="348179" y="861125"/>
            <a:ext cx="5400688" cy="3539430"/>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Is your ex-partner following you, turning up at your work, or constantly contacting you? Are you changing your daily routine or route to work to avoid them?</a:t>
            </a:r>
            <a:r>
              <a:rPr lang="en-US" sz="1400" dirty="0">
                <a:solidFill>
                  <a:prstClr val="black">
                    <a:lumMod val="75000"/>
                    <a:lumOff val="25000"/>
                  </a:prstClr>
                </a:solidFill>
                <a:latin typeface="Arial" panose="020B0604020202020204" pitchFamily="34" charset="0"/>
                <a:cs typeface="Arial" panose="020B0604020202020204" pitchFamily="34" charset="0"/>
              </a:rPr>
              <a:t>  </a:t>
            </a:r>
          </a:p>
          <a:p>
            <a:endParaRPr lang="en-GB" sz="1400" kern="100" dirty="0">
              <a:effectLst/>
              <a:latin typeface="Arial" panose="020B0604020202020204" pitchFamily="34" charset="0"/>
              <a:ea typeface="Calibri" panose="020F0502020204030204" pitchFamily="34" charset="0"/>
              <a:cs typeface="Arial" panose="020B0604020202020204" pitchFamily="34" charset="0"/>
              <a:hlinkClick r:id="rId3"/>
            </a:endParaRPr>
          </a:p>
          <a:p>
            <a:r>
              <a:rPr lang="en-GB" sz="1400" kern="100" dirty="0">
                <a:effectLst/>
                <a:latin typeface="Arial" panose="020B0604020202020204" pitchFamily="34" charset="0"/>
                <a:ea typeface="Calibri" panose="020F0502020204030204" pitchFamily="34" charset="0"/>
                <a:cs typeface="Arial" panose="020B0604020202020204" pitchFamily="34" charset="0"/>
                <a:hlinkClick r:id="rId3"/>
              </a:rPr>
              <a:t>Read Rosie's story to understand how stalking affected her life</a:t>
            </a:r>
            <a:endParaRPr lang="en-US" sz="1400" dirty="0">
              <a:solidFill>
                <a:prstClr val="black">
                  <a:lumMod val="75000"/>
                  <a:lumOff val="25000"/>
                </a:prstClr>
              </a:solidFill>
              <a:latin typeface="Arial" panose="020B0604020202020204" pitchFamily="34" charset="0"/>
              <a:cs typeface="Arial" panose="020B0604020202020204" pitchFamily="34" charset="0"/>
            </a:endParaRPr>
          </a:p>
          <a:p>
            <a:endParaRPr lang="en-GB" sz="14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r>
              <a:rPr lang="en-GB" sz="14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If you think you’re being stalked </a:t>
            </a:r>
            <a:r>
              <a:rPr lang="en-GB" sz="1400" kern="100" dirty="0">
                <a:solidFill>
                  <a:srgbClr val="000000"/>
                </a:solidFill>
                <a:latin typeface="Arial" panose="020B0604020202020204" pitchFamily="34" charset="0"/>
                <a:ea typeface="Calibri" panose="020F0502020204030204" pitchFamily="34" charset="0"/>
                <a:cs typeface="Arial" panose="020B0604020202020204" pitchFamily="34" charset="0"/>
              </a:rPr>
              <a:t>by a former partner</a:t>
            </a:r>
            <a:r>
              <a:rPr lang="en-GB" sz="1400" kern="100" dirty="0">
                <a:effectLst/>
                <a:latin typeface="Arial" panose="020B0604020202020204" pitchFamily="34" charset="0"/>
                <a:ea typeface="Calibri" panose="020F0502020204030204" pitchFamily="34" charset="0"/>
                <a:cs typeface="Arial" panose="020B0604020202020204" pitchFamily="34" charset="0"/>
              </a:rPr>
              <a:t>, there is help available through Essex Compass, call 0330 333 7 444 or visit their website</a:t>
            </a:r>
            <a:r>
              <a:rPr lang="en-GB" sz="1400" kern="100" dirty="0">
                <a:latin typeface="Arial" panose="020B0604020202020204" pitchFamily="34" charset="0"/>
                <a:ea typeface="Calibri" panose="020F0502020204030204" pitchFamily="34" charset="0"/>
                <a:cs typeface="Arial" panose="020B0604020202020204" pitchFamily="34" charset="0"/>
              </a:rPr>
              <a:t> essexcompass.org.uk</a:t>
            </a:r>
          </a:p>
          <a:p>
            <a:endParaRPr lang="en-GB" sz="1400" u="sng" kern="100" dirty="0">
              <a:solidFill>
                <a:srgbClr val="0000FF"/>
              </a:solidFill>
              <a:latin typeface="Arial" panose="020B0604020202020204" pitchFamily="34" charset="0"/>
              <a:ea typeface="Calibri" panose="020F0502020204030204" pitchFamily="34" charset="0"/>
              <a:cs typeface="Arial" panose="020B0604020202020204" pitchFamily="34" charset="0"/>
            </a:endParaRPr>
          </a:p>
          <a:p>
            <a:r>
              <a:rPr lang="en-GB" sz="1400" kern="100" dirty="0">
                <a:effectLst/>
                <a:latin typeface="Arial" panose="020B0604020202020204" pitchFamily="34" charset="0"/>
                <a:ea typeface="Calibri" panose="020F0502020204030204" pitchFamily="34" charset="0"/>
                <a:cs typeface="Arial" panose="020B0604020202020204" pitchFamily="34" charset="0"/>
              </a:rPr>
              <a:t>Trust your instincts and get the help you need today.</a:t>
            </a:r>
          </a:p>
          <a:p>
            <a:endParaRPr lang="en-GB" sz="1400" kern="100" dirty="0">
              <a:latin typeface="Arial" panose="020B0604020202020204" pitchFamily="34" charset="0"/>
              <a:ea typeface="Calibri" panose="020F0502020204030204" pitchFamily="34" charset="0"/>
              <a:cs typeface="Arial" panose="020B0604020202020204" pitchFamily="34" charset="0"/>
            </a:endParaRPr>
          </a:p>
          <a:p>
            <a:r>
              <a:rPr lang="en-GB" sz="1400" b="1" dirty="0">
                <a:latin typeface="Arial" panose="020B0604020202020204" pitchFamily="34" charset="0"/>
                <a:cs typeface="Arial" panose="020B0604020202020204" pitchFamily="34" charset="0"/>
              </a:rPr>
              <a:t>#NSAW2026 #StalkingAwareness #SETDAB</a:t>
            </a:r>
            <a:endParaRPr lang="en-GB" sz="1400" dirty="0">
              <a:latin typeface="Arial" panose="020B0604020202020204" pitchFamily="34" charset="0"/>
              <a:cs typeface="Arial" panose="020B0604020202020204" pitchFamily="34" charset="0"/>
            </a:endParaRPr>
          </a:p>
          <a:p>
            <a:endParaRPr lang="en-GB" sz="1400" kern="100" dirty="0">
              <a:effectLst/>
              <a:latin typeface="Arial" panose="020B0604020202020204" pitchFamily="34" charset="0"/>
              <a:ea typeface="Calibri" panose="020F0502020204030204" pitchFamily="34" charset="0"/>
              <a:cs typeface="Arial" panose="020B0604020202020204" pitchFamily="34" charset="0"/>
            </a:endParaRPr>
          </a:p>
          <a:p>
            <a:endParaRPr lang="en-GB" sz="1400" b="1" dirty="0">
              <a:latin typeface="Arial" panose="020B0604020202020204" pitchFamily="34" charset="0"/>
              <a:cs typeface="Arial" panose="020B0604020202020204" pitchFamily="34" charset="0"/>
            </a:endParaRPr>
          </a:p>
          <a:p>
            <a:endParaRPr lang="en-GB" sz="1400" dirty="0">
              <a:latin typeface="+mj-lt"/>
            </a:endParaRPr>
          </a:p>
        </p:txBody>
      </p:sp>
      <p:sp>
        <p:nvSpPr>
          <p:cNvPr id="5" name="TextBox 4">
            <a:extLst>
              <a:ext uri="{FF2B5EF4-FFF2-40B4-BE49-F238E27FC236}">
                <a16:creationId xmlns:a16="http://schemas.microsoft.com/office/drawing/2014/main" id="{2C9A159E-9856-3FF8-8DF4-D0CF53E392E4}"/>
              </a:ext>
            </a:extLst>
          </p:cNvPr>
          <p:cNvSpPr txBox="1"/>
          <p:nvPr/>
        </p:nvSpPr>
        <p:spPr>
          <a:xfrm>
            <a:off x="348179" y="428197"/>
            <a:ext cx="6096000" cy="369332"/>
          </a:xfrm>
          <a:prstGeom prst="rect">
            <a:avLst/>
          </a:prstGeom>
          <a:noFill/>
        </p:spPr>
        <p:txBody>
          <a:bodyPr wrap="square">
            <a:spAutoFit/>
          </a:bodyPr>
          <a:lstStyle/>
          <a:p>
            <a:r>
              <a:rPr lang="en-GB" sz="1800" b="1" dirty="0">
                <a:solidFill>
                  <a:srgbClr val="7030A0"/>
                </a:solidFill>
                <a:latin typeface="Arial" panose="020B0604020202020204" pitchFamily="34" charset="0"/>
                <a:cs typeface="Arial" panose="020B0604020202020204" pitchFamily="34" charset="0"/>
              </a:rPr>
              <a:t>Suggested content:</a:t>
            </a:r>
          </a:p>
        </p:txBody>
      </p:sp>
      <p:sp>
        <p:nvSpPr>
          <p:cNvPr id="11" name="TextBox 10">
            <a:extLst>
              <a:ext uri="{FF2B5EF4-FFF2-40B4-BE49-F238E27FC236}">
                <a16:creationId xmlns:a16="http://schemas.microsoft.com/office/drawing/2014/main" id="{D14050D4-D4F7-F172-8AF3-CCD8E20CFB01}"/>
              </a:ext>
            </a:extLst>
          </p:cNvPr>
          <p:cNvSpPr txBox="1"/>
          <p:nvPr/>
        </p:nvSpPr>
        <p:spPr>
          <a:xfrm>
            <a:off x="6096000" y="6057099"/>
            <a:ext cx="6096000" cy="369332"/>
          </a:xfrm>
          <a:prstGeom prst="rect">
            <a:avLst/>
          </a:prstGeom>
          <a:noFill/>
        </p:spPr>
        <p:txBody>
          <a:bodyPr wrap="square">
            <a:spAutoFit/>
          </a:bodyPr>
          <a:lstStyle/>
          <a:p>
            <a:r>
              <a:rPr lang="en-GB" sz="1800" b="1" dirty="0">
                <a:solidFill>
                  <a:srgbClr val="7030A0"/>
                </a:solidFill>
                <a:latin typeface="Arial" panose="020B0604020202020204" pitchFamily="34" charset="0"/>
                <a:cs typeface="Arial" panose="020B0604020202020204" pitchFamily="34" charset="0"/>
              </a:rPr>
              <a:t>Right click to save picture and use</a:t>
            </a:r>
          </a:p>
        </p:txBody>
      </p:sp>
    </p:spTree>
    <p:extLst>
      <p:ext uri="{BB962C8B-B14F-4D97-AF65-F5344CB8AC3E}">
        <p14:creationId xmlns:p14="http://schemas.microsoft.com/office/powerpoint/2010/main" val="34599850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9FD"/>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AB0A95-D2AC-4A5F-4F76-66DAA85B0256}"/>
              </a:ext>
            </a:extLst>
          </p:cNvPr>
          <p:cNvSpPr>
            <a:spLocks noGrp="1"/>
          </p:cNvSpPr>
          <p:nvPr>
            <p:ph type="sldNum" sz="quarter" idx="12"/>
          </p:nvPr>
        </p:nvSpPr>
        <p:spPr/>
        <p:txBody>
          <a:bodyPr/>
          <a:lstStyle/>
          <a:p>
            <a:pPr>
              <a:defRPr/>
            </a:pPr>
            <a:fld id="{9869346E-AA40-4AEA-AEC6-92B260C469A1}" type="slidenum">
              <a:rPr lang="en-US" smtClean="0"/>
              <a:pPr>
                <a:defRPr/>
              </a:pPr>
              <a:t>7</a:t>
            </a:fld>
            <a:endParaRPr lang="en-US" dirty="0">
              <a:solidFill>
                <a:schemeClr val="tx1"/>
              </a:solidFill>
            </a:endParaRPr>
          </a:p>
        </p:txBody>
      </p:sp>
      <p:pic>
        <p:nvPicPr>
          <p:cNvPr id="5" name="Picture 4" descr="A person sitting at a table&#10;&#10;Description automatically generated">
            <a:extLst>
              <a:ext uri="{FF2B5EF4-FFF2-40B4-BE49-F238E27FC236}">
                <a16:creationId xmlns:a16="http://schemas.microsoft.com/office/drawing/2014/main" id="{FDF9190F-676A-36D6-E3E5-912430936D09}"/>
              </a:ext>
            </a:extLst>
          </p:cNvPr>
          <p:cNvPicPr>
            <a:picLocks noChangeAspect="1"/>
          </p:cNvPicPr>
          <p:nvPr/>
        </p:nvPicPr>
        <p:blipFill>
          <a:blip r:embed="rId2"/>
          <a:stretch>
            <a:fillRect/>
          </a:stretch>
        </p:blipFill>
        <p:spPr>
          <a:xfrm>
            <a:off x="6060439" y="319087"/>
            <a:ext cx="5748934" cy="5748934"/>
          </a:xfrm>
          <a:prstGeom prst="rect">
            <a:avLst/>
          </a:prstGeom>
        </p:spPr>
      </p:pic>
      <p:sp>
        <p:nvSpPr>
          <p:cNvPr id="6" name="TextBox 5">
            <a:extLst>
              <a:ext uri="{FF2B5EF4-FFF2-40B4-BE49-F238E27FC236}">
                <a16:creationId xmlns:a16="http://schemas.microsoft.com/office/drawing/2014/main" id="{377824C4-E498-1869-8DED-097A233644B3}"/>
              </a:ext>
            </a:extLst>
          </p:cNvPr>
          <p:cNvSpPr txBox="1"/>
          <p:nvPr/>
        </p:nvSpPr>
        <p:spPr>
          <a:xfrm>
            <a:off x="259939" y="1032852"/>
            <a:ext cx="5143519" cy="4087657"/>
          </a:xfrm>
          <a:prstGeom prst="rect">
            <a:avLst/>
          </a:prstGeom>
          <a:noFill/>
        </p:spPr>
        <p:txBody>
          <a:bodyPr wrap="square" rtlCol="0">
            <a:spAutoFit/>
          </a:bodyPr>
          <a:lstStyle/>
          <a:p>
            <a:pPr>
              <a:lnSpc>
                <a:spcPct val="107000"/>
              </a:lnSpc>
              <a:spcAft>
                <a:spcPts val="500"/>
              </a:spcAft>
            </a:pPr>
            <a:r>
              <a:rPr lang="en-GB" sz="14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Is your ex bombarding you with unwanted texts, emails or messages? Is the constant unwanted contact making you feel overwhelmed, uncomfortable or frightening you? </a:t>
            </a:r>
          </a:p>
          <a:p>
            <a:pPr>
              <a:lnSpc>
                <a:spcPct val="107000"/>
              </a:lnSpc>
              <a:spcAft>
                <a:spcPts val="500"/>
              </a:spcAft>
            </a:pPr>
            <a:r>
              <a:rPr lang="en-GB" sz="14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Stalking after a relationship has ended poses a real threat of harm. Trust your instincts and please reach out for help </a:t>
            </a:r>
            <a:r>
              <a:rPr lang="en-GB" sz="1400" kern="100" dirty="0">
                <a:effectLst/>
                <a:latin typeface="Arial" panose="020B0604020202020204" pitchFamily="34" charset="0"/>
                <a:ea typeface="Calibri" panose="020F0502020204030204" pitchFamily="34" charset="0"/>
                <a:cs typeface="Arial" panose="020B0604020202020204" pitchFamily="34" charset="0"/>
              </a:rPr>
              <a:t>through Compass, call 0330 333 7 444 or visit their website</a:t>
            </a:r>
            <a:r>
              <a:rPr lang="en-GB" sz="1400" kern="100" dirty="0">
                <a:latin typeface="Arial" panose="020B0604020202020204" pitchFamily="34" charset="0"/>
                <a:ea typeface="Calibri" panose="020F0502020204030204" pitchFamily="34" charset="0"/>
                <a:cs typeface="Arial" panose="020B0604020202020204" pitchFamily="34" charset="0"/>
              </a:rPr>
              <a:t> essexcompass.org.uk</a:t>
            </a:r>
          </a:p>
          <a:p>
            <a:r>
              <a:rPr lang="en-GB" sz="1400" kern="100" dirty="0">
                <a:highlight>
                  <a:srgbClr val="FFFF00"/>
                </a:highlight>
                <a:latin typeface="Arial" panose="020B0604020202020204" pitchFamily="34" charset="0"/>
                <a:ea typeface="Calibri" panose="020F0502020204030204" pitchFamily="34" charset="0"/>
                <a:cs typeface="Arial" panose="020B0604020202020204" pitchFamily="34" charset="0"/>
              </a:rPr>
              <a:t>Where possible please use this link to compass so we can track engagement</a:t>
            </a:r>
            <a:r>
              <a:rPr lang="en-GB" sz="1400" kern="100" dirty="0">
                <a:latin typeface="Arial" panose="020B0604020202020204" pitchFamily="34" charset="0"/>
                <a:ea typeface="Calibri" panose="020F0502020204030204" pitchFamily="34" charset="0"/>
                <a:cs typeface="Arial" panose="020B0604020202020204" pitchFamily="34" charset="0"/>
              </a:rPr>
              <a:t>:</a:t>
            </a:r>
          </a:p>
          <a:p>
            <a:endParaRPr lang="en-GB" sz="1400" kern="100" dirty="0">
              <a:latin typeface="Arial" panose="020B0604020202020204" pitchFamily="34" charset="0"/>
              <a:ea typeface="Calibri" panose="020F0502020204030204" pitchFamily="34" charset="0"/>
              <a:cs typeface="Arial" panose="020B0604020202020204" pitchFamily="34" charset="0"/>
            </a:endParaRPr>
          </a:p>
          <a:p>
            <a:r>
              <a:rPr lang="en-GB" sz="1400" u="sng" dirty="0">
                <a:hlinkClick r:id="rId3"/>
              </a:rPr>
              <a:t>https://www.essexcompass.org.uk/?utm_source=website&amp;utm_medium=referral&amp;utm_campaign=stalking_campaign</a:t>
            </a:r>
            <a:endParaRPr lang="en-GB" sz="1400" u="sng" dirty="0"/>
          </a:p>
          <a:p>
            <a:pPr>
              <a:lnSpc>
                <a:spcPct val="107000"/>
              </a:lnSpc>
              <a:spcAft>
                <a:spcPts val="800"/>
              </a:spcAft>
            </a:pPr>
            <a:endParaRPr lang="en-GB" sz="1400" kern="1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GB" sz="1400" b="1" dirty="0">
                <a:latin typeface="Arial" panose="020B0604020202020204" pitchFamily="34" charset="0"/>
                <a:cs typeface="Arial" panose="020B0604020202020204" pitchFamily="34" charset="0"/>
              </a:rPr>
              <a:t>#NSAW2026 #StalkingAwareness #SETDAB</a:t>
            </a:r>
            <a:endParaRPr lang="en-GB" sz="1400" dirty="0">
              <a:latin typeface="Arial" panose="020B0604020202020204" pitchFamily="34" charset="0"/>
              <a:cs typeface="Arial" panose="020B0604020202020204" pitchFamily="34" charset="0"/>
            </a:endParaRPr>
          </a:p>
          <a:p>
            <a:pPr>
              <a:lnSpc>
                <a:spcPct val="107000"/>
              </a:lnSpc>
              <a:spcAft>
                <a:spcPts val="500"/>
              </a:spcAft>
            </a:pPr>
            <a:endParaRPr lang="en-GB" sz="1400" kern="100" dirty="0">
              <a:effectLst/>
              <a:latin typeface="Arial" panose="020B0604020202020204" pitchFamily="34" charset="0"/>
              <a:ea typeface="Calibri" panose="020F050202020403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FCFD6F3-36DD-FBA1-BFED-F8EE143729CD}"/>
              </a:ext>
            </a:extLst>
          </p:cNvPr>
          <p:cNvSpPr txBox="1"/>
          <p:nvPr/>
        </p:nvSpPr>
        <p:spPr>
          <a:xfrm>
            <a:off x="259939" y="485457"/>
            <a:ext cx="6190090" cy="369332"/>
          </a:xfrm>
          <a:prstGeom prst="rect">
            <a:avLst/>
          </a:prstGeom>
          <a:noFill/>
        </p:spPr>
        <p:txBody>
          <a:bodyPr wrap="square">
            <a:spAutoFit/>
          </a:bodyPr>
          <a:lstStyle/>
          <a:p>
            <a:r>
              <a:rPr lang="en-GB" b="1" dirty="0">
                <a:solidFill>
                  <a:srgbClr val="7030A0"/>
                </a:solidFill>
                <a:latin typeface="Arial" panose="020B0604020202020204" pitchFamily="34" charset="0"/>
                <a:cs typeface="Arial" panose="020B0604020202020204" pitchFamily="34" charset="0"/>
              </a:rPr>
              <a:t>Suggested content:</a:t>
            </a:r>
          </a:p>
        </p:txBody>
      </p:sp>
      <p:sp>
        <p:nvSpPr>
          <p:cNvPr id="3" name="TextBox 2">
            <a:extLst>
              <a:ext uri="{FF2B5EF4-FFF2-40B4-BE49-F238E27FC236}">
                <a16:creationId xmlns:a16="http://schemas.microsoft.com/office/drawing/2014/main" id="{79FE797E-F6F1-A8FF-34D6-5D59338FBB13}"/>
              </a:ext>
            </a:extLst>
          </p:cNvPr>
          <p:cNvSpPr txBox="1"/>
          <p:nvPr/>
        </p:nvSpPr>
        <p:spPr>
          <a:xfrm>
            <a:off x="6060439" y="6234391"/>
            <a:ext cx="6096000" cy="369332"/>
          </a:xfrm>
          <a:prstGeom prst="rect">
            <a:avLst/>
          </a:prstGeom>
          <a:noFill/>
        </p:spPr>
        <p:txBody>
          <a:bodyPr wrap="square">
            <a:spAutoFit/>
          </a:bodyPr>
          <a:lstStyle/>
          <a:p>
            <a:r>
              <a:rPr lang="en-GB" sz="1800" b="1" dirty="0">
                <a:solidFill>
                  <a:srgbClr val="7030A0"/>
                </a:solidFill>
                <a:latin typeface="Arial" panose="020B0604020202020204" pitchFamily="34" charset="0"/>
                <a:cs typeface="Arial" panose="020B0604020202020204" pitchFamily="34" charset="0"/>
              </a:rPr>
              <a:t>Right click on image to save and use</a:t>
            </a:r>
          </a:p>
        </p:txBody>
      </p:sp>
    </p:spTree>
    <p:extLst>
      <p:ext uri="{BB962C8B-B14F-4D97-AF65-F5344CB8AC3E}">
        <p14:creationId xmlns:p14="http://schemas.microsoft.com/office/powerpoint/2010/main" val="14109493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F9FD"/>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438AE1-333A-C8A8-E256-689D6C4361C4}"/>
              </a:ext>
            </a:extLst>
          </p:cNvPr>
          <p:cNvSpPr>
            <a:spLocks noGrp="1"/>
          </p:cNvSpPr>
          <p:nvPr>
            <p:ph type="sldNum" sz="quarter" idx="12"/>
          </p:nvPr>
        </p:nvSpPr>
        <p:spPr/>
        <p:txBody>
          <a:bodyPr/>
          <a:lstStyle/>
          <a:p>
            <a:pPr>
              <a:defRPr/>
            </a:pPr>
            <a:fld id="{9869346E-AA40-4AEA-AEC6-92B260C469A1}" type="slidenum">
              <a:rPr lang="en-US" smtClean="0"/>
              <a:pPr>
                <a:defRPr/>
              </a:pPr>
              <a:t>8</a:t>
            </a:fld>
            <a:endParaRPr lang="en-US" dirty="0">
              <a:solidFill>
                <a:schemeClr val="tx1"/>
              </a:solidFill>
            </a:endParaRPr>
          </a:p>
        </p:txBody>
      </p:sp>
      <p:pic>
        <p:nvPicPr>
          <p:cNvPr id="5" name="Picture 4" descr="A store aisle with shelves and text&#10;&#10;Description automatically generated with medium confidence">
            <a:extLst>
              <a:ext uri="{FF2B5EF4-FFF2-40B4-BE49-F238E27FC236}">
                <a16:creationId xmlns:a16="http://schemas.microsoft.com/office/drawing/2014/main" id="{9F49FA1F-84D2-9EFB-65B6-73BE3BC2A9BE}"/>
              </a:ext>
            </a:extLst>
          </p:cNvPr>
          <p:cNvPicPr>
            <a:picLocks noChangeAspect="1"/>
          </p:cNvPicPr>
          <p:nvPr/>
        </p:nvPicPr>
        <p:blipFill>
          <a:blip r:embed="rId2"/>
          <a:stretch>
            <a:fillRect/>
          </a:stretch>
        </p:blipFill>
        <p:spPr>
          <a:xfrm>
            <a:off x="6238239" y="506315"/>
            <a:ext cx="5593161" cy="5593161"/>
          </a:xfrm>
          <a:prstGeom prst="rect">
            <a:avLst/>
          </a:prstGeom>
        </p:spPr>
      </p:pic>
      <p:sp>
        <p:nvSpPr>
          <p:cNvPr id="6" name="TextBox 5">
            <a:extLst>
              <a:ext uri="{FF2B5EF4-FFF2-40B4-BE49-F238E27FC236}">
                <a16:creationId xmlns:a16="http://schemas.microsoft.com/office/drawing/2014/main" id="{134B4630-2AF0-4478-9FC3-FCFB9295B460}"/>
              </a:ext>
            </a:extLst>
          </p:cNvPr>
          <p:cNvSpPr txBox="1"/>
          <p:nvPr/>
        </p:nvSpPr>
        <p:spPr>
          <a:xfrm>
            <a:off x="460036" y="687544"/>
            <a:ext cx="5344160" cy="640881"/>
          </a:xfrm>
          <a:prstGeom prst="rect">
            <a:avLst/>
          </a:prstGeom>
          <a:noFill/>
        </p:spPr>
        <p:txBody>
          <a:bodyPr wrap="square" rtlCol="0">
            <a:spAutoFit/>
          </a:bodyPr>
          <a:lstStyle/>
          <a:p>
            <a:pPr>
              <a:lnSpc>
                <a:spcPct val="107000"/>
              </a:lnSpc>
              <a:spcAft>
                <a:spcPts val="800"/>
              </a:spcAft>
            </a:pPr>
            <a:endParaRPr lang="en-GB" sz="1400" kern="100" dirty="0">
              <a:effectLst/>
              <a:latin typeface="+mj-lt"/>
              <a:ea typeface="Calibri" panose="020F0502020204030204" pitchFamily="34" charset="0"/>
              <a:cs typeface="Times New Roman" panose="02020603050405020304" pitchFamily="18" charset="0"/>
            </a:endParaRPr>
          </a:p>
          <a:p>
            <a:endParaRPr lang="en-GB" sz="1400" dirty="0">
              <a:latin typeface="+mj-lt"/>
            </a:endParaRPr>
          </a:p>
        </p:txBody>
      </p:sp>
      <p:sp>
        <p:nvSpPr>
          <p:cNvPr id="8" name="TextBox 7">
            <a:extLst>
              <a:ext uri="{FF2B5EF4-FFF2-40B4-BE49-F238E27FC236}">
                <a16:creationId xmlns:a16="http://schemas.microsoft.com/office/drawing/2014/main" id="{FDBBE539-07F6-A7E3-3027-5F4632D63D2A}"/>
              </a:ext>
            </a:extLst>
          </p:cNvPr>
          <p:cNvSpPr txBox="1"/>
          <p:nvPr/>
        </p:nvSpPr>
        <p:spPr>
          <a:xfrm>
            <a:off x="221570" y="1063609"/>
            <a:ext cx="5582626" cy="3304687"/>
          </a:xfrm>
          <a:prstGeom prst="rect">
            <a:avLst/>
          </a:prstGeom>
          <a:noFill/>
        </p:spPr>
        <p:txBody>
          <a:bodyPr wrap="square">
            <a:spAutoFit/>
          </a:bodyPr>
          <a:lstStyle/>
          <a:p>
            <a:pPr>
              <a:lnSpc>
                <a:spcPct val="107000"/>
              </a:lnSpc>
              <a:spcAft>
                <a:spcPts val="800"/>
              </a:spcAft>
            </a:pPr>
            <a:r>
              <a:rPr lang="en-GB" sz="1400" kern="100" dirty="0">
                <a:solidFill>
                  <a:srgbClr val="000000"/>
                </a:solidFill>
                <a:latin typeface="Arial" panose="020B0604020202020204" pitchFamily="34" charset="0"/>
                <a:ea typeface="Calibri" panose="020F0502020204030204" pitchFamily="34" charset="0"/>
                <a:cs typeface="Arial" panose="020B0604020202020204" pitchFamily="34" charset="0"/>
              </a:rPr>
              <a:t>Feeling like your controlling ex-partner is everywhere you go? Whether it's the bar, supermarket, gym, or even your GP.</a:t>
            </a:r>
            <a:r>
              <a:rPr lang="en-GB" sz="14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Could </a:t>
            </a:r>
            <a:r>
              <a:rPr lang="en-GB" sz="1400" kern="100" dirty="0">
                <a:solidFill>
                  <a:srgbClr val="000000"/>
                </a:solidFill>
                <a:latin typeface="Arial" panose="020B0604020202020204" pitchFamily="34" charset="0"/>
                <a:ea typeface="Calibri" panose="020F0502020204030204" pitchFamily="34" charset="0"/>
                <a:cs typeface="Arial" panose="020B0604020202020204" pitchFamily="34" charset="0"/>
              </a:rPr>
              <a:t>they</a:t>
            </a:r>
            <a:r>
              <a:rPr lang="en-GB" sz="14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be tracking you via your phone or an apple tag?</a:t>
            </a:r>
          </a:p>
          <a:p>
            <a:pPr>
              <a:lnSpc>
                <a:spcPct val="107000"/>
              </a:lnSpc>
              <a:spcAft>
                <a:spcPts val="800"/>
              </a:spcAft>
            </a:pPr>
            <a:r>
              <a:rPr lang="en-GB" sz="1400" kern="0" dirty="0">
                <a:solidFill>
                  <a:srgbClr val="000000"/>
                </a:solidFill>
                <a:latin typeface="Arial" panose="020B0604020202020204" pitchFamily="34" charset="0"/>
                <a:ea typeface="Times New Roman" panose="02020603050405020304" pitchFamily="18" charset="0"/>
                <a:cs typeface="Arial" panose="020B0604020202020204" pitchFamily="34" charset="0"/>
              </a:rPr>
              <a:t>Stalking after a relationship has ended poses a real threat of harm. Trust your instincts and please reach out for help </a:t>
            </a:r>
            <a:r>
              <a:rPr lang="en-GB" sz="1400" kern="100" dirty="0">
                <a:latin typeface="Arial" panose="020B0604020202020204" pitchFamily="34" charset="0"/>
                <a:ea typeface="Calibri" panose="020F0502020204030204" pitchFamily="34" charset="0"/>
                <a:cs typeface="Arial" panose="020B0604020202020204" pitchFamily="34" charset="0"/>
              </a:rPr>
              <a:t>through Compass, call 0330 333 7 444 or visit their website essexcompass.org.uk</a:t>
            </a:r>
          </a:p>
          <a:p>
            <a:r>
              <a:rPr lang="en-GB" sz="1400" kern="100" dirty="0">
                <a:highlight>
                  <a:srgbClr val="FFFF00"/>
                </a:highlight>
                <a:latin typeface="Arial" panose="020B0604020202020204" pitchFamily="34" charset="0"/>
                <a:ea typeface="Calibri" panose="020F0502020204030204" pitchFamily="34" charset="0"/>
                <a:cs typeface="Arial" panose="020B0604020202020204" pitchFamily="34" charset="0"/>
              </a:rPr>
              <a:t>Where possible please use this link to compass so we can track engagement</a:t>
            </a:r>
            <a:r>
              <a:rPr lang="en-GB" sz="1400" kern="100" dirty="0">
                <a:latin typeface="Arial" panose="020B0604020202020204" pitchFamily="34" charset="0"/>
                <a:ea typeface="Calibri" panose="020F0502020204030204" pitchFamily="34" charset="0"/>
                <a:cs typeface="Arial" panose="020B0604020202020204" pitchFamily="34" charset="0"/>
              </a:rPr>
              <a:t>:</a:t>
            </a:r>
          </a:p>
          <a:p>
            <a:endParaRPr lang="en-GB" sz="1400" kern="100" dirty="0">
              <a:latin typeface="Arial" panose="020B0604020202020204" pitchFamily="34" charset="0"/>
              <a:ea typeface="Calibri" panose="020F0502020204030204" pitchFamily="34" charset="0"/>
              <a:cs typeface="Arial" panose="020B0604020202020204" pitchFamily="34" charset="0"/>
            </a:endParaRPr>
          </a:p>
          <a:p>
            <a:r>
              <a:rPr lang="en-GB" sz="1400" u="sng" dirty="0">
                <a:hlinkClick r:id="rId3"/>
              </a:rPr>
              <a:t>https://www.essexcompass.org.uk/?utm_source=website&amp;utm_medium=referral&amp;utm_campaign=stalking_campaign</a:t>
            </a:r>
            <a:endParaRPr lang="en-GB" sz="1400" u="sng" dirty="0"/>
          </a:p>
          <a:p>
            <a:pPr>
              <a:lnSpc>
                <a:spcPct val="107000"/>
              </a:lnSpc>
              <a:spcAft>
                <a:spcPts val="800"/>
              </a:spcAft>
            </a:pPr>
            <a:endParaRPr lang="en-GB" sz="1400" kern="1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GB" sz="1400" b="1" dirty="0">
                <a:latin typeface="Arial" panose="020B0604020202020204" pitchFamily="34" charset="0"/>
                <a:cs typeface="Arial" panose="020B0604020202020204" pitchFamily="34" charset="0"/>
              </a:rPr>
              <a:t>#NSAW2026 #StalkingAwareness #SETDAB</a:t>
            </a:r>
            <a:endParaRPr lang="en-GB" sz="1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C9E99664-7207-4A06-49A2-1A982F7EB09D}"/>
              </a:ext>
            </a:extLst>
          </p:cNvPr>
          <p:cNvSpPr txBox="1"/>
          <p:nvPr/>
        </p:nvSpPr>
        <p:spPr>
          <a:xfrm>
            <a:off x="221570" y="470246"/>
            <a:ext cx="6190090" cy="369332"/>
          </a:xfrm>
          <a:prstGeom prst="rect">
            <a:avLst/>
          </a:prstGeom>
          <a:noFill/>
        </p:spPr>
        <p:txBody>
          <a:bodyPr wrap="square">
            <a:spAutoFit/>
          </a:bodyPr>
          <a:lstStyle/>
          <a:p>
            <a:r>
              <a:rPr lang="en-GB" b="1" dirty="0">
                <a:solidFill>
                  <a:srgbClr val="7030A0"/>
                </a:solidFill>
                <a:latin typeface="Arial" panose="020B0604020202020204" pitchFamily="34" charset="0"/>
                <a:cs typeface="Arial" panose="020B0604020202020204" pitchFamily="34" charset="0"/>
              </a:rPr>
              <a:t>Suggested content:</a:t>
            </a:r>
          </a:p>
        </p:txBody>
      </p:sp>
      <p:sp>
        <p:nvSpPr>
          <p:cNvPr id="3" name="TextBox 2">
            <a:extLst>
              <a:ext uri="{FF2B5EF4-FFF2-40B4-BE49-F238E27FC236}">
                <a16:creationId xmlns:a16="http://schemas.microsoft.com/office/drawing/2014/main" id="{6070E47D-59F3-FA8C-A063-162B4ED154E1}"/>
              </a:ext>
            </a:extLst>
          </p:cNvPr>
          <p:cNvSpPr txBox="1"/>
          <p:nvPr/>
        </p:nvSpPr>
        <p:spPr>
          <a:xfrm>
            <a:off x="6238239" y="6203088"/>
            <a:ext cx="6096000" cy="369332"/>
          </a:xfrm>
          <a:prstGeom prst="rect">
            <a:avLst/>
          </a:prstGeom>
          <a:noFill/>
        </p:spPr>
        <p:txBody>
          <a:bodyPr wrap="square">
            <a:spAutoFit/>
          </a:bodyPr>
          <a:lstStyle/>
          <a:p>
            <a:r>
              <a:rPr lang="en-GB" sz="1800" b="1" dirty="0">
                <a:solidFill>
                  <a:srgbClr val="7030A0"/>
                </a:solidFill>
                <a:latin typeface="Arial" panose="020B0604020202020204" pitchFamily="34" charset="0"/>
                <a:cs typeface="Arial" panose="020B0604020202020204" pitchFamily="34" charset="0"/>
              </a:rPr>
              <a:t>Right click on image to save and use</a:t>
            </a:r>
          </a:p>
        </p:txBody>
      </p:sp>
    </p:spTree>
    <p:extLst>
      <p:ext uri="{BB962C8B-B14F-4D97-AF65-F5344CB8AC3E}">
        <p14:creationId xmlns:p14="http://schemas.microsoft.com/office/powerpoint/2010/main" val="3872786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F9FD"/>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C831EA-2AB2-BD6B-6A41-DA6274967DEA}"/>
              </a:ext>
            </a:extLst>
          </p:cNvPr>
          <p:cNvSpPr>
            <a:spLocks noGrp="1"/>
          </p:cNvSpPr>
          <p:nvPr>
            <p:ph type="sldNum" sz="quarter" idx="12"/>
          </p:nvPr>
        </p:nvSpPr>
        <p:spPr/>
        <p:txBody>
          <a:bodyPr/>
          <a:lstStyle/>
          <a:p>
            <a:pPr>
              <a:defRPr/>
            </a:pPr>
            <a:fld id="{9869346E-AA40-4AEA-AEC6-92B260C469A1}" type="slidenum">
              <a:rPr lang="en-US" smtClean="0"/>
              <a:pPr>
                <a:defRPr/>
              </a:pPr>
              <a:t>9</a:t>
            </a:fld>
            <a:endParaRPr lang="en-US" dirty="0">
              <a:solidFill>
                <a:schemeClr val="tx1"/>
              </a:solidFill>
            </a:endParaRPr>
          </a:p>
        </p:txBody>
      </p:sp>
      <p:pic>
        <p:nvPicPr>
          <p:cNvPr id="5" name="Picture 4" descr="A group of treadmills in a gym&#10;&#10;Description automatically generated">
            <a:extLst>
              <a:ext uri="{FF2B5EF4-FFF2-40B4-BE49-F238E27FC236}">
                <a16:creationId xmlns:a16="http://schemas.microsoft.com/office/drawing/2014/main" id="{906D2812-C565-EB3D-3E78-268225F60F3A}"/>
              </a:ext>
            </a:extLst>
          </p:cNvPr>
          <p:cNvPicPr>
            <a:picLocks noChangeAspect="1"/>
          </p:cNvPicPr>
          <p:nvPr/>
        </p:nvPicPr>
        <p:blipFill>
          <a:blip r:embed="rId2"/>
          <a:stretch>
            <a:fillRect/>
          </a:stretch>
        </p:blipFill>
        <p:spPr>
          <a:xfrm>
            <a:off x="6315740" y="501367"/>
            <a:ext cx="5473198" cy="5473198"/>
          </a:xfrm>
          <a:prstGeom prst="rect">
            <a:avLst/>
          </a:prstGeom>
        </p:spPr>
      </p:pic>
      <p:sp>
        <p:nvSpPr>
          <p:cNvPr id="8" name="TextBox 7">
            <a:extLst>
              <a:ext uri="{FF2B5EF4-FFF2-40B4-BE49-F238E27FC236}">
                <a16:creationId xmlns:a16="http://schemas.microsoft.com/office/drawing/2014/main" id="{B49E48FC-FFBA-36CD-0C27-47A476ECF1B8}"/>
              </a:ext>
            </a:extLst>
          </p:cNvPr>
          <p:cNvSpPr txBox="1"/>
          <p:nvPr/>
        </p:nvSpPr>
        <p:spPr>
          <a:xfrm>
            <a:off x="403062" y="969877"/>
            <a:ext cx="4927600" cy="4766690"/>
          </a:xfrm>
          <a:prstGeom prst="rect">
            <a:avLst/>
          </a:prstGeom>
          <a:noFill/>
        </p:spPr>
        <p:txBody>
          <a:bodyPr wrap="square" rtlCol="0">
            <a:spAutoFit/>
          </a:bodyPr>
          <a:lstStyle/>
          <a:p>
            <a:pPr>
              <a:lnSpc>
                <a:spcPct val="107000"/>
              </a:lnSpc>
              <a:spcAft>
                <a:spcPts val="800"/>
              </a:spcAft>
            </a:pPr>
            <a:r>
              <a:rPr lang="en-GB" sz="1400" kern="100" dirty="0">
                <a:solidFill>
                  <a:srgbClr val="000000"/>
                </a:solidFill>
                <a:latin typeface="Arial" panose="020B0604020202020204" pitchFamily="34" charset="0"/>
                <a:ea typeface="Calibri" panose="020F0502020204030204" pitchFamily="34" charset="0"/>
                <a:cs typeface="Arial" panose="020B0604020202020204" pitchFamily="34" charset="0"/>
              </a:rPr>
              <a:t>Feeling like your controlling ex-partner is everywhere you go?  Whether it's the bar, supermarket, gym, or even your GP.</a:t>
            </a:r>
            <a:r>
              <a:rPr lang="en-GB" sz="14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Could </a:t>
            </a:r>
            <a:r>
              <a:rPr lang="en-GB" sz="1400" kern="100" dirty="0">
                <a:solidFill>
                  <a:srgbClr val="000000"/>
                </a:solidFill>
                <a:latin typeface="Arial" panose="020B0604020202020204" pitchFamily="34" charset="0"/>
                <a:ea typeface="Calibri" panose="020F0502020204030204" pitchFamily="34" charset="0"/>
                <a:cs typeface="Arial" panose="020B0604020202020204" pitchFamily="34" charset="0"/>
              </a:rPr>
              <a:t>they</a:t>
            </a:r>
            <a:r>
              <a:rPr lang="en-GB" sz="14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be tracking you via your phone or an apple tag?</a:t>
            </a:r>
            <a:endParaRPr lang="en-GB" sz="1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GB" sz="1400" kern="0" dirty="0">
                <a:solidFill>
                  <a:srgbClr val="000000"/>
                </a:solidFill>
                <a:latin typeface="Arial" panose="020B0604020202020204" pitchFamily="34" charset="0"/>
                <a:ea typeface="Times New Roman" panose="02020603050405020304" pitchFamily="18" charset="0"/>
                <a:cs typeface="Arial" panose="020B0604020202020204" pitchFamily="34" charset="0"/>
              </a:rPr>
              <a:t>Stalking after a relationship has ended poses a real threat of harm. Trust your instincts and please reach out for help </a:t>
            </a:r>
            <a:r>
              <a:rPr lang="en-GB" sz="1400" kern="100" dirty="0">
                <a:latin typeface="Arial" panose="020B0604020202020204" pitchFamily="34" charset="0"/>
                <a:ea typeface="Calibri" panose="020F0502020204030204" pitchFamily="34" charset="0"/>
                <a:cs typeface="Arial" panose="020B0604020202020204" pitchFamily="34" charset="0"/>
              </a:rPr>
              <a:t>through Compass, call 0330 333 7 444 or visit their website essexcompass.org.uk</a:t>
            </a:r>
          </a:p>
          <a:p>
            <a:pPr>
              <a:lnSpc>
                <a:spcPct val="107000"/>
              </a:lnSpc>
              <a:spcAft>
                <a:spcPts val="800"/>
              </a:spcAft>
            </a:pPr>
            <a:r>
              <a:rPr lang="en-GB" sz="1400" kern="100" dirty="0">
                <a:effectLst/>
                <a:latin typeface="Arial" panose="020B0604020202020204" pitchFamily="34" charset="0"/>
                <a:ea typeface="Calibri" panose="020F0502020204030204" pitchFamily="34" charset="0"/>
                <a:cs typeface="Arial" panose="020B0604020202020204" pitchFamily="34" charset="0"/>
              </a:rPr>
              <a:t>Trust your instincts and get the help you need today.</a:t>
            </a:r>
          </a:p>
          <a:p>
            <a:r>
              <a:rPr lang="en-GB" sz="1400" kern="100" dirty="0">
                <a:highlight>
                  <a:srgbClr val="FFFF00"/>
                </a:highlight>
                <a:latin typeface="Arial" panose="020B0604020202020204" pitchFamily="34" charset="0"/>
                <a:ea typeface="Calibri" panose="020F0502020204030204" pitchFamily="34" charset="0"/>
                <a:cs typeface="Arial" panose="020B0604020202020204" pitchFamily="34" charset="0"/>
              </a:rPr>
              <a:t>Where possible please use this link to compass so we can track engagement</a:t>
            </a:r>
            <a:r>
              <a:rPr lang="en-GB" sz="1400" kern="100" dirty="0">
                <a:latin typeface="Arial" panose="020B0604020202020204" pitchFamily="34" charset="0"/>
                <a:ea typeface="Calibri" panose="020F0502020204030204" pitchFamily="34" charset="0"/>
                <a:cs typeface="Arial" panose="020B0604020202020204" pitchFamily="34" charset="0"/>
              </a:rPr>
              <a:t>:</a:t>
            </a:r>
          </a:p>
          <a:p>
            <a:endParaRPr lang="en-GB" sz="1400" kern="100" dirty="0">
              <a:latin typeface="Arial" panose="020B0604020202020204" pitchFamily="34" charset="0"/>
              <a:ea typeface="Calibri" panose="020F0502020204030204" pitchFamily="34" charset="0"/>
              <a:cs typeface="Arial" panose="020B0604020202020204" pitchFamily="34" charset="0"/>
            </a:endParaRPr>
          </a:p>
          <a:p>
            <a:r>
              <a:rPr lang="en-GB" sz="1400" u="sng" dirty="0">
                <a:hlinkClick r:id="rId3"/>
              </a:rPr>
              <a:t>https://www.essexcompass.org.uk/?utm_source=website&amp;utm_medium=referral&amp;utm_campaign=stalking_campaign</a:t>
            </a:r>
            <a:endParaRPr lang="en-GB" sz="1400" u="sng" dirty="0"/>
          </a:p>
          <a:p>
            <a:pPr>
              <a:lnSpc>
                <a:spcPct val="107000"/>
              </a:lnSpc>
              <a:spcAft>
                <a:spcPts val="800"/>
              </a:spcAft>
            </a:pPr>
            <a:endParaRPr lang="en-GB" sz="1400" kern="1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GB" sz="1400" b="1" dirty="0">
                <a:latin typeface="Arial" panose="020B0604020202020204" pitchFamily="34" charset="0"/>
                <a:cs typeface="Arial" panose="020B0604020202020204" pitchFamily="34" charset="0"/>
              </a:rPr>
              <a:t>#NSAW2026 #StalkingAwareness #SETDAB</a:t>
            </a:r>
            <a:endParaRPr lang="en-GB" sz="1400" dirty="0">
              <a:latin typeface="Arial" panose="020B0604020202020204" pitchFamily="34" charset="0"/>
              <a:cs typeface="Arial" panose="020B0604020202020204" pitchFamily="34" charset="0"/>
            </a:endParaRPr>
          </a:p>
          <a:p>
            <a:pPr>
              <a:lnSpc>
                <a:spcPct val="107000"/>
              </a:lnSpc>
              <a:spcAft>
                <a:spcPts val="800"/>
              </a:spcAft>
            </a:pPr>
            <a:endParaRPr lang="en-GB" sz="1400" kern="100" dirty="0">
              <a:effectLst/>
              <a:latin typeface="+mj-lt"/>
              <a:ea typeface="Calibri" panose="020F0502020204030204" pitchFamily="34" charset="0"/>
              <a:cs typeface="Times New Roman" panose="02020603050405020304" pitchFamily="18" charset="0"/>
            </a:endParaRPr>
          </a:p>
          <a:p>
            <a:endParaRPr lang="en-GB" sz="1400" dirty="0">
              <a:latin typeface="+mj-lt"/>
            </a:endParaRPr>
          </a:p>
        </p:txBody>
      </p:sp>
      <p:sp>
        <p:nvSpPr>
          <p:cNvPr id="6" name="TextBox 5">
            <a:extLst>
              <a:ext uri="{FF2B5EF4-FFF2-40B4-BE49-F238E27FC236}">
                <a16:creationId xmlns:a16="http://schemas.microsoft.com/office/drawing/2014/main" id="{10F079E5-FD29-184C-13B1-EA3AFF587B02}"/>
              </a:ext>
            </a:extLst>
          </p:cNvPr>
          <p:cNvSpPr txBox="1"/>
          <p:nvPr/>
        </p:nvSpPr>
        <p:spPr>
          <a:xfrm>
            <a:off x="403062" y="506315"/>
            <a:ext cx="6190090" cy="369332"/>
          </a:xfrm>
          <a:prstGeom prst="rect">
            <a:avLst/>
          </a:prstGeom>
          <a:noFill/>
        </p:spPr>
        <p:txBody>
          <a:bodyPr wrap="square">
            <a:spAutoFit/>
          </a:bodyPr>
          <a:lstStyle/>
          <a:p>
            <a:r>
              <a:rPr lang="en-GB" b="1" dirty="0">
                <a:solidFill>
                  <a:srgbClr val="7030A0"/>
                </a:solidFill>
                <a:latin typeface="Arial" panose="020B0604020202020204" pitchFamily="34" charset="0"/>
                <a:cs typeface="Arial" panose="020B0604020202020204" pitchFamily="34" charset="0"/>
              </a:rPr>
              <a:t>Suggested content:</a:t>
            </a:r>
          </a:p>
        </p:txBody>
      </p:sp>
      <p:sp>
        <p:nvSpPr>
          <p:cNvPr id="3" name="TextBox 2">
            <a:extLst>
              <a:ext uri="{FF2B5EF4-FFF2-40B4-BE49-F238E27FC236}">
                <a16:creationId xmlns:a16="http://schemas.microsoft.com/office/drawing/2014/main" id="{5861DBEB-8D46-3332-2B54-3A7BB4E837BF}"/>
              </a:ext>
            </a:extLst>
          </p:cNvPr>
          <p:cNvSpPr txBox="1"/>
          <p:nvPr/>
        </p:nvSpPr>
        <p:spPr>
          <a:xfrm>
            <a:off x="6305894" y="6046801"/>
            <a:ext cx="6096000" cy="369332"/>
          </a:xfrm>
          <a:prstGeom prst="rect">
            <a:avLst/>
          </a:prstGeom>
          <a:noFill/>
        </p:spPr>
        <p:txBody>
          <a:bodyPr wrap="square">
            <a:spAutoFit/>
          </a:bodyPr>
          <a:lstStyle/>
          <a:p>
            <a:r>
              <a:rPr lang="en-GB" sz="1800" b="1" dirty="0">
                <a:solidFill>
                  <a:srgbClr val="7030A0"/>
                </a:solidFill>
                <a:latin typeface="Arial" panose="020B0604020202020204" pitchFamily="34" charset="0"/>
                <a:cs typeface="Arial" panose="020B0604020202020204" pitchFamily="34" charset="0"/>
              </a:rPr>
              <a:t>Right click on image to save and use</a:t>
            </a:r>
          </a:p>
        </p:txBody>
      </p:sp>
    </p:spTree>
    <p:extLst>
      <p:ext uri="{BB962C8B-B14F-4D97-AF65-F5344CB8AC3E}">
        <p14:creationId xmlns:p14="http://schemas.microsoft.com/office/powerpoint/2010/main" val="2935248964"/>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Contoso v1">
      <a:dk1>
        <a:sysClr val="windowText" lastClr="000000"/>
      </a:dk1>
      <a:lt1>
        <a:sysClr val="window" lastClr="FFFFFF"/>
      </a:lt1>
      <a:dk2>
        <a:srgbClr val="44546A"/>
      </a:dk2>
      <a:lt2>
        <a:srgbClr val="E7E6E6"/>
      </a:lt2>
      <a:accent1>
        <a:srgbClr val="2C567A"/>
      </a:accent1>
      <a:accent2>
        <a:srgbClr val="0072C7"/>
      </a:accent2>
      <a:accent3>
        <a:srgbClr val="0D1D51"/>
      </a:accent3>
      <a:accent4>
        <a:srgbClr val="666666"/>
      </a:accent4>
      <a:accent5>
        <a:srgbClr val="3C76A6"/>
      </a:accent5>
      <a:accent6>
        <a:srgbClr val="1E44BC"/>
      </a:accent6>
      <a:hlink>
        <a:srgbClr val="0563C1"/>
      </a:hlink>
      <a:folHlink>
        <a:srgbClr val="954F72"/>
      </a:folHlink>
    </a:clrScheme>
    <a:fontScheme name="Contoso v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4076243_Blue spheres presentation_RVA_v5" id="{E4C0B511-76E7-4C07-AFEA-8FEA0A5A8C84}" vid="{3A463146-28EF-4F73-B63C-03710F66E2A3}"/>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DC04D8C8797784D939F7DD0EBF84C43" ma:contentTypeVersion="12" ma:contentTypeDescription="Create a new document." ma:contentTypeScope="" ma:versionID="94bcee060e840413b12a7674ce9ca1dd">
  <xsd:schema xmlns:xsd="http://www.w3.org/2001/XMLSchema" xmlns:xs="http://www.w3.org/2001/XMLSchema" xmlns:p="http://schemas.microsoft.com/office/2006/metadata/properties" xmlns:ns3="36833d6c-1f4f-43c9-80ba-f86659fe7f91" xmlns:ns4="f34c21ad-c875-4176-bb80-585e5beec4a9" targetNamespace="http://schemas.microsoft.com/office/2006/metadata/properties" ma:root="true" ma:fieldsID="8570910f26d085d64710acddacb1b964" ns3:_="" ns4:_="">
    <xsd:import namespace="36833d6c-1f4f-43c9-80ba-f86659fe7f91"/>
    <xsd:import namespace="f34c21ad-c875-4176-bb80-585e5beec4a9"/>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AutoKeyPoints" minOccurs="0"/>
                <xsd:element ref="ns3:MediaServiceKeyPoints" minOccurs="0"/>
                <xsd:element ref="ns4:SharedWithUsers" minOccurs="0"/>
                <xsd:element ref="ns4:SharedWithDetails" minOccurs="0"/>
                <xsd:element ref="ns4:SharingHintHash"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833d6c-1f4f-43c9-80ba-f86659fe7f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34c21ad-c875-4176-bb80-585e5beec4a9"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36833d6c-1f4f-43c9-80ba-f86659fe7f91" xsi:nil="true"/>
  </documentManagement>
</p:properties>
</file>

<file path=customXml/itemProps1.xml><?xml version="1.0" encoding="utf-8"?>
<ds:datastoreItem xmlns:ds="http://schemas.openxmlformats.org/officeDocument/2006/customXml" ds:itemID="{B0C07E3D-60A7-4F4E-8208-D9CCD01982CB}">
  <ds:schemaRefs>
    <ds:schemaRef ds:uri="http://schemas.microsoft.com/sharepoint/v3/contenttype/forms"/>
  </ds:schemaRefs>
</ds:datastoreItem>
</file>

<file path=customXml/itemProps2.xml><?xml version="1.0" encoding="utf-8"?>
<ds:datastoreItem xmlns:ds="http://schemas.openxmlformats.org/officeDocument/2006/customXml" ds:itemID="{EFACE58A-97F8-42CD-95D6-A4B536842F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6833d6c-1f4f-43c9-80ba-f86659fe7f91"/>
    <ds:schemaRef ds:uri="f34c21ad-c875-4176-bb80-585e5beec4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EA9B47F-3DD8-4645-81DC-B88780643C07}">
  <ds:schemaRefs>
    <ds:schemaRef ds:uri="http://schemas.microsoft.com/office/2006/metadata/properties"/>
    <ds:schemaRef ds:uri="http://schemas.microsoft.com/office/infopath/2007/PartnerControls"/>
    <ds:schemaRef ds:uri="36833d6c-1f4f-43c9-80ba-f86659fe7f91"/>
  </ds:schemaRefs>
</ds:datastoreItem>
</file>

<file path=docProps/app.xml><?xml version="1.0" encoding="utf-8"?>
<Properties xmlns="http://schemas.openxmlformats.org/officeDocument/2006/extended-properties" xmlns:vt="http://schemas.openxmlformats.org/officeDocument/2006/docPropsVTypes">
  <TotalTime>501</TotalTime>
  <Words>2448</Words>
  <Application>Microsoft Office PowerPoint</Application>
  <PresentationFormat>Widescreen</PresentationFormat>
  <Paragraphs>241</Paragraphs>
  <Slides>18</Slides>
  <Notes>1</Notes>
  <HiddenSlides>0</HiddenSlides>
  <MMClips>1</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18</vt:i4>
      </vt:variant>
    </vt:vector>
  </HeadingPairs>
  <TitlesOfParts>
    <vt:vector size="28" baseType="lpstr">
      <vt:lpstr>ＭＳ Ｐゴシック</vt:lpstr>
      <vt:lpstr>Arial</vt:lpstr>
      <vt:lpstr>Calibri</vt:lpstr>
      <vt:lpstr>Calibri Light</vt:lpstr>
      <vt:lpstr>Corbel</vt:lpstr>
      <vt:lpstr>Verdana</vt:lpstr>
      <vt:lpstr>Custom Design</vt:lpstr>
      <vt:lpstr>1_Office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Tricia Berhardt - SETDAB Senior Communications Officer</dc:creator>
  <cp:lastModifiedBy>Tricia Berhardt - SETDAB Senior Communications Officer</cp:lastModifiedBy>
  <cp:revision>11</cp:revision>
  <dcterms:created xsi:type="dcterms:W3CDTF">2019-12-03T10:49:02Z</dcterms:created>
  <dcterms:modified xsi:type="dcterms:W3CDTF">2026-04-07T15:02:15Z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9d8be9e-c8d9-4b9c-bd40-2c27cc7ea2e6_Enabled">
    <vt:lpwstr>true</vt:lpwstr>
  </property>
  <property fmtid="{D5CDD505-2E9C-101B-9397-08002B2CF9AE}" pid="3" name="MSIP_Label_39d8be9e-c8d9-4b9c-bd40-2c27cc7ea2e6_SetDate">
    <vt:lpwstr>2020-07-13T10:33:52Z</vt:lpwstr>
  </property>
  <property fmtid="{D5CDD505-2E9C-101B-9397-08002B2CF9AE}" pid="4" name="MSIP_Label_39d8be9e-c8d9-4b9c-bd40-2c27cc7ea2e6_Method">
    <vt:lpwstr>Standard</vt:lpwstr>
  </property>
  <property fmtid="{D5CDD505-2E9C-101B-9397-08002B2CF9AE}" pid="5" name="MSIP_Label_39d8be9e-c8d9-4b9c-bd40-2c27cc7ea2e6_Name">
    <vt:lpwstr>39d8be9e-c8d9-4b9c-bd40-2c27cc7ea2e6</vt:lpwstr>
  </property>
  <property fmtid="{D5CDD505-2E9C-101B-9397-08002B2CF9AE}" pid="6" name="MSIP_Label_39d8be9e-c8d9-4b9c-bd40-2c27cc7ea2e6_SiteId">
    <vt:lpwstr>a8b4324f-155c-4215-a0f1-7ed8cc9a992f</vt:lpwstr>
  </property>
  <property fmtid="{D5CDD505-2E9C-101B-9397-08002B2CF9AE}" pid="7" name="MSIP_Label_39d8be9e-c8d9-4b9c-bd40-2c27cc7ea2e6_ActionId">
    <vt:lpwstr>8ee52495-a4f8-440f-bb29-0000725af531</vt:lpwstr>
  </property>
  <property fmtid="{D5CDD505-2E9C-101B-9397-08002B2CF9AE}" pid="8" name="MSIP_Label_39d8be9e-c8d9-4b9c-bd40-2c27cc7ea2e6_ContentBits">
    <vt:lpwstr>0</vt:lpwstr>
  </property>
  <property fmtid="{D5CDD505-2E9C-101B-9397-08002B2CF9AE}" pid="9" name="ContentTypeId">
    <vt:lpwstr>0x010100FDC04D8C8797784D939F7DD0EBF84C43</vt:lpwstr>
  </property>
</Properties>
</file>