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sldIdLst>
    <p:sldId id="259" r:id="rId5"/>
    <p:sldId id="283" r:id="rId6"/>
    <p:sldId id="256" r:id="rId7"/>
    <p:sldId id="258" r:id="rId8"/>
    <p:sldId id="28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3" autoAdjust="0"/>
    <p:restoredTop sz="94660"/>
  </p:normalViewPr>
  <p:slideViewPr>
    <p:cSldViewPr snapToGrid="0">
      <p:cViewPr varScale="1">
        <p:scale>
          <a:sx n="57" d="100"/>
          <a:sy n="57" d="100"/>
        </p:scale>
        <p:origin x="68"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9DDFC-D1BA-425E-B51F-62CEB1636344}" type="datetimeFigureOut">
              <a:rPr lang="en-GB" smtClean="0"/>
              <a:t>09/12/2025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2C26C-293D-4C7D-973A-ABD4AC311C60}" type="slidenum">
              <a:rPr lang="en-GB" smtClean="0"/>
              <a:t>‹#›</a:t>
            </a:fld>
            <a:endParaRPr lang="en-GB"/>
          </a:p>
        </p:txBody>
      </p:sp>
    </p:spTree>
    <p:extLst>
      <p:ext uri="{BB962C8B-B14F-4D97-AF65-F5344CB8AC3E}">
        <p14:creationId xmlns:p14="http://schemas.microsoft.com/office/powerpoint/2010/main" val="926682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CEC1-4E12-BFB4-50C5-C14294D349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2386BC-BB68-8E91-84AB-5226D13A7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F31F76-B67E-9874-F44E-C471AD35BFAE}"/>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5" name="Footer Placeholder 4">
            <a:extLst>
              <a:ext uri="{FF2B5EF4-FFF2-40B4-BE49-F238E27FC236}">
                <a16:creationId xmlns:a16="http://schemas.microsoft.com/office/drawing/2014/main" id="{610FD3BA-01FA-E421-500A-2320613428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6BB54C-F0B5-FDBF-0A2F-C554E288D60E}"/>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427203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08B0-F6FC-A994-1852-78C4BFFDEC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4AB1AB-0947-ED97-4C37-5FC02E82E7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5C9612-6CB4-C846-C112-5607755573F5}"/>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5" name="Footer Placeholder 4">
            <a:extLst>
              <a:ext uri="{FF2B5EF4-FFF2-40B4-BE49-F238E27FC236}">
                <a16:creationId xmlns:a16="http://schemas.microsoft.com/office/drawing/2014/main" id="{E4D8AF59-5CC1-F560-CD40-2AB6F7A98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76B214-23DF-FD87-2F38-AD913C1D99A5}"/>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1748597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08D6A9-39E2-0134-B488-C7347EFB21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B748F9-B60F-A4E1-BCC9-3D1F609F76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524CCF-E722-1CAC-9F16-175DE2751368}"/>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5" name="Footer Placeholder 4">
            <a:extLst>
              <a:ext uri="{FF2B5EF4-FFF2-40B4-BE49-F238E27FC236}">
                <a16:creationId xmlns:a16="http://schemas.microsoft.com/office/drawing/2014/main" id="{4A0B066D-E5FD-EE39-9784-7C3E797EB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1FFDA3-F082-842D-3D7D-92B538BA94FC}"/>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448136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6D1F8-7326-828F-3B7B-7920DF218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4207A2-8D69-91D1-C677-9DD2A397B7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6DB6C8-1B32-8A98-5EE1-0CE1DF9F63D1}"/>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5" name="Footer Placeholder 4">
            <a:extLst>
              <a:ext uri="{FF2B5EF4-FFF2-40B4-BE49-F238E27FC236}">
                <a16:creationId xmlns:a16="http://schemas.microsoft.com/office/drawing/2014/main" id="{2B0ED6EF-E6AA-B6B4-FB4D-E6F6FF9715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DB4DA7-C559-90DC-BF2F-1DCB60F53F76}"/>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59657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1C4E-23DD-A579-38E2-60078E8DA4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A63CE5-361D-C22A-4467-752A19980B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0ACAF1-7FF6-BFF4-5C5B-13ACCA7B2C7B}"/>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5" name="Footer Placeholder 4">
            <a:extLst>
              <a:ext uri="{FF2B5EF4-FFF2-40B4-BE49-F238E27FC236}">
                <a16:creationId xmlns:a16="http://schemas.microsoft.com/office/drawing/2014/main" id="{A07D6A70-BB40-249C-E003-93461D6444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05B7C8-DBDC-B821-4A37-00DB1A002680}"/>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301713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0AE21-B4DE-4142-216E-F55B995A8B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871458-1AB4-A863-80F4-4B44F3AD1C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E14EE5-2773-E56C-A016-A0E9ABC0AF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725AEC-9172-68E2-2AD7-CFDFFD975C28}"/>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6" name="Footer Placeholder 5">
            <a:extLst>
              <a:ext uri="{FF2B5EF4-FFF2-40B4-BE49-F238E27FC236}">
                <a16:creationId xmlns:a16="http://schemas.microsoft.com/office/drawing/2014/main" id="{C32AF14F-C4CF-F11F-BED3-D137EFBF80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B98020-5CFF-C5EA-B316-7F248515A0B2}"/>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177280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91CA-1B25-1F8A-6811-E6078805FB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498951-A97D-B4C2-60CB-AF733F761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3FB926-6CF4-0EEB-B2CC-D3A710E319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2A61F3-55A7-97E8-D846-300610639E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04827D-FB4E-347D-5B86-A0039B289B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BDB7B7-001E-DB2A-35FA-B426EBA224D9}"/>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8" name="Footer Placeholder 7">
            <a:extLst>
              <a:ext uri="{FF2B5EF4-FFF2-40B4-BE49-F238E27FC236}">
                <a16:creationId xmlns:a16="http://schemas.microsoft.com/office/drawing/2014/main" id="{8A156B54-3050-8EF7-4615-343DA0FD91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8F0929-CA6A-F7CA-290B-A8C01F8C8740}"/>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1155554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5EC0-90D1-D050-BBA0-ACF26E7177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4A0FF3-19B9-C2A8-BC4E-A06D17009B06}"/>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4" name="Footer Placeholder 3">
            <a:extLst>
              <a:ext uri="{FF2B5EF4-FFF2-40B4-BE49-F238E27FC236}">
                <a16:creationId xmlns:a16="http://schemas.microsoft.com/office/drawing/2014/main" id="{5E1EF031-7006-84DD-7084-C05DE7BD9F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C795BB-FA0D-8AFE-DF02-FF0A985C9F21}"/>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30324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C3BE32-77AB-2813-D5B9-4E321FFB5767}"/>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3" name="Footer Placeholder 2">
            <a:extLst>
              <a:ext uri="{FF2B5EF4-FFF2-40B4-BE49-F238E27FC236}">
                <a16:creationId xmlns:a16="http://schemas.microsoft.com/office/drawing/2014/main" id="{DD68A415-4029-FF91-C8E9-0E1A2EBC4A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DE87DD-06AA-C22C-D156-B8E6EDFE1A96}"/>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3985233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7EEF-EDEE-387A-37E9-14CE53BC3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22F6B5-2853-3196-A5F5-E834C5075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365FD6-4BCB-86AA-BD8F-B583C9F2E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1F4C4A-6472-0390-546D-2FB914DB5818}"/>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6" name="Footer Placeholder 5">
            <a:extLst>
              <a:ext uri="{FF2B5EF4-FFF2-40B4-BE49-F238E27FC236}">
                <a16:creationId xmlns:a16="http://schemas.microsoft.com/office/drawing/2014/main" id="{851A55F8-6E60-D5D4-2FDB-36F6B454D7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7A2DD7-AF79-8CBE-EC86-5A667CB98D8E}"/>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172951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2D38-285E-0058-32FB-F0B7064D3D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1AA10E-6386-06D6-F2A6-7F48927EC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991D55-A12E-31BF-006F-291DE21D4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A6FE1-8F00-A4A6-E990-147369BCF9BD}"/>
              </a:ext>
            </a:extLst>
          </p:cNvPr>
          <p:cNvSpPr>
            <a:spLocks noGrp="1"/>
          </p:cNvSpPr>
          <p:nvPr>
            <p:ph type="dt" sz="half" idx="10"/>
          </p:nvPr>
        </p:nvSpPr>
        <p:spPr/>
        <p:txBody>
          <a:bodyPr/>
          <a:lstStyle/>
          <a:p>
            <a:fld id="{46CC3A2A-0312-4416-80A9-B06E1A42F13D}" type="datetimeFigureOut">
              <a:rPr lang="en-GB" smtClean="0"/>
              <a:t>09/12/2025</a:t>
            </a:fld>
            <a:endParaRPr lang="en-GB"/>
          </a:p>
        </p:txBody>
      </p:sp>
      <p:sp>
        <p:nvSpPr>
          <p:cNvPr id="6" name="Footer Placeholder 5">
            <a:extLst>
              <a:ext uri="{FF2B5EF4-FFF2-40B4-BE49-F238E27FC236}">
                <a16:creationId xmlns:a16="http://schemas.microsoft.com/office/drawing/2014/main" id="{CFE4116C-11B0-8729-63C0-DF096A7AF9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1B7024-CE46-0D6C-EA2D-4FE8765DE04D}"/>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205355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14372-9E2B-6A14-C680-530193ADAB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7F1041-81C0-6E5C-8425-2618AED22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F474F0-1314-FD48-C943-504009795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CC3A2A-0312-4416-80A9-B06E1A42F13D}" type="datetimeFigureOut">
              <a:rPr lang="en-GB" smtClean="0"/>
              <a:t>09/12/2025</a:t>
            </a:fld>
            <a:endParaRPr lang="en-GB"/>
          </a:p>
        </p:txBody>
      </p:sp>
      <p:sp>
        <p:nvSpPr>
          <p:cNvPr id="5" name="Footer Placeholder 4">
            <a:extLst>
              <a:ext uri="{FF2B5EF4-FFF2-40B4-BE49-F238E27FC236}">
                <a16:creationId xmlns:a16="http://schemas.microsoft.com/office/drawing/2014/main" id="{6805AAB7-9D57-9177-2E2A-D004E70746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1414E2E-C2E6-D8EE-F40E-CE18FC7BF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0C8399-5B52-470C-B16F-EA53A69714EC}" type="slidenum">
              <a:rPr lang="en-GB" smtClean="0"/>
              <a:t>‹#›</a:t>
            </a:fld>
            <a:endParaRPr lang="en-GB"/>
          </a:p>
        </p:txBody>
      </p:sp>
    </p:spTree>
    <p:extLst>
      <p:ext uri="{BB962C8B-B14F-4D97-AF65-F5344CB8AC3E}">
        <p14:creationId xmlns:p14="http://schemas.microsoft.com/office/powerpoint/2010/main" val="93400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setdab.org/resource/christmas-campaign-behind-the-smile/" TargetMode="External"/><Relationship Id="rId5" Type="http://schemas.openxmlformats.org/officeDocument/2006/relationships/slideLayout" Target="../slideLayouts/slideLayout7.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8A12C1-401D-F0D8-85D3-8891C9BF898C}"/>
              </a:ext>
            </a:extLst>
          </p:cNvPr>
          <p:cNvSpPr txBox="1"/>
          <p:nvPr/>
        </p:nvSpPr>
        <p:spPr>
          <a:xfrm>
            <a:off x="529502" y="306427"/>
            <a:ext cx="10482934" cy="1442254"/>
          </a:xfrm>
          <a:prstGeom prst="rect">
            <a:avLst/>
          </a:prstGeom>
          <a:noFill/>
        </p:spPr>
        <p:txBody>
          <a:bodyPr wrap="square">
            <a:spAutoFit/>
          </a:bodyPr>
          <a:lstStyle/>
          <a:p>
            <a:pPr>
              <a:lnSpc>
                <a:spcPct val="107000"/>
              </a:lnSpc>
              <a:spcAft>
                <a:spcPts val="800"/>
              </a:spcAft>
            </a:pPr>
            <a:endParaRPr lang="en-GB" sz="2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b="1" kern="100" dirty="0">
                <a:effectLst/>
                <a:latin typeface="Aptos" panose="020B0004020202020204" pitchFamily="34" charset="0"/>
                <a:ea typeface="Aptos" panose="020B0004020202020204" pitchFamily="34" charset="0"/>
                <a:cs typeface="Times New Roman" panose="02020603050405020304" pitchFamily="18" charset="0"/>
              </a:rPr>
              <a:t>Christmas Communications</a:t>
            </a:r>
            <a:r>
              <a:rPr lang="en-GB" sz="2800" b="1" kern="100" dirty="0">
                <a:latin typeface="Aptos" panose="020B0004020202020204" pitchFamily="34" charset="0"/>
                <a:ea typeface="Aptos" panose="020B0004020202020204" pitchFamily="34" charset="0"/>
                <a:cs typeface="Times New Roman" panose="02020603050405020304" pitchFamily="18" charset="0"/>
              </a:rPr>
              <a:t> – Behind The Smiles</a:t>
            </a:r>
          </a:p>
          <a:p>
            <a:pPr>
              <a:lnSpc>
                <a:spcPct val="107000"/>
              </a:lnSpc>
              <a:spcAft>
                <a:spcPts val="800"/>
              </a:spcAft>
            </a:pPr>
            <a:r>
              <a:rPr lang="en-GB" sz="1400" b="1" kern="100" dirty="0">
                <a:latin typeface="Aptos" panose="020B0004020202020204" pitchFamily="34" charset="0"/>
                <a:ea typeface="Aptos" panose="020B0004020202020204" pitchFamily="34" charset="0"/>
                <a:cs typeface="Times New Roman" panose="02020603050405020304" pitchFamily="18" charset="0"/>
              </a:rPr>
              <a:t>Developed by the Southend, Essex and Thurrock Domestic Abuse Partnership</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7E34728-564E-4C41-0B9C-3D101A1B2C06}"/>
              </a:ext>
            </a:extLst>
          </p:cNvPr>
          <p:cNvGrpSpPr/>
          <p:nvPr/>
        </p:nvGrpSpPr>
        <p:grpSpPr>
          <a:xfrm>
            <a:off x="529502" y="2390550"/>
            <a:ext cx="11348367" cy="3162063"/>
            <a:chOff x="556772" y="1955335"/>
            <a:chExt cx="11348367" cy="3162063"/>
          </a:xfrm>
        </p:grpSpPr>
        <p:sp>
          <p:nvSpPr>
            <p:cNvPr id="4" name="TextBox 3">
              <a:extLst>
                <a:ext uri="{FF2B5EF4-FFF2-40B4-BE49-F238E27FC236}">
                  <a16:creationId xmlns:a16="http://schemas.microsoft.com/office/drawing/2014/main" id="{A3F30EF2-63D9-D6EA-B105-DD5ECEB09696}"/>
                </a:ext>
              </a:extLst>
            </p:cNvPr>
            <p:cNvSpPr txBox="1"/>
            <p:nvPr/>
          </p:nvSpPr>
          <p:spPr>
            <a:xfrm>
              <a:off x="611742" y="2496959"/>
              <a:ext cx="11293397" cy="1309013"/>
            </a:xfrm>
            <a:prstGeom prst="rect">
              <a:avLst/>
            </a:prstGeom>
            <a:noFill/>
          </p:spPr>
          <p:txBody>
            <a:bodyPr wrap="square">
              <a:spAutoFit/>
            </a:bodyPr>
            <a:lstStyle/>
            <a:p>
              <a:pPr lvl="0">
                <a:lnSpc>
                  <a:spcPct val="107000"/>
                </a:lnSpc>
                <a:spcAft>
                  <a:spcPts val="800"/>
                </a:spcAft>
                <a:buSzPts val="1000"/>
                <a:tabLst>
                  <a:tab pos="457200" algn="l"/>
                </a:tabLst>
              </a:pPr>
              <a:r>
                <a:rPr lang="en-GB" sz="1600" dirty="0">
                  <a:latin typeface="Calibri" panose="020F0502020204030204" pitchFamily="34" charset="0"/>
                  <a:ea typeface="Calibri" panose="020F0502020204030204" pitchFamily="34" charset="0"/>
                  <a:cs typeface="Calibri" panose="020F0502020204030204" pitchFamily="34" charset="0"/>
                </a:rPr>
                <a:t>While definitions of domestic abuse has been expanded under the Domestic Abuse Act (2021), it is still often predominantly associated with physical violence and not well understood by the public. Coercive control and psychological abuse are common factors in many cases and are indicators of high harm. However, these aspects of abuse are less well understood.</a:t>
              </a:r>
            </a:p>
            <a:p>
              <a:pPr lvl="0">
                <a:lnSpc>
                  <a:spcPct val="107000"/>
                </a:lnSpc>
                <a:spcAft>
                  <a:spcPts val="800"/>
                </a:spcAft>
                <a:buSzPts val="1000"/>
                <a:tabLst>
                  <a:tab pos="457200" algn="l"/>
                </a:tabLst>
              </a:pPr>
              <a:r>
                <a:rPr lang="en-GB" sz="1000" i="1" kern="100" dirty="0">
                  <a:effectLst/>
                  <a:latin typeface="Aptos" panose="020B0004020202020204" pitchFamily="34" charset="0"/>
                  <a:ea typeface="Aptos" panose="020B0004020202020204" pitchFamily="34" charset="0"/>
                  <a:cs typeface="Times New Roman" panose="02020603050405020304" pitchFamily="18" charset="0"/>
                </a:rPr>
                <a:t>*The SETDAB TONIC report is a research project commissioned by the Southend, Essex and Thurrock Domestic Abuse Board (SETDAB) and conducted by TONIC. Its purpose was to gain a deeper understanding of the experiences of individuals affected by domestic abuse and to inform improvements in support systems across the region.</a:t>
              </a:r>
            </a:p>
          </p:txBody>
        </p:sp>
        <p:sp>
          <p:nvSpPr>
            <p:cNvPr id="3" name="TextBox 2">
              <a:extLst>
                <a:ext uri="{FF2B5EF4-FFF2-40B4-BE49-F238E27FC236}">
                  <a16:creationId xmlns:a16="http://schemas.microsoft.com/office/drawing/2014/main" id="{FD84BA06-211B-297B-5B05-D0D80872BF80}"/>
                </a:ext>
              </a:extLst>
            </p:cNvPr>
            <p:cNvSpPr txBox="1"/>
            <p:nvPr/>
          </p:nvSpPr>
          <p:spPr>
            <a:xfrm>
              <a:off x="611742" y="1955335"/>
              <a:ext cx="4361702" cy="369332"/>
            </a:xfrm>
            <a:prstGeom prst="rect">
              <a:avLst/>
            </a:prstGeom>
            <a:solidFill>
              <a:srgbClr val="7030A0"/>
            </a:solidFill>
          </p:spPr>
          <p:txBody>
            <a:bodyPr wrap="square" rtlCol="0">
              <a:spAutoFit/>
            </a:bodyPr>
            <a:lstStyle/>
            <a:p>
              <a:r>
                <a:rPr lang="en-GB" b="1" kern="100" dirty="0">
                  <a:solidFill>
                    <a:schemeClr val="bg1"/>
                  </a:solidFill>
                  <a:latin typeface="Calibri" panose="020F0502020204030204" pitchFamily="34" charset="0"/>
                  <a:ea typeface="Calibri" panose="020F0502020204030204" pitchFamily="34" charset="0"/>
                  <a:cs typeface="Calibri" panose="020F0502020204030204" pitchFamily="34" charset="0"/>
                </a:rPr>
                <a:t>Tonic report* findings - January 2023</a:t>
              </a:r>
              <a:endParaRPr lang="en-GB" dirty="0">
                <a:solidFill>
                  <a:schemeClr val="bg1"/>
                </a:solidFill>
              </a:endParaRPr>
            </a:p>
          </p:txBody>
        </p:sp>
        <p:sp>
          <p:nvSpPr>
            <p:cNvPr id="7" name="TextBox 6">
              <a:extLst>
                <a:ext uri="{FF2B5EF4-FFF2-40B4-BE49-F238E27FC236}">
                  <a16:creationId xmlns:a16="http://schemas.microsoft.com/office/drawing/2014/main" id="{6FC2C8C6-1D2B-7D8A-A466-16049936C8B7}"/>
                </a:ext>
              </a:extLst>
            </p:cNvPr>
            <p:cNvSpPr txBox="1"/>
            <p:nvPr/>
          </p:nvSpPr>
          <p:spPr>
            <a:xfrm>
              <a:off x="556772" y="4509859"/>
              <a:ext cx="11293397" cy="607539"/>
            </a:xfrm>
            <a:prstGeom prst="rect">
              <a:avLst/>
            </a:prstGeom>
            <a:noFill/>
          </p:spPr>
          <p:txBody>
            <a:bodyPr wrap="square">
              <a:spAutoFit/>
            </a:bodyPr>
            <a:lstStyle/>
            <a:p>
              <a:pPr>
                <a:lnSpc>
                  <a:spcPct val="107000"/>
                </a:lnSpc>
                <a:spcAft>
                  <a:spcPts val="800"/>
                </a:spcAft>
                <a:buSzPts val="1000"/>
                <a:tabLst>
                  <a:tab pos="457200" algn="l"/>
                </a:tabLst>
              </a:pPr>
              <a:r>
                <a:rPr lang="en-GB" sz="1600" kern="100" dirty="0">
                  <a:latin typeface="Calibri" panose="020F0502020204030204" pitchFamily="34" charset="0"/>
                  <a:ea typeface="Calibri" panose="020F0502020204030204" pitchFamily="34" charset="0"/>
                  <a:cs typeface="Calibri" panose="020F0502020204030204" pitchFamily="34" charset="0"/>
                </a:rPr>
                <a:t>Consultation with our lived experience group tells us that p</a:t>
              </a:r>
              <a:r>
                <a:rPr lang="en-GB" sz="1600" kern="100" dirty="0">
                  <a:effectLst/>
                  <a:latin typeface="Calibri" panose="020F0502020204030204" pitchFamily="34" charset="0"/>
                  <a:ea typeface="Calibri" panose="020F0502020204030204" pitchFamily="34" charset="0"/>
                  <a:cs typeface="Calibri" panose="020F0502020204030204" pitchFamily="34" charset="0"/>
                </a:rPr>
                <a:t>eople need a range of communications for different audiences to help understand domestic abuse and the types of abusive behaviours involved.</a:t>
              </a:r>
            </a:p>
          </p:txBody>
        </p:sp>
        <p:sp>
          <p:nvSpPr>
            <p:cNvPr id="8" name="TextBox 7">
              <a:extLst>
                <a:ext uri="{FF2B5EF4-FFF2-40B4-BE49-F238E27FC236}">
                  <a16:creationId xmlns:a16="http://schemas.microsoft.com/office/drawing/2014/main" id="{D6658B18-9C52-C441-049C-01108B2467AE}"/>
                </a:ext>
              </a:extLst>
            </p:cNvPr>
            <p:cNvSpPr txBox="1"/>
            <p:nvPr/>
          </p:nvSpPr>
          <p:spPr>
            <a:xfrm>
              <a:off x="611742" y="3907190"/>
              <a:ext cx="4809326" cy="369332"/>
            </a:xfrm>
            <a:prstGeom prst="rect">
              <a:avLst/>
            </a:prstGeom>
            <a:solidFill>
              <a:srgbClr val="7030A0"/>
            </a:solidFill>
          </p:spPr>
          <p:txBody>
            <a:bodyPr wrap="square" rtlCol="0">
              <a:spAutoFit/>
            </a:bodyPr>
            <a:lstStyle/>
            <a:p>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Lived in Experience findings – June 2025  </a:t>
              </a:r>
            </a:p>
          </p:txBody>
        </p:sp>
      </p:grpSp>
      <p:pic>
        <p:nvPicPr>
          <p:cNvPr id="9" name="Picture 2" descr="C:\Users\Val.billings\AppData\Local\Microsoft\Windows\Temporary Internet Files\Content.Outlook\QMHI3ASV\SnipImage.JPG">
            <a:extLst>
              <a:ext uri="{FF2B5EF4-FFF2-40B4-BE49-F238E27FC236}">
                <a16:creationId xmlns:a16="http://schemas.microsoft.com/office/drawing/2014/main" id="{C7740E85-8D50-CA2C-18BD-F1722712E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2757" y="-1"/>
            <a:ext cx="3269243" cy="7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150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5AEBF0-3992-DB84-4CEF-C47E1E940B9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6788B4E-D62F-BD80-790A-7F8A212C0837}"/>
              </a:ext>
            </a:extLst>
          </p:cNvPr>
          <p:cNvSpPr txBox="1"/>
          <p:nvPr/>
        </p:nvSpPr>
        <p:spPr>
          <a:xfrm>
            <a:off x="6251393" y="647551"/>
            <a:ext cx="4715219" cy="5755422"/>
          </a:xfrm>
          <a:prstGeom prst="rect">
            <a:avLst/>
          </a:prstGeom>
          <a:noFill/>
        </p:spPr>
        <p:txBody>
          <a:bodyPr wrap="square" rtlCol="0">
            <a:spAutoFit/>
          </a:bodyPr>
          <a:lstStyle/>
          <a:p>
            <a:r>
              <a:rPr lang="en-GB" b="1" dirty="0">
                <a:latin typeface="Calibri" panose="020F0502020204030204" pitchFamily="34" charset="0"/>
                <a:ea typeface="Calibri" panose="020F0502020204030204" pitchFamily="34" charset="0"/>
                <a:cs typeface="Calibri" panose="020F0502020204030204" pitchFamily="34" charset="0"/>
              </a:rPr>
              <a:t>Audience: friends and family</a:t>
            </a:r>
          </a:p>
          <a:p>
            <a:endParaRPr lang="en-GB"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Behind some smiles, there’s silence.</a:t>
            </a:r>
            <a:br>
              <a:rPr lang="en-GB" sz="1400" dirty="0">
                <a:latin typeface="Calibri" panose="020F0502020204030204" pitchFamily="34" charset="0"/>
                <a:ea typeface="Calibri" panose="020F0502020204030204" pitchFamily="34" charset="0"/>
                <a:cs typeface="Calibri" panose="020F0502020204030204" pitchFamily="34" charset="0"/>
              </a:rPr>
            </a:br>
            <a:r>
              <a:rPr lang="en-GB" sz="1400" dirty="0">
                <a:latin typeface="Calibri" panose="020F0502020204030204" pitchFamily="34" charset="0"/>
                <a:ea typeface="Calibri" panose="020F0502020204030204" pitchFamily="34" charset="0"/>
                <a:cs typeface="Calibri" panose="020F0502020204030204" pitchFamily="34" charset="0"/>
              </a:rPr>
              <a:t>Behind some laughter, there’s fear.</a:t>
            </a:r>
            <a:br>
              <a:rPr lang="en-GB" sz="1400" dirty="0">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Domestic abuse isn’t always physical</a:t>
            </a:r>
          </a:p>
          <a:p>
            <a:endParaRPr lang="en-GB" sz="1400" b="1"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Here’s what it can look like: </a:t>
            </a:r>
          </a:p>
          <a:p>
            <a:pPr marL="285750" indent="-285750" algn="l">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Gaslighting – Making someone doubt their memory</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Monitoring – obsessively checking phones or whereabouts</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Verbal abuse – constant criticism or humiliation</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Financial control – limiting access to money or work</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Threats – using fear to control decisions</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Two faces – kind in public, controlling in private</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You never know what’s happening behind closed doors.</a:t>
            </a:r>
          </a:p>
          <a:p>
            <a:pPr algn="l"/>
            <a:r>
              <a:rPr lang="en-GB" sz="1400" b="0" i="0" dirty="0">
                <a:effectLst/>
                <a:latin typeface="Calibri" panose="020F0502020204030204" pitchFamily="34" charset="0"/>
                <a:ea typeface="Calibri" panose="020F0502020204030204" pitchFamily="34" charset="0"/>
                <a:cs typeface="Calibri" panose="020F0502020204030204" pitchFamily="34" charset="0"/>
              </a:rPr>
              <a:t>If you or someone you know needs help, reach out. You are not alone. Call the </a:t>
            </a:r>
            <a:r>
              <a:rPr lang="en-GB" sz="1400" dirty="0">
                <a:latin typeface="Calibri" panose="020F0502020204030204" pitchFamily="34" charset="0"/>
                <a:ea typeface="Calibri" panose="020F0502020204030204" pitchFamily="34" charset="0"/>
                <a:cs typeface="Calibri" panose="020F0502020204030204" pitchFamily="34" charset="0"/>
              </a:rPr>
              <a:t>domestic abuse helpline Essex Compass on 0330 333 7 444 (8.00am to 8.00pm weekdays, 8.00am to 1.00pm weekends) for help and support or visit </a:t>
            </a:r>
            <a:r>
              <a:rPr lang="en-GB" sz="1200" dirty="0"/>
              <a:t>essexcompass.org.uk</a:t>
            </a:r>
          </a:p>
          <a:p>
            <a:endParaRPr lang="en-GB" sz="1200" dirty="0"/>
          </a:p>
          <a:p>
            <a:r>
              <a:rPr lang="en-GB" sz="1400" b="1" dirty="0">
                <a:latin typeface="Calibri" panose="020F0502020204030204" pitchFamily="34" charset="0"/>
                <a:ea typeface="Calibri" panose="020F0502020204030204" pitchFamily="34" charset="0"/>
                <a:cs typeface="Calibri" panose="020F0502020204030204" pitchFamily="34" charset="0"/>
              </a:rPr>
              <a:t>#BehindTheSmile </a:t>
            </a:r>
            <a:r>
              <a:rPr lang="en-GB" sz="1400" dirty="0">
                <a:latin typeface="Calibri" panose="020F0502020204030204" pitchFamily="34" charset="0"/>
                <a:ea typeface="Calibri" panose="020F0502020204030204" pitchFamily="34" charset="0"/>
                <a:cs typeface="Calibri" panose="020F0502020204030204" pitchFamily="34" charset="0"/>
              </a:rPr>
              <a:t>#DomesticAbuseAwareness #BreakTheSilence #HiddenAbuse</a:t>
            </a:r>
          </a:p>
          <a:p>
            <a:endParaRPr lang="en-GB" sz="1200" dirty="0"/>
          </a:p>
          <a:p>
            <a:endParaRPr lang="en-GB" dirty="0"/>
          </a:p>
        </p:txBody>
      </p:sp>
      <p:pic>
        <p:nvPicPr>
          <p:cNvPr id="3" name="Picture 2" descr="A group of people around a table with food&#10;&#10;AI-generated content may be incorrect.">
            <a:extLst>
              <a:ext uri="{FF2B5EF4-FFF2-40B4-BE49-F238E27FC236}">
                <a16:creationId xmlns:a16="http://schemas.microsoft.com/office/drawing/2014/main" id="{890311A3-EA5F-2D8E-EAAA-3AF669B6A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43" y="1276814"/>
            <a:ext cx="5380465" cy="4304372"/>
          </a:xfrm>
          <a:prstGeom prst="rect">
            <a:avLst/>
          </a:prstGeom>
        </p:spPr>
      </p:pic>
    </p:spTree>
    <p:extLst>
      <p:ext uri="{BB962C8B-B14F-4D97-AF65-F5344CB8AC3E}">
        <p14:creationId xmlns:p14="http://schemas.microsoft.com/office/powerpoint/2010/main" val="1605829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013F71-25F3-53C3-1EF4-0A2D6EC0F816}"/>
              </a:ext>
            </a:extLst>
          </p:cNvPr>
          <p:cNvSpPr txBox="1"/>
          <p:nvPr/>
        </p:nvSpPr>
        <p:spPr>
          <a:xfrm>
            <a:off x="6251393" y="647551"/>
            <a:ext cx="4715219" cy="5755422"/>
          </a:xfrm>
          <a:prstGeom prst="rect">
            <a:avLst/>
          </a:prstGeom>
          <a:noFill/>
        </p:spPr>
        <p:txBody>
          <a:bodyPr wrap="square" rtlCol="0">
            <a:spAutoFit/>
          </a:bodyPr>
          <a:lstStyle/>
          <a:p>
            <a:r>
              <a:rPr lang="en-GB" b="1" dirty="0">
                <a:latin typeface="Calibri" panose="020F0502020204030204" pitchFamily="34" charset="0"/>
                <a:ea typeface="Calibri" panose="020F0502020204030204" pitchFamily="34" charset="0"/>
                <a:cs typeface="Calibri" panose="020F0502020204030204" pitchFamily="34" charset="0"/>
              </a:rPr>
              <a:t>Audience: friends and family</a:t>
            </a:r>
          </a:p>
          <a:p>
            <a:endParaRPr lang="en-GB"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Behind some smiles, there’s silence.</a:t>
            </a:r>
            <a:br>
              <a:rPr lang="en-GB" sz="1400" dirty="0">
                <a:latin typeface="Calibri" panose="020F0502020204030204" pitchFamily="34" charset="0"/>
                <a:ea typeface="Calibri" panose="020F0502020204030204" pitchFamily="34" charset="0"/>
                <a:cs typeface="Calibri" panose="020F0502020204030204" pitchFamily="34" charset="0"/>
              </a:rPr>
            </a:br>
            <a:r>
              <a:rPr lang="en-GB" sz="1400" dirty="0">
                <a:latin typeface="Calibri" panose="020F0502020204030204" pitchFamily="34" charset="0"/>
                <a:ea typeface="Calibri" panose="020F0502020204030204" pitchFamily="34" charset="0"/>
                <a:cs typeface="Calibri" panose="020F0502020204030204" pitchFamily="34" charset="0"/>
              </a:rPr>
              <a:t>Behind some laughter, there’s fear.</a:t>
            </a:r>
            <a:br>
              <a:rPr lang="en-GB" sz="1400" dirty="0">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Domestic abuse isn’t always physical</a:t>
            </a:r>
          </a:p>
          <a:p>
            <a:endParaRPr lang="en-GB" sz="1400" b="1"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Here’s what it can look like: </a:t>
            </a:r>
          </a:p>
          <a:p>
            <a:pPr marL="285750" indent="-285750" algn="l">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Gaslighting – Making someone doubt their memory</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Monitoring – obsessively checking phones or whereabouts</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Verbal abuse – constant criticism or humiliation</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Financial control – limiting access to money or work</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Threats – using fear to control decisions</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Two faces – kind in public, controlling in private</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You never know what’s happening behind closed doors.</a:t>
            </a:r>
          </a:p>
          <a:p>
            <a:pPr algn="l"/>
            <a:r>
              <a:rPr lang="en-GB" sz="1400" b="0" i="0" dirty="0">
                <a:effectLst/>
                <a:latin typeface="Calibri" panose="020F0502020204030204" pitchFamily="34" charset="0"/>
                <a:ea typeface="Calibri" panose="020F0502020204030204" pitchFamily="34" charset="0"/>
                <a:cs typeface="Calibri" panose="020F0502020204030204" pitchFamily="34" charset="0"/>
              </a:rPr>
              <a:t>If you or someone you know needs help, reach out. You are not alone. Call the </a:t>
            </a:r>
            <a:r>
              <a:rPr lang="en-GB" sz="1400" dirty="0">
                <a:latin typeface="Calibri" panose="020F0502020204030204" pitchFamily="34" charset="0"/>
                <a:ea typeface="Calibri" panose="020F0502020204030204" pitchFamily="34" charset="0"/>
                <a:cs typeface="Calibri" panose="020F0502020204030204" pitchFamily="34" charset="0"/>
              </a:rPr>
              <a:t>domestic abuse helpline Essex Compass on 0330 333 7 444 (8.00am to 8.00pm weekdays, 8.00am to 1.00pm weekends) for help and support or visit </a:t>
            </a:r>
            <a:r>
              <a:rPr lang="en-GB" sz="1200" dirty="0"/>
              <a:t>essexcompass.org.uk</a:t>
            </a:r>
          </a:p>
          <a:p>
            <a:endParaRPr lang="en-GB" sz="1200" dirty="0"/>
          </a:p>
          <a:p>
            <a:r>
              <a:rPr lang="en-GB" sz="1400" b="1" dirty="0">
                <a:latin typeface="Calibri" panose="020F0502020204030204" pitchFamily="34" charset="0"/>
                <a:ea typeface="Calibri" panose="020F0502020204030204" pitchFamily="34" charset="0"/>
                <a:cs typeface="Calibri" panose="020F0502020204030204" pitchFamily="34" charset="0"/>
              </a:rPr>
              <a:t>#BehindTheSmile </a:t>
            </a:r>
            <a:r>
              <a:rPr lang="en-GB" sz="1400" dirty="0">
                <a:latin typeface="Calibri" panose="020F0502020204030204" pitchFamily="34" charset="0"/>
                <a:ea typeface="Calibri" panose="020F0502020204030204" pitchFamily="34" charset="0"/>
                <a:cs typeface="Calibri" panose="020F0502020204030204" pitchFamily="34" charset="0"/>
              </a:rPr>
              <a:t>#DomesticAbuseAwareness #BreakTheSilence #HiddenAbuse</a:t>
            </a:r>
          </a:p>
          <a:p>
            <a:endParaRPr lang="en-GB" sz="1200" dirty="0"/>
          </a:p>
          <a:p>
            <a:endParaRPr lang="en-GB" dirty="0"/>
          </a:p>
        </p:txBody>
      </p:sp>
      <p:pic>
        <p:nvPicPr>
          <p:cNvPr id="5" name="Picture 4" descr="A group of women sitting at a table with food&#10;&#10;AI-generated content may be incorrect.">
            <a:extLst>
              <a:ext uri="{FF2B5EF4-FFF2-40B4-BE49-F238E27FC236}">
                <a16:creationId xmlns:a16="http://schemas.microsoft.com/office/drawing/2014/main" id="{DF9EE657-50CD-8098-5AC1-D0AA16306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596" y="849897"/>
            <a:ext cx="4960433" cy="4960433"/>
          </a:xfrm>
          <a:prstGeom prst="rect">
            <a:avLst/>
          </a:prstGeom>
        </p:spPr>
      </p:pic>
    </p:spTree>
    <p:extLst>
      <p:ext uri="{BB962C8B-B14F-4D97-AF65-F5344CB8AC3E}">
        <p14:creationId xmlns:p14="http://schemas.microsoft.com/office/powerpoint/2010/main" val="2166691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EE3A35-07A1-84F7-87F3-72FCF7903BA7}"/>
              </a:ext>
            </a:extLst>
          </p:cNvPr>
          <p:cNvSpPr txBox="1"/>
          <p:nvPr/>
        </p:nvSpPr>
        <p:spPr>
          <a:xfrm>
            <a:off x="7072264" y="1772523"/>
            <a:ext cx="4447382" cy="954107"/>
          </a:xfrm>
          <a:prstGeom prst="rect">
            <a:avLst/>
          </a:prstGeom>
          <a:noFill/>
        </p:spPr>
        <p:txBody>
          <a:bodyPr wrap="square">
            <a:spAutoFit/>
          </a:bodyPr>
          <a:lstStyle/>
          <a:p>
            <a:pPr algn="l"/>
            <a:r>
              <a:rPr lang="en-GB" sz="1400" b="0" i="0" dirty="0">
                <a:effectLst/>
                <a:latin typeface="Calibri" panose="020F0502020204030204" pitchFamily="34" charset="0"/>
                <a:ea typeface="Calibri" panose="020F0502020204030204" pitchFamily="34" charset="0"/>
                <a:cs typeface="Calibri" panose="020F0502020204030204" pitchFamily="34" charset="0"/>
              </a:rPr>
              <a:t>Coercive control is a form of abuse that uses manipulation, isolation, and fear to dominate someone and can exist behind closed doors, even when everything looks “fine” on the outside.</a:t>
            </a:r>
          </a:p>
        </p:txBody>
      </p:sp>
      <p:sp>
        <p:nvSpPr>
          <p:cNvPr id="9" name="TextBox 8">
            <a:extLst>
              <a:ext uri="{FF2B5EF4-FFF2-40B4-BE49-F238E27FC236}">
                <a16:creationId xmlns:a16="http://schemas.microsoft.com/office/drawing/2014/main" id="{EB035DC2-7415-7FC7-8EEE-1CC630EE863F}"/>
              </a:ext>
            </a:extLst>
          </p:cNvPr>
          <p:cNvSpPr txBox="1"/>
          <p:nvPr/>
        </p:nvSpPr>
        <p:spPr>
          <a:xfrm>
            <a:off x="7072264" y="2823330"/>
            <a:ext cx="4556144" cy="2277547"/>
          </a:xfrm>
          <a:prstGeom prst="rect">
            <a:avLst/>
          </a:prstGeom>
          <a:noFill/>
        </p:spPr>
        <p:txBody>
          <a:bodyPr wrap="square">
            <a:spAutoFit/>
          </a:bodyPr>
          <a:lstStyle/>
          <a:p>
            <a:r>
              <a:rPr lang="en-GB" sz="1400" b="0" i="0" dirty="0">
                <a:effectLst/>
                <a:latin typeface="Calibri" panose="020F0502020204030204" pitchFamily="34" charset="0"/>
                <a:ea typeface="Calibri" panose="020F0502020204030204" pitchFamily="34" charset="0"/>
                <a:cs typeface="Calibri" panose="020F0502020204030204" pitchFamily="34" charset="0"/>
              </a:rPr>
              <a:t>If you or someone you know needs support, reach out. You are not alone. Call the </a:t>
            </a:r>
            <a:r>
              <a:rPr lang="en-GB" sz="1400" dirty="0">
                <a:latin typeface="Calibri" panose="020F0502020204030204" pitchFamily="34" charset="0"/>
                <a:ea typeface="Calibri" panose="020F0502020204030204" pitchFamily="34" charset="0"/>
                <a:cs typeface="Calibri" panose="020F0502020204030204" pitchFamily="34" charset="0"/>
              </a:rPr>
              <a:t>domestic abuse helpline Essex Compass on 0330 333 7 444 (8.00am to 8.00pm weekdays, 8.00am to 1pm weekends) for help and support </a:t>
            </a:r>
            <a:r>
              <a:rPr lang="en-GB" sz="1600" dirty="0">
                <a:latin typeface="Calibri" panose="020F0502020204030204" pitchFamily="34" charset="0"/>
                <a:ea typeface="Calibri" panose="020F0502020204030204" pitchFamily="34" charset="0"/>
                <a:cs typeface="Calibri" panose="020F0502020204030204" pitchFamily="34" charset="0"/>
              </a:rPr>
              <a:t>or visit </a:t>
            </a:r>
            <a:r>
              <a:rPr lang="en-GB" sz="1400" dirty="0"/>
              <a:t>essexcompass.org.uk</a:t>
            </a:r>
            <a:endParaRPr lang="en-GB" sz="1400" dirty="0">
              <a:latin typeface="Calibri" panose="020F0502020204030204" pitchFamily="34" charset="0"/>
              <a:ea typeface="Calibri" panose="020F0502020204030204" pitchFamily="34" charset="0"/>
              <a:cs typeface="Calibri" panose="020F0502020204030204" pitchFamily="34" charset="0"/>
            </a:endParaRPr>
          </a:p>
          <a:p>
            <a:pPr algn="l"/>
            <a:endParaRPr lang="en-GB" sz="1400" dirty="0">
              <a:latin typeface="Calibri" panose="020F0502020204030204" pitchFamily="34" charset="0"/>
              <a:ea typeface="Calibri" panose="020F0502020204030204" pitchFamily="34" charset="0"/>
              <a:cs typeface="Calibri" panose="020F0502020204030204" pitchFamily="34" charset="0"/>
            </a:endParaRPr>
          </a:p>
          <a:p>
            <a:pPr algn="l"/>
            <a:endParaRPr lang="en-GB" sz="1400" dirty="0">
              <a:latin typeface="Calibri" panose="020F0502020204030204" pitchFamily="34" charset="0"/>
              <a:ea typeface="Calibri" panose="020F0502020204030204" pitchFamily="34" charset="0"/>
              <a:cs typeface="Calibri" panose="020F0502020204030204" pitchFamily="34" charset="0"/>
            </a:endParaRPr>
          </a:p>
          <a:p>
            <a:pPr algn="l"/>
            <a:r>
              <a:rPr lang="en-GB" sz="1400" dirty="0">
                <a:latin typeface="Calibri" panose="020F0502020204030204" pitchFamily="34" charset="0"/>
                <a:ea typeface="Calibri" panose="020F0502020204030204" pitchFamily="34" charset="0"/>
                <a:cs typeface="Calibri" panose="020F0502020204030204" pitchFamily="34" charset="0"/>
              </a:rPr>
              <a:t>#DomesticAbuseAwareness #BreakTheSilence #HiddenAbuse #BehindTheSmile</a:t>
            </a:r>
          </a:p>
          <a:p>
            <a:pPr algn="l"/>
            <a:endParaRPr lang="en-GB" sz="14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75E6051-05C5-55A1-C384-E2BCFED41743}"/>
              </a:ext>
            </a:extLst>
          </p:cNvPr>
          <p:cNvSpPr txBox="1"/>
          <p:nvPr/>
        </p:nvSpPr>
        <p:spPr>
          <a:xfrm>
            <a:off x="7072264" y="1306491"/>
            <a:ext cx="6094562" cy="369332"/>
          </a:xfrm>
          <a:prstGeom prst="rect">
            <a:avLst/>
          </a:prstGeom>
          <a:noFill/>
        </p:spPr>
        <p:txBody>
          <a:bodyPr wrap="square">
            <a:spAutoFit/>
          </a:bodyPr>
          <a:lstStyle/>
          <a:p>
            <a:r>
              <a:rPr lang="en-GB" b="1" dirty="0"/>
              <a:t>Audience: victim</a:t>
            </a:r>
          </a:p>
        </p:txBody>
      </p:sp>
      <p:pic>
        <p:nvPicPr>
          <p:cNvPr id="4" name="Picture 3">
            <a:extLst>
              <a:ext uri="{FF2B5EF4-FFF2-40B4-BE49-F238E27FC236}">
                <a16:creationId xmlns:a16="http://schemas.microsoft.com/office/drawing/2014/main" id="{7EAAE90D-D0D9-AC82-9620-222A9C4E4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92" y="946367"/>
            <a:ext cx="6206583" cy="4965266"/>
          </a:xfrm>
          <a:prstGeom prst="rect">
            <a:avLst/>
          </a:prstGeom>
        </p:spPr>
      </p:pic>
    </p:spTree>
    <p:extLst>
      <p:ext uri="{BB962C8B-B14F-4D97-AF65-F5344CB8AC3E}">
        <p14:creationId xmlns:p14="http://schemas.microsoft.com/office/powerpoint/2010/main" val="3750876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F30E4-6F33-53AB-39BF-AD4C01A21E10}"/>
              </a:ext>
            </a:extLst>
          </p:cNvPr>
          <p:cNvSpPr txBox="1"/>
          <p:nvPr/>
        </p:nvSpPr>
        <p:spPr>
          <a:xfrm>
            <a:off x="1137423" y="772514"/>
            <a:ext cx="10214517" cy="3970318"/>
          </a:xfrm>
          <a:prstGeom prst="rect">
            <a:avLst/>
          </a:prstGeom>
          <a:noFill/>
        </p:spPr>
        <p:txBody>
          <a:bodyPr wrap="square" rtlCol="0">
            <a:spAutoFit/>
          </a:bodyPr>
          <a:lstStyle/>
          <a:p>
            <a:r>
              <a:rPr lang="en-GB" b="1" dirty="0"/>
              <a:t>Full set of sized images (Instagram, Facebook, X and LinkedIn) can be found on the </a:t>
            </a:r>
            <a:r>
              <a:rPr lang="en-GB" b="1" dirty="0">
                <a:hlinkClick r:id="rId6"/>
              </a:rPr>
              <a:t>SETDAB Website. </a:t>
            </a:r>
            <a:endParaRPr lang="en-GB" b="1" dirty="0"/>
          </a:p>
          <a:p>
            <a:endParaRPr lang="en-GB" dirty="0"/>
          </a:p>
          <a:p>
            <a:r>
              <a:rPr lang="en-GB" b="1" dirty="0"/>
              <a:t>Animated content is also available (click on image to play).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5" name="TextBox 4">
            <a:extLst>
              <a:ext uri="{FF2B5EF4-FFF2-40B4-BE49-F238E27FC236}">
                <a16:creationId xmlns:a16="http://schemas.microsoft.com/office/drawing/2014/main" id="{7EF33C34-0244-94A4-9685-19776C004685}"/>
              </a:ext>
            </a:extLst>
          </p:cNvPr>
          <p:cNvSpPr txBox="1"/>
          <p:nvPr/>
        </p:nvSpPr>
        <p:spPr>
          <a:xfrm>
            <a:off x="336826" y="5487837"/>
            <a:ext cx="11518348" cy="971292"/>
          </a:xfrm>
          <a:prstGeom prst="rect">
            <a:avLst/>
          </a:prstGeom>
          <a:solidFill>
            <a:srgbClr val="7030A0"/>
          </a:solidFill>
          <a:ln>
            <a:solidFill>
              <a:srgbClr val="0070C0"/>
            </a:solidFill>
          </a:ln>
        </p:spPr>
        <p:txBody>
          <a:bodyPr wrap="square">
            <a:spAutoFit/>
          </a:bodyPr>
          <a:lstStyle/>
          <a:p>
            <a:pPr>
              <a:lnSpc>
                <a:spcPct val="107000"/>
              </a:lnSpc>
              <a:spcAft>
                <a:spcPts val="800"/>
              </a:spcAft>
            </a:pPr>
            <a:r>
              <a:rPr lang="en-GB"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We request that no images, graphics, or calls to action within this media pack be altered, edited, or modified in any way. For further information or advice about any of the resources included please contact: domestic.abuseessex@essex.gov.uk</a:t>
            </a:r>
          </a:p>
        </p:txBody>
      </p:sp>
      <p:pic>
        <p:nvPicPr>
          <p:cNvPr id="6" name="Video 4">
            <a:hlinkClick r:id="" action="ppaction://media"/>
            <a:extLst>
              <a:ext uri="{FF2B5EF4-FFF2-40B4-BE49-F238E27FC236}">
                <a16:creationId xmlns:a16="http://schemas.microsoft.com/office/drawing/2014/main" id="{75F3CF98-6562-75C1-A9C3-5FF41D4A818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5124" y="2142777"/>
            <a:ext cx="5100876" cy="2869243"/>
          </a:xfrm>
          <a:prstGeom prst="rect">
            <a:avLst/>
          </a:prstGeom>
        </p:spPr>
      </p:pic>
      <p:pic>
        <p:nvPicPr>
          <p:cNvPr id="8" name="Video 7">
            <a:hlinkClick r:id="" action="ppaction://media"/>
            <a:extLst>
              <a:ext uri="{FF2B5EF4-FFF2-40B4-BE49-F238E27FC236}">
                <a16:creationId xmlns:a16="http://schemas.microsoft.com/office/drawing/2014/main" id="{6F76D84A-0686-D425-3D44-0E83D11CA26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597656" y="2142778"/>
            <a:ext cx="5100876" cy="2869243"/>
          </a:xfrm>
          <a:prstGeom prst="rect">
            <a:avLst/>
          </a:prstGeom>
        </p:spPr>
      </p:pic>
    </p:spTree>
    <p:extLst>
      <p:ext uri="{BB962C8B-B14F-4D97-AF65-F5344CB8AC3E}">
        <p14:creationId xmlns:p14="http://schemas.microsoft.com/office/powerpoint/2010/main" val="367570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896" fill="hold"/>
                                        <p:tgtEl>
                                          <p:spTgt spid="8"/>
                                        </p:tgtEl>
                                      </p:cBhvr>
                                    </p:cmd>
                                  </p:childTnLst>
                                </p:cTn>
                              </p:par>
                              <p:par>
                                <p:cTn id="7" presetID="1" presetClass="mediacall" presetSubtype="0" fill="hold" nodeType="withEffect">
                                  <p:stCondLst>
                                    <p:cond delay="0"/>
                                  </p:stCondLst>
                                  <p:childTnLst>
                                    <p:cmd type="call" cmd="playFrom(0.0)">
                                      <p:cBhvr>
                                        <p:cTn id="8" dur="392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6a461f78-e7a2-485a-8a47-5fc604b04102" xsi:nil="true"/>
    <_ip_UnifiedCompliancePolicyProperties xmlns="http://schemas.microsoft.com/sharepoint/v3" xsi:nil="true"/>
    <lcf76f155ced4ddcb4097134ff3c332f xmlns="a9f12287-5f74-4593-92c9-e973669b9a7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34A7656483B74FB66C73ECEA17E281" ma:contentTypeVersion="21" ma:contentTypeDescription="Create a new document." ma:contentTypeScope="" ma:versionID="00469d0fe4e4e605f7651c9b326cc532">
  <xsd:schema xmlns:xsd="http://www.w3.org/2001/XMLSchema" xmlns:xs="http://www.w3.org/2001/XMLSchema" xmlns:p="http://schemas.microsoft.com/office/2006/metadata/properties" xmlns:ns1="http://schemas.microsoft.com/sharepoint/v3" xmlns:ns2="a9f12287-5f74-4593-92c9-e973669b9a71" xmlns:ns3="6140e513-9c0e-4e73-9b29-9e780522eb94" xmlns:ns4="6a461f78-e7a2-485a-8a47-5fc604b04102" targetNamespace="http://schemas.microsoft.com/office/2006/metadata/properties" ma:root="true" ma:fieldsID="6c1cde40889c9f009b1cc1c1c34c6e80" ns1:_="" ns2:_="" ns3:_="" ns4:_="">
    <xsd:import namespace="http://schemas.microsoft.com/sharepoint/v3"/>
    <xsd:import namespace="a9f12287-5f74-4593-92c9-e973669b9a71"/>
    <xsd:import namespace="6140e513-9c0e-4e73-9b29-9e780522eb94"/>
    <xsd:import namespace="6a461f78-e7a2-485a-8a47-5fc604b041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LengthInSeconds" minOccurs="0"/>
                <xsd:element ref="ns2:lcf76f155ced4ddcb4097134ff3c332f" minOccurs="0"/>
                <xsd:element ref="ns4:TaxCatchAll" minOccurs="0"/>
                <xsd:element ref="ns2:MediaServiceLocation"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f12287-5f74-4593-92c9-e973669b9a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de9a85-6517-4fbb-af6e-3d8f59a4cb5b"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40e513-9c0e-4e73-9b29-9e780522eb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461f78-e7a2-485a-8a47-5fc604b0410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da99c5a-3ae7-4805-92a8-452bf1f9d22b}" ma:internalName="TaxCatchAll" ma:showField="CatchAllData" ma:web="6140e513-9c0e-4e73-9b29-9e780522eb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5E5AA8-C79A-47E9-8A26-ABDAC0775502}">
  <ds:schemaRefs>
    <ds:schemaRef ds:uri="http://schemas.microsoft.com/sharepoint/v3/contenttype/forms"/>
  </ds:schemaRefs>
</ds:datastoreItem>
</file>

<file path=customXml/itemProps2.xml><?xml version="1.0" encoding="utf-8"?>
<ds:datastoreItem xmlns:ds="http://schemas.openxmlformats.org/officeDocument/2006/customXml" ds:itemID="{70688E5D-7421-4EBD-BCD9-97016C9676AF}">
  <ds:schemaRefs>
    <ds:schemaRef ds:uri="http://schemas.microsoft.com/office/2006/metadata/properties"/>
    <ds:schemaRef ds:uri="http://schemas.microsoft.com/office/infopath/2007/PartnerControls"/>
    <ds:schemaRef ds:uri="http://schemas.microsoft.com/sharepoint/v3"/>
    <ds:schemaRef ds:uri="6a461f78-e7a2-485a-8a47-5fc604b04102"/>
    <ds:schemaRef ds:uri="a9f12287-5f74-4593-92c9-e973669b9a71"/>
  </ds:schemaRefs>
</ds:datastoreItem>
</file>

<file path=customXml/itemProps3.xml><?xml version="1.0" encoding="utf-8"?>
<ds:datastoreItem xmlns:ds="http://schemas.openxmlformats.org/officeDocument/2006/customXml" ds:itemID="{1B7EA631-453B-4B89-93E7-762DB5D8F5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9f12287-5f74-4593-92c9-e973669b9a71"/>
    <ds:schemaRef ds:uri="6140e513-9c0e-4e73-9b29-9e780522eb94"/>
    <ds:schemaRef ds:uri="6a461f78-e7a2-485a-8a47-5fc604b041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3156</TotalTime>
  <Words>658</Words>
  <Application>Microsoft Office PowerPoint</Application>
  <PresentationFormat>Widescreen</PresentationFormat>
  <Paragraphs>58</Paragraphs>
  <Slides>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vector>
  </TitlesOfParts>
  <Company>Essex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Tricia Berhardt - SETDAB Senior Communications Officer</dc:creator>
  <cp:lastModifiedBy>Tricia Berhardt - SETDAB Senior Communications Officer</cp:lastModifiedBy>
  <cp:revision>17</cp:revision>
  <dcterms:created xsi:type="dcterms:W3CDTF">2025-07-08T13:58:11Z</dcterms:created>
  <dcterms:modified xsi:type="dcterms:W3CDTF">2025-12-09T14:36:16Z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2025-07-08T14:53:02Z</vt:lpwstr>
  </property>
  <property fmtid="{D5CDD505-2E9C-101B-9397-08002B2CF9AE}" pid="4" name="MSIP_Label_39d8be9e-c8d9-4b9c-bd40-2c27cc7ea2e6_Method">
    <vt:lpwstr>Standard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925c0ba1-7142-4f41-9b9a-6a9480ca6cc9</vt:lpwstr>
  </property>
  <property fmtid="{D5CDD505-2E9C-101B-9397-08002B2CF9AE}" pid="8" name="MSIP_Label_39d8be9e-c8d9-4b9c-bd40-2c27cc7ea2e6_ContentBits">
    <vt:lpwstr>0</vt:lpwstr>
  </property>
  <property fmtid="{D5CDD505-2E9C-101B-9397-08002B2CF9AE}" pid="9" name="ContentTypeId">
    <vt:lpwstr>0x010100BB34A7656483B74FB66C73ECEA17E281</vt:lpwstr>
  </property>
  <property fmtid="{D5CDD505-2E9C-101B-9397-08002B2CF9AE}" pid="10" name="MediaServiceImageTags">
    <vt:lpwstr/>
  </property>
</Properties>
</file>