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865" r:id="rId3"/>
    <p:sldId id="864" r:id="rId4"/>
    <p:sldId id="867" r:id="rId5"/>
    <p:sldId id="875" r:id="rId6"/>
    <p:sldId id="868" r:id="rId7"/>
    <p:sldId id="869" r:id="rId8"/>
    <p:sldId id="870" r:id="rId9"/>
    <p:sldId id="871" r:id="rId10"/>
    <p:sldId id="8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1F"/>
    <a:srgbClr val="FFCC99"/>
    <a:srgbClr val="F2E7F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3F08E-3E45-4E37-B567-BB26D01DFD85}" type="datetimeFigureOut">
              <a:rPr lang="en-GB" smtClean="0"/>
              <a:t>28/10/2025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AC125-3A20-454A-B879-C9D17080E414}" type="slidenum">
              <a:rPr lang="en-GB" smtClean="0"/>
              <a:t>‹#›</a:t>
            </a:fld>
            <a:endParaRPr lang="en-GB"/>
          </a:p>
        </p:txBody>
      </p:sp>
    </p:spTree>
    <p:extLst>
      <p:ext uri="{BB962C8B-B14F-4D97-AF65-F5344CB8AC3E}">
        <p14:creationId xmlns:p14="http://schemas.microsoft.com/office/powerpoint/2010/main" val="208593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9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3FBB-DD8B-1A29-2870-B5C4B5620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13317-DEF0-AEF6-F274-2575B0AB0D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5725FD-AEDD-A59D-B31F-5D3B7A77FCE9}"/>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5" name="Footer Placeholder 4">
            <a:extLst>
              <a:ext uri="{FF2B5EF4-FFF2-40B4-BE49-F238E27FC236}">
                <a16:creationId xmlns:a16="http://schemas.microsoft.com/office/drawing/2014/main" id="{B2174BC9-8DA9-C72E-C2A6-C0FDD7D6F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5E04C-7202-3A4D-5F01-E23ED045D5DA}"/>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70277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E3BD-F3C3-8136-2D92-45C9AE1C20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E5C22A-2C03-F47F-810A-D5AB56510F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0A73E-919E-919E-0ED1-9F83A630F567}"/>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5" name="Footer Placeholder 4">
            <a:extLst>
              <a:ext uri="{FF2B5EF4-FFF2-40B4-BE49-F238E27FC236}">
                <a16:creationId xmlns:a16="http://schemas.microsoft.com/office/drawing/2014/main" id="{F7FC7382-FD63-E373-E7DD-309C52657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3C0CB-87C8-393A-F2B4-09A55D54034D}"/>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34651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76A94-BD6A-BB5F-C78E-011E2226C1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EEF96-87BE-C1BF-D729-FE92232FD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94789-C851-AF5E-BC23-4354D74FB2C5}"/>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5" name="Footer Placeholder 4">
            <a:extLst>
              <a:ext uri="{FF2B5EF4-FFF2-40B4-BE49-F238E27FC236}">
                <a16:creationId xmlns:a16="http://schemas.microsoft.com/office/drawing/2014/main" id="{48676741-4A27-7F1D-2102-49D140A049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BE995-550A-F779-B66C-A556EC477601}"/>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1972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62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217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3412586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223816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3084315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776011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64415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230337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CC22-B359-0FD1-79C5-A09D5364B9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154C27-7B5D-30C0-77BA-148D6E5F9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6AA4B-D095-13D9-4DEE-070DBFB6BA36}"/>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5" name="Footer Placeholder 4">
            <a:extLst>
              <a:ext uri="{FF2B5EF4-FFF2-40B4-BE49-F238E27FC236}">
                <a16:creationId xmlns:a16="http://schemas.microsoft.com/office/drawing/2014/main" id="{6E328948-A841-4BF1-84A4-7F1C99E33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111B2B-4F95-9334-2E79-3D95BDAA4890}"/>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5569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34303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3841741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3204599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208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342068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918567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067482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8010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22299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102695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A2C7-F62B-34A4-9928-EE49236CC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47F353-7B1D-B37D-D03A-D3D648537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B493E-6A18-06EB-81ED-44D3992403CE}"/>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5" name="Footer Placeholder 4">
            <a:extLst>
              <a:ext uri="{FF2B5EF4-FFF2-40B4-BE49-F238E27FC236}">
                <a16:creationId xmlns:a16="http://schemas.microsoft.com/office/drawing/2014/main" id="{02220EBA-DB48-C8DC-9FF1-C9706F192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FB1F2B-620E-C79B-BFBC-3DD9DF33DDC5}"/>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241929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D49E-EBB2-E46A-5E56-17F17949F2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21DB36-913F-12FB-ED33-BE76149285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247992-1CB4-6370-6CC4-98CC1B2FE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649CF2-6F08-910B-3E19-B4C7E1D86442}"/>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6" name="Footer Placeholder 5">
            <a:extLst>
              <a:ext uri="{FF2B5EF4-FFF2-40B4-BE49-F238E27FC236}">
                <a16:creationId xmlns:a16="http://schemas.microsoft.com/office/drawing/2014/main" id="{D4439961-5E21-9786-D0A2-F4DD272DD6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BB54A-1C4A-5739-4163-7769994D7A46}"/>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12839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3802-9E43-8BDB-D6A7-47BAEB871B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98A39C-5EEE-CDEF-CFC1-5B1ADE5A6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39E826-0E16-426F-79DF-A956B4331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483D72-0F1D-5DCE-35A5-A8D6D8CCC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4D1C2E-4137-AFFC-B50C-0F1A83879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50198C-997E-C152-FE27-E81C7B1F5D7B}"/>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8" name="Footer Placeholder 7">
            <a:extLst>
              <a:ext uri="{FF2B5EF4-FFF2-40B4-BE49-F238E27FC236}">
                <a16:creationId xmlns:a16="http://schemas.microsoft.com/office/drawing/2014/main" id="{0675509B-DB61-B277-01C8-8078CFB2A3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ECF156-936A-2B02-CCC5-8155477A889D}"/>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09744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B455-72B4-B801-5406-9ED5A0B7BC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87B416-3F16-055C-499E-17E1F8512D43}"/>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4" name="Footer Placeholder 3">
            <a:extLst>
              <a:ext uri="{FF2B5EF4-FFF2-40B4-BE49-F238E27FC236}">
                <a16:creationId xmlns:a16="http://schemas.microsoft.com/office/drawing/2014/main" id="{30CC4562-B9D4-D2B2-966F-64563595F8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3E7449-D3AC-6390-5766-0FAE401E4898}"/>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413652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B0B9E-7343-6EFE-384C-D123D425CED4}"/>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3" name="Footer Placeholder 2">
            <a:extLst>
              <a:ext uri="{FF2B5EF4-FFF2-40B4-BE49-F238E27FC236}">
                <a16:creationId xmlns:a16="http://schemas.microsoft.com/office/drawing/2014/main" id="{D5DBB72B-BCA6-D84A-3905-7416174506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11934D-B743-8CB2-F753-1CC1B566FEFA}"/>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427656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9B34-FDA3-CFB3-36F4-F821DD75A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A812E9-FED1-9512-8E78-ED1627179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4F9D0E-4AD2-4A99-2012-7765682F0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FFBF-AC79-8F01-2322-8C0810827B3B}"/>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6" name="Footer Placeholder 5">
            <a:extLst>
              <a:ext uri="{FF2B5EF4-FFF2-40B4-BE49-F238E27FC236}">
                <a16:creationId xmlns:a16="http://schemas.microsoft.com/office/drawing/2014/main" id="{AD0C74AE-BD42-2906-E6A2-9993DCF20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B695D-74A9-4D28-352D-3ABB5CB1BA30}"/>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271364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1CFE5-AD0E-A9B4-71F1-A803021DB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2A8F15-9124-EA31-94F3-CBD6151F3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A5F29D-6A74-7629-B4C2-14C40F1E4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B86310-CAF3-F242-BBEA-B858B9497E37}"/>
              </a:ext>
            </a:extLst>
          </p:cNvPr>
          <p:cNvSpPr>
            <a:spLocks noGrp="1"/>
          </p:cNvSpPr>
          <p:nvPr>
            <p:ph type="dt" sz="half" idx="10"/>
          </p:nvPr>
        </p:nvSpPr>
        <p:spPr/>
        <p:txBody>
          <a:bodyPr/>
          <a:lstStyle/>
          <a:p>
            <a:fld id="{C41B532F-7DA1-452E-ADE6-C9BEEC7DF60B}" type="datetimeFigureOut">
              <a:rPr lang="en-GB" smtClean="0"/>
              <a:t>28/10/2025</a:t>
            </a:fld>
            <a:endParaRPr lang="en-GB"/>
          </a:p>
        </p:txBody>
      </p:sp>
      <p:sp>
        <p:nvSpPr>
          <p:cNvPr id="6" name="Footer Placeholder 5">
            <a:extLst>
              <a:ext uri="{FF2B5EF4-FFF2-40B4-BE49-F238E27FC236}">
                <a16:creationId xmlns:a16="http://schemas.microsoft.com/office/drawing/2014/main" id="{422D0E8D-41B0-5709-EEA4-1663E2AFA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58ABD-5A2E-16D0-2EE4-3AE22C396CC5}"/>
              </a:ext>
            </a:extLst>
          </p:cNvPr>
          <p:cNvSpPr>
            <a:spLocks noGrp="1"/>
          </p:cNvSpPr>
          <p:nvPr>
            <p:ph type="sldNum" sz="quarter" idx="12"/>
          </p:nvPr>
        </p:nvSpPr>
        <p:spPr/>
        <p:txBody>
          <a:bodyPr/>
          <a:lstStyle/>
          <a:p>
            <a:fld id="{4E9FDA82-9966-4178-93D4-3A81ACE39942}" type="slidenum">
              <a:rPr lang="en-GB" smtClean="0"/>
              <a:t>‹#›</a:t>
            </a:fld>
            <a:endParaRPr lang="en-GB"/>
          </a:p>
        </p:txBody>
      </p:sp>
    </p:spTree>
    <p:extLst>
      <p:ext uri="{BB962C8B-B14F-4D97-AF65-F5344CB8AC3E}">
        <p14:creationId xmlns:p14="http://schemas.microsoft.com/office/powerpoint/2010/main" val="3181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996B-496B-C79E-947C-E6B18C2E7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CAAEAE-1873-647B-A963-259FB55CA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4D982-5170-66C4-8804-8235C6368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B532F-7DA1-452E-ADE6-C9BEEC7DF60B}" type="datetimeFigureOut">
              <a:rPr lang="en-GB" smtClean="0"/>
              <a:t>28/10/2025</a:t>
            </a:fld>
            <a:endParaRPr lang="en-GB"/>
          </a:p>
        </p:txBody>
      </p:sp>
      <p:sp>
        <p:nvSpPr>
          <p:cNvPr id="5" name="Footer Placeholder 4">
            <a:extLst>
              <a:ext uri="{FF2B5EF4-FFF2-40B4-BE49-F238E27FC236}">
                <a16:creationId xmlns:a16="http://schemas.microsoft.com/office/drawing/2014/main" id="{70B7598B-42BC-EE3F-D2B0-C672EAD83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C97FF8-15F2-9A46-3707-85E021EE7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FDA82-9966-4178-93D4-3A81ACE39942}" type="slidenum">
              <a:rPr lang="en-GB" smtClean="0"/>
              <a:t>‹#›</a:t>
            </a:fld>
            <a:endParaRPr lang="en-GB"/>
          </a:p>
        </p:txBody>
      </p:sp>
    </p:spTree>
    <p:extLst>
      <p:ext uri="{BB962C8B-B14F-4D97-AF65-F5344CB8AC3E}">
        <p14:creationId xmlns:p14="http://schemas.microsoft.com/office/powerpoint/2010/main" val="260825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10/28/2025</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3819729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asiapacific.unwomen.org/en/stories/announcement/2025/09/16-days-of-activism-2025#:~:text=What%20does%20the%202025%20UNiTE,and%20challenge%20harmful%20online%20norm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mailto:domestic.abuseessex@essex.gov.uk" TargetMode="External"/><Relationship Id="rId2" Type="http://schemas.openxmlformats.org/officeDocument/2006/relationships/hyperlink" Target="https://www.whiteribbon.org.uk/wespeaku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etdab.org/domestic-digital-stalkin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etdab.org/vehicl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etdab.org/smart-devices-and-spywar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etdab.org/resource/clares-law/"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shorts/58OPmPIAjGQ"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descr="C:\Users\Val.billings\AppData\Local\Microsoft\Windows\Temporary Internet Files\Content.Outlook\QMHI3ASV\SnipImage.JPG">
            <a:extLst>
              <a:ext uri="{FF2B5EF4-FFF2-40B4-BE49-F238E27FC236}">
                <a16:creationId xmlns:a16="http://schemas.microsoft.com/office/drawing/2014/main" id="{03FC1E9E-82F1-74BC-55D5-BDF602E75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499" y="1167808"/>
            <a:ext cx="7642821" cy="1706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6BD006-8234-3AD6-F6FE-F8E5F385DB0F}"/>
              </a:ext>
            </a:extLst>
          </p:cNvPr>
          <p:cNvSpPr txBox="1"/>
          <p:nvPr/>
        </p:nvSpPr>
        <p:spPr>
          <a:xfrm>
            <a:off x="6350360" y="2727787"/>
            <a:ext cx="5437688" cy="1262269"/>
          </a:xfrm>
          <a:prstGeom prst="rect">
            <a:avLst/>
          </a:prstGeom>
          <a:noFill/>
        </p:spPr>
        <p:txBody>
          <a:bodyPr wrap="square" rtlCol="0">
            <a:spAutoFit/>
          </a:bodyPr>
          <a:lstStyle/>
          <a:p>
            <a:pPr>
              <a:lnSpc>
                <a:spcPct val="107000"/>
              </a:lnSpc>
              <a:spcAft>
                <a:spcPts val="800"/>
              </a:spcAft>
            </a:pPr>
            <a:r>
              <a:rPr lang="en-GB" sz="2400" b="1" kern="100" dirty="0">
                <a:solidFill>
                  <a:srgbClr val="FF751F"/>
                </a:solidFill>
                <a:effectLst/>
                <a:latin typeface="Calibri" panose="020F0502020204030204" pitchFamily="34" charset="0"/>
                <a:ea typeface="Calibri" panose="020F0502020204030204" pitchFamily="34" charset="0"/>
                <a:cs typeface="Times New Roman" panose="02020603050405020304" pitchFamily="18" charset="0"/>
              </a:rPr>
              <a:t>United Nations 16 Days of Activism Toolkit</a:t>
            </a:r>
            <a:r>
              <a:rPr lang="en-GB" sz="2400" b="1" dirty="0">
                <a:solidFill>
                  <a:srgbClr val="FF751F"/>
                </a:solidFill>
              </a:rPr>
              <a: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A purple and white sign on an orange background&#10;&#10;Description automatically generated">
            <a:extLst>
              <a:ext uri="{FF2B5EF4-FFF2-40B4-BE49-F238E27FC236}">
                <a16:creationId xmlns:a16="http://schemas.microsoft.com/office/drawing/2014/main" id="{6EB81A07-C790-AB60-ADC5-2F2DBBA67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854" y="3207082"/>
            <a:ext cx="2551221" cy="637805"/>
          </a:xfrm>
          <a:prstGeom prst="rect">
            <a:avLst/>
          </a:prstGeom>
        </p:spPr>
      </p:pic>
      <p:pic>
        <p:nvPicPr>
          <p:cNvPr id="8" name="Picture 7">
            <a:extLst>
              <a:ext uri="{FF2B5EF4-FFF2-40B4-BE49-F238E27FC236}">
                <a16:creationId xmlns:a16="http://schemas.microsoft.com/office/drawing/2014/main" id="{8E1E4AA5-9856-5A6F-2E41-FBDA3A482E04}"/>
              </a:ext>
            </a:extLst>
          </p:cNvPr>
          <p:cNvPicPr>
            <a:picLocks noChangeAspect="1"/>
          </p:cNvPicPr>
          <p:nvPr/>
        </p:nvPicPr>
        <p:blipFill>
          <a:blip r:embed="rId6"/>
          <a:stretch>
            <a:fillRect/>
          </a:stretch>
        </p:blipFill>
        <p:spPr>
          <a:xfrm>
            <a:off x="1673672" y="4311533"/>
            <a:ext cx="1686473" cy="889714"/>
          </a:xfrm>
          <a:prstGeom prst="rect">
            <a:avLst/>
          </a:prstGeom>
        </p:spPr>
      </p:pic>
      <p:sp>
        <p:nvSpPr>
          <p:cNvPr id="10" name="TextBox 9">
            <a:extLst>
              <a:ext uri="{FF2B5EF4-FFF2-40B4-BE49-F238E27FC236}">
                <a16:creationId xmlns:a16="http://schemas.microsoft.com/office/drawing/2014/main" id="{3A7A527B-4FB4-FE97-3DB3-AF26DD8B08EB}"/>
              </a:ext>
            </a:extLst>
          </p:cNvPr>
          <p:cNvSpPr txBox="1"/>
          <p:nvPr/>
        </p:nvSpPr>
        <p:spPr>
          <a:xfrm>
            <a:off x="6449085" y="3699222"/>
            <a:ext cx="5140403" cy="2308324"/>
          </a:xfrm>
          <a:prstGeom prst="rect">
            <a:avLst/>
          </a:prstGeom>
          <a:noFill/>
          <a:ln w="19050">
            <a:solidFill>
              <a:schemeClr val="tx1"/>
            </a:solidFill>
          </a:ln>
        </p:spPr>
        <p:txBody>
          <a:bodyPr wrap="square">
            <a:spAutoFit/>
          </a:bodyPr>
          <a:lstStyle/>
          <a:p>
            <a:r>
              <a:rPr lang="en-GB" sz="1800" dirty="0">
                <a:latin typeface="Arial" panose="020B0604020202020204" pitchFamily="34" charset="0"/>
                <a:cs typeface="Arial" panose="020B0604020202020204" pitchFamily="34" charset="0"/>
              </a:rPr>
              <a:t>If you are a voluntary or statutory organisation in Southend, Essex or Thurrock, that supports SETDAB’s vision, ‘to enable everyone to live a life free from all forms of domestic abuse’, we invite you to share these social media assets and content during the</a:t>
            </a:r>
            <a:r>
              <a:rPr lang="en-GB" sz="1800" b="1"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7" tooltip="https://www.unwomen.org/en/what-we-do/ending-violence-against-women/unite/16-days-of-activism"/>
              </a:rPr>
              <a:t> UN 16 Days of Activism campaign.</a:t>
            </a:r>
            <a:r>
              <a:rPr lang="en-GB" sz="1800" b="1" dirty="0">
                <a:latin typeface="Arial" panose="020B0604020202020204" pitchFamily="34" charset="0"/>
                <a:ea typeface="Calibri" panose="020F0502020204030204" pitchFamily="34" charset="0"/>
                <a:cs typeface="Arial" panose="020B0604020202020204" pitchFamily="34" charset="0"/>
                <a:hlinkClick r:id="rId7" tooltip="https://www.unwomen.org/en/what-we-do/ending-violence-against-women/unite/16-days-of-activism"/>
              </a:rPr>
              <a:t> </a:t>
            </a:r>
            <a:r>
              <a:rPr lang="en-GB" sz="1800" b="1" dirty="0">
                <a:latin typeface="Arial" panose="020B0604020202020204" pitchFamily="34" charset="0"/>
                <a:ea typeface="Calibri" panose="020F0502020204030204" pitchFamily="34" charset="0"/>
                <a:cs typeface="Arial" panose="020B0604020202020204" pitchFamily="34" charset="0"/>
              </a:rPr>
              <a:t> </a:t>
            </a:r>
            <a:r>
              <a:rPr lang="en-GB" sz="1800" dirty="0">
                <a:latin typeface="Arial" panose="020B0604020202020204" pitchFamily="34" charset="0"/>
                <a:ea typeface="Calibri" panose="020F0502020204030204" pitchFamily="34" charset="0"/>
                <a:cs typeface="Arial" panose="020B0604020202020204" pitchFamily="34" charset="0"/>
              </a:rPr>
              <a:t>Join us in raising awareness and promoting change. </a:t>
            </a:r>
            <a:r>
              <a:rPr lang="en-GB" sz="1800" b="1" dirty="0">
                <a:latin typeface="Arial" panose="020B0604020202020204" pitchFamily="34" charset="0"/>
                <a:ea typeface="Calibri" panose="020F0502020204030204" pitchFamily="34" charset="0"/>
                <a:cs typeface="Arial" panose="020B0604020202020204" pitchFamily="34" charset="0"/>
              </a:rPr>
              <a:t>#NoExcuse</a:t>
            </a:r>
            <a:r>
              <a:rPr lang="en-GB" sz="1800" dirty="0">
                <a:latin typeface="Arial" panose="020B0604020202020204" pitchFamily="34" charset="0"/>
                <a:ea typeface="Calibri" panose="020F0502020204030204" pitchFamily="34" charset="0"/>
                <a:cs typeface="Arial" panose="020B0604020202020204" pitchFamily="34" charset="0"/>
              </a:rPr>
              <a:t> </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62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9E20E-F0F6-0A0D-2209-8B8DFA2CF010}"/>
              </a:ext>
            </a:extLst>
          </p:cNvPr>
          <p:cNvSpPr>
            <a:spLocks noGrp="1"/>
          </p:cNvSpPr>
          <p:nvPr>
            <p:ph type="sldNum" sz="quarter" idx="12"/>
          </p:nvPr>
        </p:nvSpPr>
        <p:spPr/>
        <p:txBody>
          <a:bodyPr/>
          <a:lstStyle/>
          <a:p>
            <a:pPr>
              <a:defRPr/>
            </a:pPr>
            <a:fld id="{9869346E-AA40-4AEA-AEC6-92B260C469A1}" type="slidenum">
              <a:rPr lang="en-US" smtClean="0"/>
              <a:pPr>
                <a:defRPr/>
              </a:pPr>
              <a:t>2</a:t>
            </a:fld>
            <a:endParaRPr lang="en-US" dirty="0">
              <a:solidFill>
                <a:schemeClr val="tx1"/>
              </a:solidFill>
            </a:endParaRPr>
          </a:p>
        </p:txBody>
      </p:sp>
      <p:sp>
        <p:nvSpPr>
          <p:cNvPr id="6" name="TextBox 5">
            <a:extLst>
              <a:ext uri="{FF2B5EF4-FFF2-40B4-BE49-F238E27FC236}">
                <a16:creationId xmlns:a16="http://schemas.microsoft.com/office/drawing/2014/main" id="{2A458CD1-81C5-F6D7-C687-7159D1AA703B}"/>
              </a:ext>
            </a:extLst>
          </p:cNvPr>
          <p:cNvSpPr txBox="1"/>
          <p:nvPr/>
        </p:nvSpPr>
        <p:spPr>
          <a:xfrm>
            <a:off x="609600" y="132079"/>
            <a:ext cx="9997440" cy="492443"/>
          </a:xfrm>
          <a:prstGeom prst="rect">
            <a:avLst/>
          </a:prstGeom>
          <a:noFill/>
        </p:spPr>
        <p:txBody>
          <a:bodyPr wrap="square" rtlCol="0">
            <a:spAutoFit/>
          </a:bodyPr>
          <a:lstStyle/>
          <a:p>
            <a:endParaRPr lang="en-GB" sz="1300" dirty="0">
              <a:latin typeface="Verdana" panose="020B0604030504040204" pitchFamily="34" charset="0"/>
              <a:ea typeface="Verdana" panose="020B0604030504040204" pitchFamily="34" charset="0"/>
            </a:endParaRPr>
          </a:p>
          <a:p>
            <a:endParaRPr lang="en-GB" sz="13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65A41B8F-452A-676B-73CE-4D9AFC9409E2}"/>
              </a:ext>
            </a:extLst>
          </p:cNvPr>
          <p:cNvSpPr txBox="1"/>
          <p:nvPr/>
        </p:nvSpPr>
        <p:spPr>
          <a:xfrm>
            <a:off x="555551" y="624522"/>
            <a:ext cx="10852298" cy="2246769"/>
          </a:xfrm>
          <a:prstGeom prst="rect">
            <a:avLst/>
          </a:prstGeom>
          <a:noFill/>
          <a:ln w="12700">
            <a:solidFill>
              <a:schemeClr val="tx1"/>
            </a:solidFill>
          </a:ln>
        </p:spPr>
        <p:txBody>
          <a:bodyPr wrap="square">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The UN 16 Days of Activism campaign taking place from, 25 November to 10 December, is to prevent violence against women and girls, along with changing attitudes in wider society. This year’s campaign theme is </a:t>
            </a:r>
            <a:r>
              <a:rPr lang="en-GB" sz="2800" b="1" dirty="0">
                <a:latin typeface="Calibri" panose="020F0502020204030204" pitchFamily="34" charset="0"/>
                <a:ea typeface="Calibri" panose="020F0502020204030204" pitchFamily="34" charset="0"/>
                <a:cs typeface="Calibri" panose="020F0502020204030204" pitchFamily="34" charset="0"/>
              </a:rPr>
              <a:t>“</a:t>
            </a:r>
            <a:r>
              <a:rPr lang="en-GB" sz="2800" b="1" dirty="0" err="1">
                <a:latin typeface="Calibri" panose="020F0502020204030204" pitchFamily="34" charset="0"/>
                <a:ea typeface="Calibri" panose="020F0502020204030204" pitchFamily="34" charset="0"/>
                <a:cs typeface="Calibri" panose="020F0502020204030204" pitchFamily="34" charset="0"/>
              </a:rPr>
              <a:t>UNiTE</a:t>
            </a:r>
            <a:r>
              <a:rPr lang="en-GB" sz="2800" b="1" dirty="0">
                <a:latin typeface="Calibri" panose="020F0502020204030204" pitchFamily="34" charset="0"/>
                <a:ea typeface="Calibri" panose="020F0502020204030204" pitchFamily="34" charset="0"/>
                <a:cs typeface="Calibri" panose="020F0502020204030204" pitchFamily="34" charset="0"/>
              </a:rPr>
              <a:t> to End Digital Violence against all Women and Girls” </a:t>
            </a:r>
            <a:r>
              <a:rPr lang="en-GB" sz="2800" dirty="0">
                <a:latin typeface="Calibri" panose="020F0502020204030204" pitchFamily="34" charset="0"/>
                <a:ea typeface="Calibri" panose="020F0502020204030204" pitchFamily="34" charset="0"/>
                <a:cs typeface="Calibri" panose="020F0502020204030204" pitchFamily="34" charset="0"/>
              </a:rPr>
              <a:t>and is a reminder that digital safety is central to gender equality.</a:t>
            </a:r>
            <a:endParaRPr lang="en-GB" dirty="0"/>
          </a:p>
        </p:txBody>
      </p:sp>
      <p:sp>
        <p:nvSpPr>
          <p:cNvPr id="4" name="TextBox 3">
            <a:extLst>
              <a:ext uri="{FF2B5EF4-FFF2-40B4-BE49-F238E27FC236}">
                <a16:creationId xmlns:a16="http://schemas.microsoft.com/office/drawing/2014/main" id="{BB104331-8BEE-6770-6441-1C1C492FBBFD}"/>
              </a:ext>
            </a:extLst>
          </p:cNvPr>
          <p:cNvSpPr txBox="1"/>
          <p:nvPr/>
        </p:nvSpPr>
        <p:spPr>
          <a:xfrm>
            <a:off x="609600" y="3384570"/>
            <a:ext cx="10744200" cy="2339102"/>
          </a:xfrm>
          <a:prstGeom prst="rect">
            <a:avLst/>
          </a:prstGeom>
          <a:noFill/>
        </p:spPr>
        <p:txBody>
          <a:bodyPr wrap="square">
            <a:spAutoFit/>
          </a:bodyPr>
          <a:lstStyle/>
          <a:p>
            <a:r>
              <a:rPr lang="en-GB" sz="2000" b="1" dirty="0">
                <a:latin typeface="Calibri" panose="020F0502020204030204" pitchFamily="34" charset="0"/>
                <a:ea typeface="Calibri" panose="020F0502020204030204" pitchFamily="34" charset="0"/>
                <a:cs typeface="Calibri" panose="020F0502020204030204" pitchFamily="34" charset="0"/>
              </a:rPr>
              <a:t>Campaigns running at the same time:  </a:t>
            </a:r>
          </a:p>
          <a:p>
            <a:endParaRPr lang="en-GB" sz="1800" b="1" dirty="0">
              <a:latin typeface="Calibri" panose="020F0502020204030204" pitchFamily="34" charset="0"/>
              <a:ea typeface="Calibri" panose="020F0502020204030204" pitchFamily="34" charset="0"/>
              <a:cs typeface="Calibri" panose="020F0502020204030204" pitchFamily="34" charset="0"/>
            </a:endParaRPr>
          </a:p>
          <a:p>
            <a:r>
              <a:rPr lang="en-GB" sz="1800" b="1" dirty="0">
                <a:latin typeface="Calibri" panose="020F0502020204030204" pitchFamily="34" charset="0"/>
                <a:ea typeface="Calibri" panose="020F0502020204030204" pitchFamily="34" charset="0"/>
                <a:cs typeface="Calibri" panose="020F0502020204030204" pitchFamily="34" charset="0"/>
                <a:hlinkClick r:id="rId2"/>
              </a:rPr>
              <a:t>White Ribbon Day </a:t>
            </a:r>
            <a:r>
              <a:rPr lang="en-GB" sz="1800" dirty="0">
                <a:latin typeface="Calibri" panose="020F0502020204030204" pitchFamily="34" charset="0"/>
                <a:ea typeface="Calibri" panose="020F0502020204030204" pitchFamily="34" charset="0"/>
                <a:cs typeface="Calibri" panose="020F0502020204030204" pitchFamily="34" charset="0"/>
              </a:rPr>
              <a:t>-   25 November, this year's campaign </a:t>
            </a:r>
            <a:r>
              <a:rPr lang="en-GB" sz="1800" b="1" dirty="0">
                <a:latin typeface="Calibri" panose="020F0502020204030204" pitchFamily="34" charset="0"/>
                <a:ea typeface="Calibri" panose="020F0502020204030204" pitchFamily="34" charset="0"/>
                <a:cs typeface="Calibri" panose="020F0502020204030204" pitchFamily="34" charset="0"/>
              </a:rPr>
              <a:t>#WeSpeakUp, </a:t>
            </a:r>
            <a:r>
              <a:rPr lang="en-GB" sz="1800" dirty="0">
                <a:latin typeface="Calibri" panose="020F0502020204030204" pitchFamily="34" charset="0"/>
                <a:ea typeface="Calibri" panose="020F0502020204030204" pitchFamily="34" charset="0"/>
                <a:cs typeface="Calibri" panose="020F0502020204030204" pitchFamily="34" charset="0"/>
              </a:rPr>
              <a:t>encourages men to use their voices and speak up to create a world where everyone is safe, equal and respected.  It focuses on men holding themselves accountable to women and to each other, so we can affect positive behaviour.</a:t>
            </a:r>
          </a:p>
          <a:p>
            <a:endParaRPr lang="en-GB" sz="1800" b="1" dirty="0"/>
          </a:p>
          <a:p>
            <a:r>
              <a:rPr lang="en-GB" sz="1800" b="1" dirty="0"/>
              <a:t>For further information or advice about any of the resources included in this toolkit, please contact</a:t>
            </a:r>
            <a:r>
              <a:rPr lang="en-GB" sz="1800" dirty="0"/>
              <a:t> </a:t>
            </a:r>
            <a:r>
              <a:rPr lang="en-GB" sz="1800" b="1" dirty="0">
                <a:hlinkClick r:id="rId3"/>
              </a:rPr>
              <a:t>domestic.abuseessex@essex.gov.uk</a:t>
            </a:r>
            <a:endParaRPr lang="en-GB" sz="1800" b="1" dirty="0"/>
          </a:p>
        </p:txBody>
      </p:sp>
    </p:spTree>
    <p:extLst>
      <p:ext uri="{BB962C8B-B14F-4D97-AF65-F5344CB8AC3E}">
        <p14:creationId xmlns:p14="http://schemas.microsoft.com/office/powerpoint/2010/main" val="4095987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160D9-313E-F0A5-7A76-AA0681C5C7A4}"/>
              </a:ext>
            </a:extLst>
          </p:cNvPr>
          <p:cNvSpPr txBox="1"/>
          <p:nvPr/>
        </p:nvSpPr>
        <p:spPr>
          <a:xfrm>
            <a:off x="359227" y="329125"/>
            <a:ext cx="5320212" cy="6463308"/>
          </a:xfrm>
          <a:prstGeom prst="rect">
            <a:avLst/>
          </a:prstGeom>
          <a:noFill/>
        </p:spPr>
        <p:txBody>
          <a:bodyPr wrap="square">
            <a:spAutoFit/>
          </a:bodyPr>
          <a:lstStyle/>
          <a:p>
            <a:r>
              <a:rPr lang="en-GB" dirty="0"/>
              <a:t>Today marks the first day of the unwomenuk.org 16 Days of Activism #NoExcuse. </a:t>
            </a:r>
            <a:r>
              <a:rPr lang="en-GB" dirty="0" err="1"/>
              <a:t>UNiTE</a:t>
            </a:r>
            <a:r>
              <a:rPr lang="en-GB" dirty="0"/>
              <a:t> to end violence against women and girls. </a:t>
            </a:r>
          </a:p>
          <a:p>
            <a:endParaRPr lang="en-GB" dirty="0"/>
          </a:p>
          <a:p>
            <a:r>
              <a:rPr lang="en-GB" dirty="0"/>
              <a:t>Over the next 16 days, join us in this global movement to raise awareness, start conversations, and act against gender-based violence.</a:t>
            </a:r>
          </a:p>
          <a:p>
            <a:endParaRPr lang="en-GB" dirty="0"/>
          </a:p>
          <a:p>
            <a:r>
              <a:rPr lang="en-GB" dirty="0"/>
              <a:t>Every voice matters in creating a safer, more equal world. Whether it’s sharing resources, attending events, or starting a conversation, there’s a role for everyone in this mission. </a:t>
            </a:r>
          </a:p>
          <a:p>
            <a:endParaRPr lang="en-GB" dirty="0"/>
          </a:p>
          <a:p>
            <a:r>
              <a:rPr lang="en-GB" dirty="0"/>
              <a:t>#16DaysOfActivism #EndGenderBasedViolence #NoExcuse</a:t>
            </a:r>
          </a:p>
          <a:p>
            <a:endParaRPr lang="en-GB" b="1" dirty="0"/>
          </a:p>
          <a:p>
            <a:r>
              <a:rPr lang="en-GB" b="1" dirty="0"/>
              <a:t>Shortened </a:t>
            </a:r>
          </a:p>
          <a:p>
            <a:r>
              <a:rPr lang="en-GB" dirty="0"/>
              <a:t>Over the next 16 days, join us in this global movement to raise awareness, start conversations, and </a:t>
            </a:r>
            <a:r>
              <a:rPr lang="en-GB" dirty="0" err="1"/>
              <a:t>UNiTE</a:t>
            </a:r>
            <a:r>
              <a:rPr lang="en-GB" dirty="0"/>
              <a:t> to end violence against women and girls. </a:t>
            </a:r>
          </a:p>
          <a:p>
            <a:r>
              <a:rPr lang="en-GB" dirty="0"/>
              <a:t>Every voice matters in creating a safer, more equal world.</a:t>
            </a:r>
          </a:p>
          <a:p>
            <a:endParaRPr lang="en-GB" dirty="0"/>
          </a:p>
        </p:txBody>
      </p:sp>
      <p:sp>
        <p:nvSpPr>
          <p:cNvPr id="10" name="TextBox 9">
            <a:extLst>
              <a:ext uri="{FF2B5EF4-FFF2-40B4-BE49-F238E27FC236}">
                <a16:creationId xmlns:a16="http://schemas.microsoft.com/office/drawing/2014/main" id="{58E62235-AF74-404C-0202-0217B694E452}"/>
              </a:ext>
            </a:extLst>
          </p:cNvPr>
          <p:cNvSpPr txBox="1"/>
          <p:nvPr/>
        </p:nvSpPr>
        <p:spPr>
          <a:xfrm>
            <a:off x="6336269" y="6012382"/>
            <a:ext cx="3461658" cy="646331"/>
          </a:xfrm>
          <a:prstGeom prst="rect">
            <a:avLst/>
          </a:prstGeom>
          <a:noFill/>
        </p:spPr>
        <p:txBody>
          <a:bodyPr wrap="square" rtlCol="0">
            <a:spAutoFit/>
          </a:bodyPr>
          <a:lstStyle/>
          <a:p>
            <a:r>
              <a:rPr lang="en-GB" b="1" i="1" dirty="0"/>
              <a:t>Right click to save image, add your logo if you wish.</a:t>
            </a:r>
          </a:p>
        </p:txBody>
      </p:sp>
      <p:pic>
        <p:nvPicPr>
          <p:cNvPr id="6" name="Picture 5" descr="A hand print on an orange background&#10;&#10;AI-generated content may be incorrect.">
            <a:extLst>
              <a:ext uri="{FF2B5EF4-FFF2-40B4-BE49-F238E27FC236}">
                <a16:creationId xmlns:a16="http://schemas.microsoft.com/office/drawing/2014/main" id="{347896A3-456D-056A-5C10-566C84A68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269" y="329125"/>
            <a:ext cx="5496504" cy="5496504"/>
          </a:xfrm>
          <a:prstGeom prst="rect">
            <a:avLst/>
          </a:prstGeom>
        </p:spPr>
      </p:pic>
    </p:spTree>
    <p:extLst>
      <p:ext uri="{BB962C8B-B14F-4D97-AF65-F5344CB8AC3E}">
        <p14:creationId xmlns:p14="http://schemas.microsoft.com/office/powerpoint/2010/main" val="264009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0C7702-D86C-8660-C891-8B68D601F12A}"/>
              </a:ext>
            </a:extLst>
          </p:cNvPr>
          <p:cNvSpPr txBox="1"/>
          <p:nvPr/>
        </p:nvSpPr>
        <p:spPr>
          <a:xfrm>
            <a:off x="635617" y="329125"/>
            <a:ext cx="4882623" cy="6186309"/>
          </a:xfrm>
          <a:prstGeom prst="rect">
            <a:avLst/>
          </a:prstGeom>
          <a:noFill/>
        </p:spPr>
        <p:txBody>
          <a:bodyPr wrap="square">
            <a:spAutoFit/>
          </a:bodyPr>
          <a:lstStyle/>
          <a:p>
            <a:r>
              <a:rPr lang="en-GB" dirty="0"/>
              <a:t>Digital abuse is a form of domestic abuse that uses technology to control, harass, or intimidate. </a:t>
            </a:r>
          </a:p>
          <a:p>
            <a:endParaRPr lang="en-GB" dirty="0"/>
          </a:p>
          <a:p>
            <a:r>
              <a:rPr lang="en-GB" dirty="0"/>
              <a:t>It can include:</a:t>
            </a:r>
          </a:p>
          <a:p>
            <a:pPr marL="285750" indent="-285750">
              <a:buFont typeface="Arial" panose="020B0604020202020204" pitchFamily="34" charset="0"/>
              <a:buChar char="•"/>
            </a:pPr>
            <a:r>
              <a:rPr lang="en-GB" dirty="0"/>
              <a:t>Monitoring your phone or social media</a:t>
            </a:r>
          </a:p>
          <a:p>
            <a:pPr marL="285750" indent="-285750">
              <a:buFont typeface="Arial" panose="020B0604020202020204" pitchFamily="34" charset="0"/>
              <a:buChar char="•"/>
            </a:pPr>
            <a:r>
              <a:rPr lang="en-GB" dirty="0"/>
              <a:t>Restricting access to devices or accounts</a:t>
            </a:r>
          </a:p>
          <a:p>
            <a:pPr marL="285750" indent="-285750">
              <a:buFont typeface="Arial" panose="020B0604020202020204" pitchFamily="34" charset="0"/>
              <a:buChar char="•"/>
            </a:pPr>
            <a:r>
              <a:rPr lang="en-GB" dirty="0"/>
              <a:t>Sharing or threatening to share private images</a:t>
            </a:r>
          </a:p>
          <a:p>
            <a:pPr marL="285750" indent="-285750">
              <a:buFont typeface="Arial" panose="020B0604020202020204" pitchFamily="34" charset="0"/>
              <a:buChar char="•"/>
            </a:pPr>
            <a:r>
              <a:rPr lang="en-GB" dirty="0"/>
              <a:t>Using tracking apps or spyware without consent</a:t>
            </a:r>
          </a:p>
          <a:p>
            <a:endParaRPr lang="en-GB" dirty="0"/>
          </a:p>
          <a:p>
            <a:r>
              <a:rPr lang="en-GB" dirty="0"/>
              <a:t>Learn more by visiting the link in the comments.</a:t>
            </a:r>
          </a:p>
          <a:p>
            <a:r>
              <a:rPr lang="en-GB" dirty="0">
                <a:hlinkClick r:id="rId2"/>
              </a:rPr>
              <a:t>Domestic Digital Stalking - Southend and Thurrock Domestic Abuse Partnership</a:t>
            </a:r>
            <a:endParaRPr lang="en-GB" dirty="0"/>
          </a:p>
          <a:p>
            <a:endParaRPr lang="en-GB" dirty="0"/>
          </a:p>
          <a:p>
            <a:r>
              <a:rPr lang="en-GB" dirty="0"/>
              <a:t>If you or someone you know is experiencing domestic abuse, help is available. Whether you’re seeking help for yourself or someone else, COMPASS can guide you to the right support.  Call 0330 333 7 444 or visit essexcompass.org.uk</a:t>
            </a:r>
          </a:p>
          <a:p>
            <a:endParaRPr lang="en-GB" dirty="0"/>
          </a:p>
          <a:p>
            <a:endParaRPr lang="en-GB" dirty="0"/>
          </a:p>
          <a:p>
            <a:endParaRPr lang="en-GB" dirty="0"/>
          </a:p>
        </p:txBody>
      </p:sp>
      <p:pic>
        <p:nvPicPr>
          <p:cNvPr id="12" name="Picture 11" descr="A person with a computer&#10;&#10;AI-generated content may be incorrect.">
            <a:extLst>
              <a:ext uri="{FF2B5EF4-FFF2-40B4-BE49-F238E27FC236}">
                <a16:creationId xmlns:a16="http://schemas.microsoft.com/office/drawing/2014/main" id="{2FFDCF75-318A-22F6-5860-9624D0B7B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269" y="329125"/>
            <a:ext cx="5496504" cy="5496504"/>
          </a:xfrm>
          <a:prstGeom prst="rect">
            <a:avLst/>
          </a:prstGeom>
        </p:spPr>
      </p:pic>
      <p:sp>
        <p:nvSpPr>
          <p:cNvPr id="9" name="TextBox 8">
            <a:extLst>
              <a:ext uri="{FF2B5EF4-FFF2-40B4-BE49-F238E27FC236}">
                <a16:creationId xmlns:a16="http://schemas.microsoft.com/office/drawing/2014/main" id="{89895A4C-CD69-4200-63C7-D66A73F02462}"/>
              </a:ext>
            </a:extLst>
          </p:cNvPr>
          <p:cNvSpPr txBox="1"/>
          <p:nvPr/>
        </p:nvSpPr>
        <p:spPr>
          <a:xfrm>
            <a:off x="6336269" y="5977775"/>
            <a:ext cx="3461658" cy="369332"/>
          </a:xfrm>
          <a:prstGeom prst="rect">
            <a:avLst/>
          </a:prstGeom>
          <a:noFill/>
        </p:spPr>
        <p:txBody>
          <a:bodyPr wrap="square" rtlCol="0">
            <a:spAutoFit/>
          </a:bodyPr>
          <a:lstStyle/>
          <a:p>
            <a:r>
              <a:rPr lang="en-GB" b="1" i="1" dirty="0"/>
              <a:t>Right click to save image</a:t>
            </a:r>
          </a:p>
        </p:txBody>
      </p:sp>
    </p:spTree>
    <p:extLst>
      <p:ext uri="{BB962C8B-B14F-4D97-AF65-F5344CB8AC3E}">
        <p14:creationId xmlns:p14="http://schemas.microsoft.com/office/powerpoint/2010/main" val="215479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8AC5B-3FD1-6724-15CE-A57536149266}"/>
              </a:ext>
            </a:extLst>
          </p:cNvPr>
          <p:cNvSpPr txBox="1"/>
          <p:nvPr/>
        </p:nvSpPr>
        <p:spPr>
          <a:xfrm>
            <a:off x="453656" y="488531"/>
            <a:ext cx="5032744" cy="6186309"/>
          </a:xfrm>
          <a:prstGeom prst="rect">
            <a:avLst/>
          </a:prstGeom>
          <a:noFill/>
        </p:spPr>
        <p:txBody>
          <a:bodyPr wrap="square">
            <a:spAutoFit/>
          </a:bodyPr>
          <a:lstStyle/>
          <a:p>
            <a:r>
              <a:rPr lang="en-GB" dirty="0"/>
              <a:t>Image-based abuse, sometimes referred to as “revenge porn” is a crime.</a:t>
            </a:r>
          </a:p>
          <a:p>
            <a:endParaRPr lang="en-GB" dirty="0"/>
          </a:p>
          <a:p>
            <a:r>
              <a:rPr lang="en-GB" dirty="0"/>
              <a:t>It happens when someone shares, threatens to share, or creates sexually explicit images or videos of another person without their consent, often to cause distress, harm, or humiliation.</a:t>
            </a:r>
          </a:p>
          <a:p>
            <a:endParaRPr lang="en-GB" dirty="0"/>
          </a:p>
          <a:p>
            <a:r>
              <a:rPr lang="en-GB" dirty="0"/>
              <a:t>This includes: </a:t>
            </a:r>
          </a:p>
          <a:p>
            <a:pPr marL="285750" indent="-285750">
              <a:buFont typeface="Arial" panose="020B0604020202020204" pitchFamily="34" charset="0"/>
              <a:buChar char="•"/>
            </a:pPr>
            <a:r>
              <a:rPr lang="en-GB" dirty="0"/>
              <a:t>Sharing private images</a:t>
            </a:r>
          </a:p>
          <a:p>
            <a:pPr marL="285750" indent="-285750">
              <a:buFont typeface="Arial" panose="020B0604020202020204" pitchFamily="34" charset="0"/>
              <a:buChar char="•"/>
            </a:pPr>
            <a:r>
              <a:rPr lang="en-GB" dirty="0"/>
              <a:t>Threats to distribute content</a:t>
            </a:r>
          </a:p>
          <a:p>
            <a:pPr marL="285750" indent="-285750">
              <a:buFont typeface="Arial" panose="020B0604020202020204" pitchFamily="34" charset="0"/>
              <a:buChar char="•"/>
            </a:pPr>
            <a:r>
              <a:rPr lang="en-GB" dirty="0"/>
              <a:t>Digitally altered or fake explicit images (known as </a:t>
            </a:r>
            <a:r>
              <a:rPr lang="en-GB" i="1" dirty="0"/>
              <a:t>deepfakes</a:t>
            </a:r>
            <a:r>
              <a:rPr lang="en-GB" dirty="0"/>
              <a:t>)</a:t>
            </a:r>
          </a:p>
          <a:p>
            <a:endParaRPr lang="en-GB" dirty="0"/>
          </a:p>
          <a:p>
            <a:r>
              <a:rPr lang="en-GB" dirty="0"/>
              <a:t>No one should be exploited or controlled through technology. Whether you’re seeking help for yourself or someone else, COMPASS can guide you to the right support.  Call 0330 333 7 444 or visit essexcompass.org.uk</a:t>
            </a:r>
          </a:p>
          <a:p>
            <a:r>
              <a:rPr lang="en-GB" dirty="0"/>
              <a:t> </a:t>
            </a:r>
          </a:p>
          <a:p>
            <a:endParaRPr lang="en-GB" b="1" dirty="0"/>
          </a:p>
          <a:p>
            <a:endParaRPr lang="en-GB" dirty="0"/>
          </a:p>
        </p:txBody>
      </p:sp>
      <p:sp>
        <p:nvSpPr>
          <p:cNvPr id="2" name="TextBox 1">
            <a:extLst>
              <a:ext uri="{FF2B5EF4-FFF2-40B4-BE49-F238E27FC236}">
                <a16:creationId xmlns:a16="http://schemas.microsoft.com/office/drawing/2014/main" id="{2DCCA444-80E2-608B-FEAD-DC67B17D753F}"/>
              </a:ext>
            </a:extLst>
          </p:cNvPr>
          <p:cNvSpPr txBox="1"/>
          <p:nvPr/>
        </p:nvSpPr>
        <p:spPr>
          <a:xfrm>
            <a:off x="6096000" y="5977776"/>
            <a:ext cx="3461658" cy="369332"/>
          </a:xfrm>
          <a:prstGeom prst="rect">
            <a:avLst/>
          </a:prstGeom>
          <a:noFill/>
        </p:spPr>
        <p:txBody>
          <a:bodyPr wrap="square" rtlCol="0">
            <a:spAutoFit/>
          </a:bodyPr>
          <a:lstStyle/>
          <a:p>
            <a:r>
              <a:rPr lang="en-GB" b="1" i="1" dirty="0"/>
              <a:t>Right click to save image</a:t>
            </a:r>
          </a:p>
        </p:txBody>
      </p:sp>
      <p:pic>
        <p:nvPicPr>
          <p:cNvPr id="8" name="Picture 7" descr="A cellphone with a red x on it&#10;&#10;AI-generated content may be incorrect.">
            <a:extLst>
              <a:ext uri="{FF2B5EF4-FFF2-40B4-BE49-F238E27FC236}">
                <a16:creationId xmlns:a16="http://schemas.microsoft.com/office/drawing/2014/main" id="{31EBA223-3EDC-C729-5A82-697D8F7AE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840" y="329125"/>
            <a:ext cx="5496504" cy="5496504"/>
          </a:xfrm>
          <a:prstGeom prst="rect">
            <a:avLst/>
          </a:prstGeom>
        </p:spPr>
      </p:pic>
    </p:spTree>
    <p:extLst>
      <p:ext uri="{BB962C8B-B14F-4D97-AF65-F5344CB8AC3E}">
        <p14:creationId xmlns:p14="http://schemas.microsoft.com/office/powerpoint/2010/main" val="361623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825B0-BC84-5D2A-BB01-C32C16C29F53}"/>
              </a:ext>
            </a:extLst>
          </p:cNvPr>
          <p:cNvSpPr txBox="1"/>
          <p:nvPr/>
        </p:nvSpPr>
        <p:spPr>
          <a:xfrm>
            <a:off x="548639" y="376317"/>
            <a:ext cx="5181601" cy="5632311"/>
          </a:xfrm>
          <a:prstGeom prst="rect">
            <a:avLst/>
          </a:prstGeom>
          <a:noFill/>
        </p:spPr>
        <p:txBody>
          <a:bodyPr wrap="square">
            <a:spAutoFit/>
          </a:bodyPr>
          <a:lstStyle/>
          <a:p>
            <a:r>
              <a:rPr lang="en-GB" dirty="0"/>
              <a:t>Did you know that your car can be used as tool of control and surveillance in an abusive relationships?</a:t>
            </a:r>
          </a:p>
          <a:p>
            <a:endParaRPr lang="en-GB" dirty="0"/>
          </a:p>
          <a:p>
            <a:r>
              <a:rPr lang="en-GB" dirty="0"/>
              <a:t>People causing harm may:</a:t>
            </a:r>
          </a:p>
          <a:p>
            <a:pPr marL="285750" indent="-285750">
              <a:buFont typeface="Arial" panose="020B0604020202020204" pitchFamily="34" charset="0"/>
              <a:buChar char="•"/>
            </a:pPr>
            <a:r>
              <a:rPr lang="en-GB" dirty="0"/>
              <a:t>Track your location using built-in GPS or apps</a:t>
            </a:r>
          </a:p>
          <a:p>
            <a:pPr marL="285750" indent="-285750">
              <a:buFont typeface="Arial" panose="020B0604020202020204" pitchFamily="34" charset="0"/>
              <a:buChar char="•"/>
            </a:pPr>
            <a:r>
              <a:rPr lang="en-GB" dirty="0"/>
              <a:t>Monitor mileage or fuel usage to question your movements</a:t>
            </a:r>
          </a:p>
          <a:p>
            <a:pPr marL="285750" indent="-285750">
              <a:buFont typeface="Arial" panose="020B0604020202020204" pitchFamily="34" charset="0"/>
              <a:buChar char="•"/>
            </a:pPr>
            <a:r>
              <a:rPr lang="en-GB" dirty="0"/>
              <a:t>Hide tracking devices in or on the vehicle</a:t>
            </a:r>
          </a:p>
          <a:p>
            <a:pPr marL="285750" indent="-285750">
              <a:buFont typeface="Arial" panose="020B0604020202020204" pitchFamily="34" charset="0"/>
              <a:buChar char="•"/>
            </a:pPr>
            <a:r>
              <a:rPr lang="en-GB" dirty="0"/>
              <a:t>Use shared vehicle data to trace your routes</a:t>
            </a:r>
          </a:p>
          <a:p>
            <a:endParaRPr lang="en-GB" dirty="0"/>
          </a:p>
          <a:p>
            <a:r>
              <a:rPr lang="en-GB" dirty="0"/>
              <a:t>Understand more by reading the SETDAB guide (link in comments)</a:t>
            </a:r>
          </a:p>
          <a:p>
            <a:endParaRPr lang="en-GB" dirty="0"/>
          </a:p>
          <a:p>
            <a:r>
              <a:rPr lang="en-GB" dirty="0">
                <a:hlinkClick r:id="rId2"/>
              </a:rPr>
              <a:t>Vehicles - Southend and Thurrock Domestic Abuse Partnership</a:t>
            </a:r>
            <a:endParaRPr lang="en-GB" dirty="0"/>
          </a:p>
          <a:p>
            <a:endParaRPr lang="en-GB" dirty="0"/>
          </a:p>
          <a:p>
            <a:r>
              <a:rPr lang="en-GB" dirty="0"/>
              <a:t>Whether you’re seeking help for yourself or someone else, COMPASS can guide you to the right support.  Call 0330 333 7 444 or visit essexcompass.org.uk</a:t>
            </a:r>
          </a:p>
          <a:p>
            <a:endParaRPr lang="en-GB" dirty="0"/>
          </a:p>
        </p:txBody>
      </p:sp>
      <p:sp>
        <p:nvSpPr>
          <p:cNvPr id="7" name="TextBox 6">
            <a:extLst>
              <a:ext uri="{FF2B5EF4-FFF2-40B4-BE49-F238E27FC236}">
                <a16:creationId xmlns:a16="http://schemas.microsoft.com/office/drawing/2014/main" id="{DCCEAA74-CDD8-2FB2-2968-13A08DEC3219}"/>
              </a:ext>
            </a:extLst>
          </p:cNvPr>
          <p:cNvSpPr txBox="1"/>
          <p:nvPr/>
        </p:nvSpPr>
        <p:spPr>
          <a:xfrm>
            <a:off x="6399027" y="5988408"/>
            <a:ext cx="3461658" cy="369332"/>
          </a:xfrm>
          <a:prstGeom prst="rect">
            <a:avLst/>
          </a:prstGeom>
          <a:noFill/>
        </p:spPr>
        <p:txBody>
          <a:bodyPr wrap="square" rtlCol="0">
            <a:spAutoFit/>
          </a:bodyPr>
          <a:lstStyle/>
          <a:p>
            <a:r>
              <a:rPr lang="en-GB" b="1" i="1" dirty="0"/>
              <a:t>Right click to save image</a:t>
            </a:r>
          </a:p>
        </p:txBody>
      </p:sp>
      <p:pic>
        <p:nvPicPr>
          <p:cNvPr id="4" name="Picture 3" descr="A car on an orange background&#10;&#10;AI-generated content may be incorrect.">
            <a:extLst>
              <a:ext uri="{FF2B5EF4-FFF2-40B4-BE49-F238E27FC236}">
                <a16:creationId xmlns:a16="http://schemas.microsoft.com/office/drawing/2014/main" id="{9B587648-2CE9-7D93-49CC-6669350D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62" y="376317"/>
            <a:ext cx="5496505" cy="5496504"/>
          </a:xfrm>
          <a:prstGeom prst="rect">
            <a:avLst/>
          </a:prstGeom>
        </p:spPr>
      </p:pic>
    </p:spTree>
    <p:extLst>
      <p:ext uri="{BB962C8B-B14F-4D97-AF65-F5344CB8AC3E}">
        <p14:creationId xmlns:p14="http://schemas.microsoft.com/office/powerpoint/2010/main" val="258116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0E1695-DF5A-06CF-802B-4C1F2F357418}"/>
              </a:ext>
            </a:extLst>
          </p:cNvPr>
          <p:cNvSpPr txBox="1"/>
          <p:nvPr/>
        </p:nvSpPr>
        <p:spPr>
          <a:xfrm>
            <a:off x="406400" y="576107"/>
            <a:ext cx="5785080" cy="4801314"/>
          </a:xfrm>
          <a:prstGeom prst="rect">
            <a:avLst/>
          </a:prstGeom>
          <a:noFill/>
        </p:spPr>
        <p:txBody>
          <a:bodyPr wrap="square">
            <a:spAutoFit/>
          </a:bodyPr>
          <a:lstStyle/>
          <a:p>
            <a:r>
              <a:rPr lang="en-GB" dirty="0"/>
              <a:t>Phones, laptops, tablets, and smart home tech can all be misused to monitor, control, or intimidate someone.</a:t>
            </a:r>
          </a:p>
          <a:p>
            <a:endParaRPr lang="en-GB" dirty="0"/>
          </a:p>
          <a:p>
            <a:r>
              <a:rPr lang="en-GB" dirty="0"/>
              <a:t>People causing harm may:</a:t>
            </a:r>
          </a:p>
          <a:p>
            <a:pPr marL="285750" indent="-285750">
              <a:buFont typeface="Arial" panose="020B0604020202020204" pitchFamily="34" charset="0"/>
              <a:buChar char="•"/>
            </a:pPr>
            <a:r>
              <a:rPr lang="en-GB" dirty="0"/>
              <a:t>Access devices remotely</a:t>
            </a:r>
          </a:p>
          <a:p>
            <a:pPr marL="285750" indent="-285750">
              <a:buFont typeface="Arial" panose="020B0604020202020204" pitchFamily="34" charset="0"/>
              <a:buChar char="•"/>
            </a:pPr>
            <a:r>
              <a:rPr lang="en-GB" dirty="0"/>
              <a:t>Monitor messages, calls, or browsing history</a:t>
            </a:r>
          </a:p>
          <a:p>
            <a:pPr marL="285750" indent="-285750">
              <a:buFont typeface="Arial" panose="020B0604020202020204" pitchFamily="34" charset="0"/>
              <a:buChar char="•"/>
            </a:pPr>
            <a:r>
              <a:rPr lang="en-GB" dirty="0"/>
              <a:t>Use location tracking or hidden apps</a:t>
            </a:r>
          </a:p>
          <a:p>
            <a:pPr marL="285750" indent="-285750">
              <a:buFont typeface="Arial" panose="020B0604020202020204" pitchFamily="34" charset="0"/>
              <a:buChar char="•"/>
            </a:pPr>
            <a:r>
              <a:rPr lang="en-GB" dirty="0"/>
              <a:t>Control smart home devices to cause distress</a:t>
            </a:r>
          </a:p>
          <a:p>
            <a:endParaRPr lang="en-GB" dirty="0"/>
          </a:p>
          <a:p>
            <a:r>
              <a:rPr lang="en-GB" dirty="0"/>
              <a:t>Find out more and how to protect yourself (link in comments). </a:t>
            </a:r>
          </a:p>
          <a:p>
            <a:r>
              <a:rPr lang="en-GB" dirty="0">
                <a:hlinkClick r:id="rId2"/>
              </a:rPr>
              <a:t>Smart Devices and Spyware - Southend and Thurrock Domestic Abuse Partnership</a:t>
            </a:r>
            <a:endParaRPr lang="en-GB" dirty="0"/>
          </a:p>
          <a:p>
            <a:endParaRPr lang="en-GB" dirty="0"/>
          </a:p>
          <a:p>
            <a:r>
              <a:rPr lang="en-GB" dirty="0"/>
              <a:t>Whether you’re seeking help for yourself or someone else, COMPASS can guide you to the right support.  Call 0330 333 7 444 or visit essexcompass.org.uk</a:t>
            </a:r>
          </a:p>
        </p:txBody>
      </p:sp>
      <p:pic>
        <p:nvPicPr>
          <p:cNvPr id="6" name="Picture 5" descr="A poster of a device&#10;&#10;AI-generated content may be incorrect.">
            <a:extLst>
              <a:ext uri="{FF2B5EF4-FFF2-40B4-BE49-F238E27FC236}">
                <a16:creationId xmlns:a16="http://schemas.microsoft.com/office/drawing/2014/main" id="{0E893DD1-5F02-46FA-22F3-61F745572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33" y="447097"/>
            <a:ext cx="5496503" cy="5496503"/>
          </a:xfrm>
          <a:prstGeom prst="rect">
            <a:avLst/>
          </a:prstGeom>
        </p:spPr>
      </p:pic>
      <p:sp>
        <p:nvSpPr>
          <p:cNvPr id="4" name="TextBox 3">
            <a:extLst>
              <a:ext uri="{FF2B5EF4-FFF2-40B4-BE49-F238E27FC236}">
                <a16:creationId xmlns:a16="http://schemas.microsoft.com/office/drawing/2014/main" id="{3E246FB9-9FE1-BA15-0AAE-675D4B4700A8}"/>
              </a:ext>
            </a:extLst>
          </p:cNvPr>
          <p:cNvSpPr txBox="1"/>
          <p:nvPr/>
        </p:nvSpPr>
        <p:spPr>
          <a:xfrm>
            <a:off x="6399027" y="5988408"/>
            <a:ext cx="3461658" cy="369332"/>
          </a:xfrm>
          <a:prstGeom prst="rect">
            <a:avLst/>
          </a:prstGeom>
          <a:noFill/>
        </p:spPr>
        <p:txBody>
          <a:bodyPr wrap="square" rtlCol="0">
            <a:spAutoFit/>
          </a:bodyPr>
          <a:lstStyle/>
          <a:p>
            <a:r>
              <a:rPr lang="en-GB" b="1" i="1" dirty="0"/>
              <a:t>Right click to save image</a:t>
            </a:r>
          </a:p>
        </p:txBody>
      </p:sp>
    </p:spTree>
    <p:extLst>
      <p:ext uri="{BB962C8B-B14F-4D97-AF65-F5344CB8AC3E}">
        <p14:creationId xmlns:p14="http://schemas.microsoft.com/office/powerpoint/2010/main" val="392326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A7A1A8-AB69-CD93-95D8-B6AA22988996}"/>
              </a:ext>
            </a:extLst>
          </p:cNvPr>
          <p:cNvSpPr txBox="1"/>
          <p:nvPr/>
        </p:nvSpPr>
        <p:spPr>
          <a:xfrm>
            <a:off x="321489" y="339636"/>
            <a:ext cx="5543007" cy="6463308"/>
          </a:xfrm>
          <a:prstGeom prst="rect">
            <a:avLst/>
          </a:prstGeom>
          <a:noFill/>
        </p:spPr>
        <p:txBody>
          <a:bodyPr wrap="square">
            <a:spAutoFit/>
          </a:bodyPr>
          <a:lstStyle/>
          <a:p>
            <a:r>
              <a:rPr lang="en-GB" dirty="0"/>
              <a:t>Understanding Clare's Law </a:t>
            </a:r>
            <a:br>
              <a:rPr lang="en-GB" dirty="0"/>
            </a:br>
            <a:br>
              <a:rPr lang="en-GB" dirty="0"/>
            </a:br>
            <a:r>
              <a:rPr lang="en-GB" dirty="0"/>
              <a:t>Clare’s Law also know as the Domestic Violence Disclosure Scheme (DVDS), lets you ask the police if your partner or ex-partner has a history of violence or domestic abuse.</a:t>
            </a:r>
            <a:br>
              <a:rPr lang="en-GB" dirty="0"/>
            </a:br>
            <a:br>
              <a:rPr lang="en-GB" dirty="0"/>
            </a:br>
            <a:r>
              <a:rPr lang="en-GB" dirty="0"/>
              <a:t>Named after Clare Wood, who was killed by a partner with a known violent past, this scheme helps protect people by sharing this important information.</a:t>
            </a:r>
            <a:br>
              <a:rPr lang="en-GB" dirty="0"/>
            </a:br>
            <a:br>
              <a:rPr lang="en-GB" dirty="0"/>
            </a:br>
            <a:r>
              <a:rPr lang="en-GB" dirty="0"/>
              <a:t>Anyone, regardless of gender or sexuality, can make an application to Essex Police for themselves or on behalf of someone else, if they have concerns. This includes family, friends or those who may help to keep you safe such as a social worker.</a:t>
            </a:r>
            <a:br>
              <a:rPr lang="en-GB" dirty="0"/>
            </a:br>
            <a:br>
              <a:rPr lang="en-GB" dirty="0"/>
            </a:br>
            <a:r>
              <a:rPr lang="en-GB" dirty="0"/>
              <a:t>Their past doesn’t have to be your future.</a:t>
            </a:r>
            <a:br>
              <a:rPr lang="en-GB" dirty="0"/>
            </a:br>
            <a:endParaRPr lang="en-GB" dirty="0"/>
          </a:p>
          <a:p>
            <a:r>
              <a:rPr lang="en-GB" dirty="0"/>
              <a:t>Learn more by visiting the link in the comments.</a:t>
            </a:r>
          </a:p>
          <a:p>
            <a:r>
              <a:rPr lang="en-GB" dirty="0">
                <a:hlinkClick r:id="rId2"/>
              </a:rPr>
              <a:t>Clare's Law - Southend and Thurrock Domestic Abuse Partnership</a:t>
            </a:r>
            <a:br>
              <a:rPr lang="en-GB" dirty="0"/>
            </a:br>
            <a:endParaRPr lang="en-GB" dirty="0"/>
          </a:p>
        </p:txBody>
      </p:sp>
      <p:pic>
        <p:nvPicPr>
          <p:cNvPr id="7" name="Picture 6" descr="A black and white image of a person with question marks on an orange background&#10;&#10;AI-generated content may be incorrect.">
            <a:extLst>
              <a:ext uri="{FF2B5EF4-FFF2-40B4-BE49-F238E27FC236}">
                <a16:creationId xmlns:a16="http://schemas.microsoft.com/office/drawing/2014/main" id="{D4BF1E61-C874-7B86-D94A-103FB4CB9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977" y="213181"/>
            <a:ext cx="5541311" cy="5541311"/>
          </a:xfrm>
          <a:prstGeom prst="rect">
            <a:avLst/>
          </a:prstGeom>
        </p:spPr>
      </p:pic>
      <p:sp>
        <p:nvSpPr>
          <p:cNvPr id="8" name="TextBox 7">
            <a:extLst>
              <a:ext uri="{FF2B5EF4-FFF2-40B4-BE49-F238E27FC236}">
                <a16:creationId xmlns:a16="http://schemas.microsoft.com/office/drawing/2014/main" id="{8CCE73A7-6EF4-721B-15D0-DECC6972EFC3}"/>
              </a:ext>
            </a:extLst>
          </p:cNvPr>
          <p:cNvSpPr txBox="1"/>
          <p:nvPr/>
        </p:nvSpPr>
        <p:spPr>
          <a:xfrm>
            <a:off x="6399027" y="5988408"/>
            <a:ext cx="3461658" cy="369332"/>
          </a:xfrm>
          <a:prstGeom prst="rect">
            <a:avLst/>
          </a:prstGeom>
          <a:noFill/>
        </p:spPr>
        <p:txBody>
          <a:bodyPr wrap="square" rtlCol="0">
            <a:spAutoFit/>
          </a:bodyPr>
          <a:lstStyle/>
          <a:p>
            <a:r>
              <a:rPr lang="en-GB" b="1" i="1" dirty="0"/>
              <a:t>Right click to save image</a:t>
            </a:r>
          </a:p>
        </p:txBody>
      </p:sp>
    </p:spTree>
    <p:extLst>
      <p:ext uri="{BB962C8B-B14F-4D97-AF65-F5344CB8AC3E}">
        <p14:creationId xmlns:p14="http://schemas.microsoft.com/office/powerpoint/2010/main" val="154429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76576-A2F1-36BA-AF4D-972D810A7C2E}"/>
              </a:ext>
            </a:extLst>
          </p:cNvPr>
          <p:cNvSpPr txBox="1"/>
          <p:nvPr/>
        </p:nvSpPr>
        <p:spPr>
          <a:xfrm>
            <a:off x="320512" y="224594"/>
            <a:ext cx="5166361" cy="6186309"/>
          </a:xfrm>
          <a:prstGeom prst="rect">
            <a:avLst/>
          </a:prstGeom>
          <a:noFill/>
        </p:spPr>
        <p:txBody>
          <a:bodyPr wrap="square">
            <a:spAutoFit/>
          </a:bodyPr>
          <a:lstStyle/>
          <a:p>
            <a:endParaRPr lang="en-GB" dirty="0"/>
          </a:p>
          <a:p>
            <a:r>
              <a:rPr lang="en-GB" dirty="0"/>
              <a:t>We are supporting #WhiteRibbonDay which encourages people to make consistent choices and actions to change the story for women and girls, so that they may live their lives free from the fear of abuse. </a:t>
            </a:r>
          </a:p>
          <a:p>
            <a:endParaRPr lang="en-GB" dirty="0"/>
          </a:p>
          <a:p>
            <a:r>
              <a:rPr lang="en-GB" dirty="0"/>
              <a:t>This year’s theme #WeSpeakUp, encourages men to use their voices and speak up to create a world where everyone is safe, equal and respected</a:t>
            </a:r>
          </a:p>
          <a:p>
            <a:r>
              <a:rPr lang="en-GB" dirty="0"/>
              <a:t>It only takes one person to speak up, to call it out, and to help break the cycle of abuse.</a:t>
            </a:r>
          </a:p>
          <a:p>
            <a:endParaRPr lang="en-GB" dirty="0"/>
          </a:p>
          <a:p>
            <a:r>
              <a:rPr lang="en-GB" dirty="0"/>
              <a:t>Watch this short video: </a:t>
            </a:r>
            <a:r>
              <a:rPr lang="en-GB" dirty="0">
                <a:hlinkClick r:id="rId2"/>
              </a:rPr>
              <a:t>https://www.youtube.com/shorts/58OPmPIAjGQ</a:t>
            </a:r>
            <a:endParaRPr lang="en-GB" dirty="0"/>
          </a:p>
          <a:p>
            <a:endParaRPr lang="en-GB" b="1" dirty="0"/>
          </a:p>
          <a:p>
            <a:r>
              <a:rPr lang="en-GB" b="1" dirty="0"/>
              <a:t>Shortened </a:t>
            </a:r>
          </a:p>
          <a:p>
            <a:r>
              <a:rPr lang="en-GB" dirty="0"/>
              <a:t>Today we support #WhiteRibbonDay It only takes one person to speak up, to call it out, and to help break the cycle of abuse. Watch this short video.</a:t>
            </a:r>
          </a:p>
          <a:p>
            <a:endParaRPr lang="en-GB" b="1" dirty="0"/>
          </a:p>
          <a:p>
            <a:r>
              <a:rPr lang="en-GB" dirty="0"/>
              <a:t>#WhiteRibbonDay #WeSpeakUp</a:t>
            </a:r>
          </a:p>
        </p:txBody>
      </p:sp>
      <p:pic>
        <p:nvPicPr>
          <p:cNvPr id="5" name="Picture 4" descr="A white ribbon with black text&#10;&#10;AI-generated content may be incorrect.">
            <a:extLst>
              <a:ext uri="{FF2B5EF4-FFF2-40B4-BE49-F238E27FC236}">
                <a16:creationId xmlns:a16="http://schemas.microsoft.com/office/drawing/2014/main" id="{CDD38E59-6C77-22B5-0D2D-9D0681312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325" y="372668"/>
            <a:ext cx="5496503" cy="5496503"/>
          </a:xfrm>
          <a:prstGeom prst="rect">
            <a:avLst/>
          </a:prstGeom>
        </p:spPr>
      </p:pic>
      <p:sp>
        <p:nvSpPr>
          <p:cNvPr id="6" name="TextBox 5">
            <a:extLst>
              <a:ext uri="{FF2B5EF4-FFF2-40B4-BE49-F238E27FC236}">
                <a16:creationId xmlns:a16="http://schemas.microsoft.com/office/drawing/2014/main" id="{C56EEF26-DC9F-5635-0973-5C8DE0E2AB89}"/>
              </a:ext>
            </a:extLst>
          </p:cNvPr>
          <p:cNvSpPr txBox="1"/>
          <p:nvPr/>
        </p:nvSpPr>
        <p:spPr>
          <a:xfrm>
            <a:off x="6096000" y="6087737"/>
            <a:ext cx="3461658" cy="646331"/>
          </a:xfrm>
          <a:prstGeom prst="rect">
            <a:avLst/>
          </a:prstGeom>
          <a:noFill/>
        </p:spPr>
        <p:txBody>
          <a:bodyPr wrap="square" rtlCol="0">
            <a:spAutoFit/>
          </a:bodyPr>
          <a:lstStyle/>
          <a:p>
            <a:r>
              <a:rPr lang="en-GB" b="1" i="1" dirty="0"/>
              <a:t>Right click to save image, add your logo if you wish</a:t>
            </a:r>
          </a:p>
        </p:txBody>
      </p:sp>
    </p:spTree>
    <p:extLst>
      <p:ext uri="{BB962C8B-B14F-4D97-AF65-F5344CB8AC3E}">
        <p14:creationId xmlns:p14="http://schemas.microsoft.com/office/powerpoint/2010/main" val="3186634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6003</TotalTime>
  <Words>1147</Words>
  <Application>Microsoft Office PowerPoint</Application>
  <PresentationFormat>Widescreen</PresentationFormat>
  <Paragraphs>92</Paragraphs>
  <Slides>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Corbel</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Berhardt - SETDAB Senior Communications Officer</dc:creator>
  <cp:lastModifiedBy>Tricia Berhardt - SETDAB Senior Communications Officer</cp:lastModifiedBy>
  <cp:revision>22</cp:revision>
  <dcterms:created xsi:type="dcterms:W3CDTF">2024-05-23T13:21:44Z</dcterms:created>
  <dcterms:modified xsi:type="dcterms:W3CDTF">2025-10-28T13:02:06Z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2024-05-23T13:22:37Z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86d3d5c4-3b3f-432d-94a2-c0cafd5f6e29</vt:lpwstr>
  </property>
  <property fmtid="{D5CDD505-2E9C-101B-9397-08002B2CF9AE}" pid="8" name="MSIP_Label_39d8be9e-c8d9-4b9c-bd40-2c27cc7ea2e6_ContentBits">
    <vt:lpwstr>0</vt:lpwstr>
  </property>
</Properties>
</file>