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882" r:id="rId2"/>
    <p:sldId id="864" r:id="rId3"/>
    <p:sldId id="867" r:id="rId4"/>
    <p:sldId id="877" r:id="rId5"/>
    <p:sldId id="878" r:id="rId6"/>
    <p:sldId id="879" r:id="rId7"/>
    <p:sldId id="868" r:id="rId8"/>
    <p:sldId id="869" r:id="rId9"/>
    <p:sldId id="875" r:id="rId10"/>
    <p:sldId id="870" r:id="rId11"/>
    <p:sldId id="871" r:id="rId12"/>
    <p:sldId id="881" r:id="rId13"/>
    <p:sldId id="885" r:id="rId14"/>
    <p:sldId id="883" r:id="rId15"/>
    <p:sldId id="886"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51F"/>
    <a:srgbClr val="F9F3FF"/>
    <a:srgbClr val="F2E7F8"/>
    <a:srgbClr val="FFCC99"/>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0" d="100"/>
          <a:sy n="60" d="100"/>
        </p:scale>
        <p:origin x="140"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23F08E-3E45-4E37-B567-BB26D01DFD85}" type="datetimeFigureOut">
              <a:rPr lang="en-GB" smtClean="0"/>
              <a:t>20/10/2026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9AC125-3A20-454A-B879-C9D17080E414}" type="slidenum">
              <a:rPr lang="en-GB" smtClean="0"/>
              <a:t>‹#›</a:t>
            </a:fld>
            <a:endParaRPr lang="en-GB"/>
          </a:p>
        </p:txBody>
      </p:sp>
    </p:spTree>
    <p:extLst>
      <p:ext uri="{BB962C8B-B14F-4D97-AF65-F5344CB8AC3E}">
        <p14:creationId xmlns:p14="http://schemas.microsoft.com/office/powerpoint/2010/main" val="20859326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E3FBB-DD8B-1A29-2870-B5C4B5620DF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C413317-DEF0-AEF6-F274-2575B0AB0D7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645725FD-AEDD-A59D-B31F-5D3B7A77FCE9}"/>
              </a:ext>
            </a:extLst>
          </p:cNvPr>
          <p:cNvSpPr>
            <a:spLocks noGrp="1"/>
          </p:cNvSpPr>
          <p:nvPr>
            <p:ph type="dt" sz="half" idx="10"/>
          </p:nvPr>
        </p:nvSpPr>
        <p:spPr/>
        <p:txBody>
          <a:bodyPr/>
          <a:lstStyle/>
          <a:p>
            <a:fld id="{C41B532F-7DA1-452E-ADE6-C9BEEC7DF60B}" type="datetimeFigureOut">
              <a:rPr lang="en-GB" smtClean="0"/>
              <a:t>20/10/2026</a:t>
            </a:fld>
            <a:endParaRPr lang="en-GB"/>
          </a:p>
        </p:txBody>
      </p:sp>
      <p:sp>
        <p:nvSpPr>
          <p:cNvPr id="5" name="Footer Placeholder 4">
            <a:extLst>
              <a:ext uri="{FF2B5EF4-FFF2-40B4-BE49-F238E27FC236}">
                <a16:creationId xmlns:a16="http://schemas.microsoft.com/office/drawing/2014/main" id="{B2174BC9-8DA9-C72E-C2A6-C0FDD7D6F1F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F45E04C-7202-3A4D-5F01-E23ED045D5DA}"/>
              </a:ext>
            </a:extLst>
          </p:cNvPr>
          <p:cNvSpPr>
            <a:spLocks noGrp="1"/>
          </p:cNvSpPr>
          <p:nvPr>
            <p:ph type="sldNum" sz="quarter" idx="12"/>
          </p:nvPr>
        </p:nvSpPr>
        <p:spPr/>
        <p:txBody>
          <a:bodyPr/>
          <a:lstStyle/>
          <a:p>
            <a:fld id="{4E9FDA82-9966-4178-93D4-3A81ACE39942}" type="slidenum">
              <a:rPr lang="en-GB" smtClean="0"/>
              <a:t>‹#›</a:t>
            </a:fld>
            <a:endParaRPr lang="en-GB"/>
          </a:p>
        </p:txBody>
      </p:sp>
    </p:spTree>
    <p:extLst>
      <p:ext uri="{BB962C8B-B14F-4D97-AF65-F5344CB8AC3E}">
        <p14:creationId xmlns:p14="http://schemas.microsoft.com/office/powerpoint/2010/main" val="7027700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1CC22-B359-0FD1-79C5-A09D5364B99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0154C27-7B5D-30C0-77BA-148D6E5F9BF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6F6AA4B-D095-13D9-4DEE-070DBFB6BA36}"/>
              </a:ext>
            </a:extLst>
          </p:cNvPr>
          <p:cNvSpPr>
            <a:spLocks noGrp="1"/>
          </p:cNvSpPr>
          <p:nvPr>
            <p:ph type="dt" sz="half" idx="10"/>
          </p:nvPr>
        </p:nvSpPr>
        <p:spPr/>
        <p:txBody>
          <a:bodyPr/>
          <a:lstStyle/>
          <a:p>
            <a:fld id="{C41B532F-7DA1-452E-ADE6-C9BEEC7DF60B}" type="datetimeFigureOut">
              <a:rPr lang="en-GB" smtClean="0"/>
              <a:t>20/10/2026</a:t>
            </a:fld>
            <a:endParaRPr lang="en-GB"/>
          </a:p>
        </p:txBody>
      </p:sp>
      <p:sp>
        <p:nvSpPr>
          <p:cNvPr id="5" name="Footer Placeholder 4">
            <a:extLst>
              <a:ext uri="{FF2B5EF4-FFF2-40B4-BE49-F238E27FC236}">
                <a16:creationId xmlns:a16="http://schemas.microsoft.com/office/drawing/2014/main" id="{6E328948-A841-4BF1-84A4-7F1C99E339E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F111B2B-4F95-9334-2E79-3D95BDAA4890}"/>
              </a:ext>
            </a:extLst>
          </p:cNvPr>
          <p:cNvSpPr>
            <a:spLocks noGrp="1"/>
          </p:cNvSpPr>
          <p:nvPr>
            <p:ph type="sldNum" sz="quarter" idx="12"/>
          </p:nvPr>
        </p:nvSpPr>
        <p:spPr/>
        <p:txBody>
          <a:bodyPr/>
          <a:lstStyle/>
          <a:p>
            <a:fld id="{4E9FDA82-9966-4178-93D4-3A81ACE39942}" type="slidenum">
              <a:rPr lang="en-GB" smtClean="0"/>
              <a:t>‹#›</a:t>
            </a:fld>
            <a:endParaRPr lang="en-GB"/>
          </a:p>
        </p:txBody>
      </p:sp>
    </p:spTree>
    <p:extLst>
      <p:ext uri="{BB962C8B-B14F-4D97-AF65-F5344CB8AC3E}">
        <p14:creationId xmlns:p14="http://schemas.microsoft.com/office/powerpoint/2010/main" val="3556933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BA2C7-F62B-34A4-9928-EE49236CC5C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847F353-7B1D-B37D-D03A-D3D648537B7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61B493E-6A18-06EB-81ED-44D3992403CE}"/>
              </a:ext>
            </a:extLst>
          </p:cNvPr>
          <p:cNvSpPr>
            <a:spLocks noGrp="1"/>
          </p:cNvSpPr>
          <p:nvPr>
            <p:ph type="dt" sz="half" idx="10"/>
          </p:nvPr>
        </p:nvSpPr>
        <p:spPr/>
        <p:txBody>
          <a:bodyPr/>
          <a:lstStyle/>
          <a:p>
            <a:fld id="{C41B532F-7DA1-452E-ADE6-C9BEEC7DF60B}" type="datetimeFigureOut">
              <a:rPr lang="en-GB" smtClean="0"/>
              <a:t>20/10/2026</a:t>
            </a:fld>
            <a:endParaRPr lang="en-GB"/>
          </a:p>
        </p:txBody>
      </p:sp>
      <p:sp>
        <p:nvSpPr>
          <p:cNvPr id="5" name="Footer Placeholder 4">
            <a:extLst>
              <a:ext uri="{FF2B5EF4-FFF2-40B4-BE49-F238E27FC236}">
                <a16:creationId xmlns:a16="http://schemas.microsoft.com/office/drawing/2014/main" id="{02220EBA-DB48-C8DC-9FF1-C9706F19285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9FB1F2B-620E-C79B-BFBC-3DD9DF33DDC5}"/>
              </a:ext>
            </a:extLst>
          </p:cNvPr>
          <p:cNvSpPr>
            <a:spLocks noGrp="1"/>
          </p:cNvSpPr>
          <p:nvPr>
            <p:ph type="sldNum" sz="quarter" idx="12"/>
          </p:nvPr>
        </p:nvSpPr>
        <p:spPr/>
        <p:txBody>
          <a:bodyPr/>
          <a:lstStyle/>
          <a:p>
            <a:fld id="{4E9FDA82-9966-4178-93D4-3A81ACE39942}" type="slidenum">
              <a:rPr lang="en-GB" smtClean="0"/>
              <a:t>‹#›</a:t>
            </a:fld>
            <a:endParaRPr lang="en-GB"/>
          </a:p>
        </p:txBody>
      </p:sp>
    </p:spTree>
    <p:extLst>
      <p:ext uri="{BB962C8B-B14F-4D97-AF65-F5344CB8AC3E}">
        <p14:creationId xmlns:p14="http://schemas.microsoft.com/office/powerpoint/2010/main" val="24192941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BD49E-EBB2-E46A-5E56-17F17949F2E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121DB36-913F-12FB-ED33-BE761492853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3247992-1CB4-6370-6CC4-98CC1B2FE45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F649CF2-6F08-910B-3E19-B4C7E1D86442}"/>
              </a:ext>
            </a:extLst>
          </p:cNvPr>
          <p:cNvSpPr>
            <a:spLocks noGrp="1"/>
          </p:cNvSpPr>
          <p:nvPr>
            <p:ph type="dt" sz="half" idx="10"/>
          </p:nvPr>
        </p:nvSpPr>
        <p:spPr/>
        <p:txBody>
          <a:bodyPr/>
          <a:lstStyle/>
          <a:p>
            <a:fld id="{C41B532F-7DA1-452E-ADE6-C9BEEC7DF60B}" type="datetimeFigureOut">
              <a:rPr lang="en-GB" smtClean="0"/>
              <a:t>20/10/2026</a:t>
            </a:fld>
            <a:endParaRPr lang="en-GB"/>
          </a:p>
        </p:txBody>
      </p:sp>
      <p:sp>
        <p:nvSpPr>
          <p:cNvPr id="6" name="Footer Placeholder 5">
            <a:extLst>
              <a:ext uri="{FF2B5EF4-FFF2-40B4-BE49-F238E27FC236}">
                <a16:creationId xmlns:a16="http://schemas.microsoft.com/office/drawing/2014/main" id="{D4439961-5E21-9786-D0A2-F4DD272DD69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75BB54A-1C4A-5739-4163-7769994D7A46}"/>
              </a:ext>
            </a:extLst>
          </p:cNvPr>
          <p:cNvSpPr>
            <a:spLocks noGrp="1"/>
          </p:cNvSpPr>
          <p:nvPr>
            <p:ph type="sldNum" sz="quarter" idx="12"/>
          </p:nvPr>
        </p:nvSpPr>
        <p:spPr/>
        <p:txBody>
          <a:bodyPr/>
          <a:lstStyle/>
          <a:p>
            <a:fld id="{4E9FDA82-9966-4178-93D4-3A81ACE39942}" type="slidenum">
              <a:rPr lang="en-GB" smtClean="0"/>
              <a:t>‹#›</a:t>
            </a:fld>
            <a:endParaRPr lang="en-GB"/>
          </a:p>
        </p:txBody>
      </p:sp>
    </p:spTree>
    <p:extLst>
      <p:ext uri="{BB962C8B-B14F-4D97-AF65-F5344CB8AC3E}">
        <p14:creationId xmlns:p14="http://schemas.microsoft.com/office/powerpoint/2010/main" val="1283949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13802-9E43-8BDB-D6A7-47BAEB871B0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A98A39C-5EEE-CDEF-CFC1-5B1ADE5A698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039E826-0E16-426F-79DF-A956B4331AE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F483D72-0F1D-5DCE-35A5-A8D6D8CCC19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C4D1C2E-4137-AFFC-B50C-0F1A8387998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550198C-997E-C152-FE27-E81C7B1F5D7B}"/>
              </a:ext>
            </a:extLst>
          </p:cNvPr>
          <p:cNvSpPr>
            <a:spLocks noGrp="1"/>
          </p:cNvSpPr>
          <p:nvPr>
            <p:ph type="dt" sz="half" idx="10"/>
          </p:nvPr>
        </p:nvSpPr>
        <p:spPr/>
        <p:txBody>
          <a:bodyPr/>
          <a:lstStyle/>
          <a:p>
            <a:fld id="{C41B532F-7DA1-452E-ADE6-C9BEEC7DF60B}" type="datetimeFigureOut">
              <a:rPr lang="en-GB" smtClean="0"/>
              <a:t>20/10/2026</a:t>
            </a:fld>
            <a:endParaRPr lang="en-GB"/>
          </a:p>
        </p:txBody>
      </p:sp>
      <p:sp>
        <p:nvSpPr>
          <p:cNvPr id="8" name="Footer Placeholder 7">
            <a:extLst>
              <a:ext uri="{FF2B5EF4-FFF2-40B4-BE49-F238E27FC236}">
                <a16:creationId xmlns:a16="http://schemas.microsoft.com/office/drawing/2014/main" id="{0675509B-DB61-B277-01C8-8078CFB2A33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1ECF156-936A-2B02-CCC5-8155477A889D}"/>
              </a:ext>
            </a:extLst>
          </p:cNvPr>
          <p:cNvSpPr>
            <a:spLocks noGrp="1"/>
          </p:cNvSpPr>
          <p:nvPr>
            <p:ph type="sldNum" sz="quarter" idx="12"/>
          </p:nvPr>
        </p:nvSpPr>
        <p:spPr/>
        <p:txBody>
          <a:bodyPr/>
          <a:lstStyle/>
          <a:p>
            <a:fld id="{4E9FDA82-9966-4178-93D4-3A81ACE39942}" type="slidenum">
              <a:rPr lang="en-GB" smtClean="0"/>
              <a:t>‹#›</a:t>
            </a:fld>
            <a:endParaRPr lang="en-GB"/>
          </a:p>
        </p:txBody>
      </p:sp>
    </p:spTree>
    <p:extLst>
      <p:ext uri="{BB962C8B-B14F-4D97-AF65-F5344CB8AC3E}">
        <p14:creationId xmlns:p14="http://schemas.microsoft.com/office/powerpoint/2010/main" val="30974490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1B455-72B4-B801-5406-9ED5A0B7BC9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C87B416-3F16-055C-499E-17E1F8512D43}"/>
              </a:ext>
            </a:extLst>
          </p:cNvPr>
          <p:cNvSpPr>
            <a:spLocks noGrp="1"/>
          </p:cNvSpPr>
          <p:nvPr>
            <p:ph type="dt" sz="half" idx="10"/>
          </p:nvPr>
        </p:nvSpPr>
        <p:spPr/>
        <p:txBody>
          <a:bodyPr/>
          <a:lstStyle/>
          <a:p>
            <a:fld id="{C41B532F-7DA1-452E-ADE6-C9BEEC7DF60B}" type="datetimeFigureOut">
              <a:rPr lang="en-GB" smtClean="0"/>
              <a:t>20/10/2026</a:t>
            </a:fld>
            <a:endParaRPr lang="en-GB"/>
          </a:p>
        </p:txBody>
      </p:sp>
      <p:sp>
        <p:nvSpPr>
          <p:cNvPr id="4" name="Footer Placeholder 3">
            <a:extLst>
              <a:ext uri="{FF2B5EF4-FFF2-40B4-BE49-F238E27FC236}">
                <a16:creationId xmlns:a16="http://schemas.microsoft.com/office/drawing/2014/main" id="{30CC4562-B9D4-D2B2-966F-64563595F8A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83E7449-D3AC-6390-5766-0FAE401E4898}"/>
              </a:ext>
            </a:extLst>
          </p:cNvPr>
          <p:cNvSpPr>
            <a:spLocks noGrp="1"/>
          </p:cNvSpPr>
          <p:nvPr>
            <p:ph type="sldNum" sz="quarter" idx="12"/>
          </p:nvPr>
        </p:nvSpPr>
        <p:spPr/>
        <p:txBody>
          <a:bodyPr/>
          <a:lstStyle/>
          <a:p>
            <a:fld id="{4E9FDA82-9966-4178-93D4-3A81ACE39942}" type="slidenum">
              <a:rPr lang="en-GB" smtClean="0"/>
              <a:t>‹#›</a:t>
            </a:fld>
            <a:endParaRPr lang="en-GB"/>
          </a:p>
        </p:txBody>
      </p:sp>
    </p:spTree>
    <p:extLst>
      <p:ext uri="{BB962C8B-B14F-4D97-AF65-F5344CB8AC3E}">
        <p14:creationId xmlns:p14="http://schemas.microsoft.com/office/powerpoint/2010/main" val="41365247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06B0B9E-7343-6EFE-384C-D123D425CED4}"/>
              </a:ext>
            </a:extLst>
          </p:cNvPr>
          <p:cNvSpPr>
            <a:spLocks noGrp="1"/>
          </p:cNvSpPr>
          <p:nvPr>
            <p:ph type="dt" sz="half" idx="10"/>
          </p:nvPr>
        </p:nvSpPr>
        <p:spPr/>
        <p:txBody>
          <a:bodyPr/>
          <a:lstStyle/>
          <a:p>
            <a:fld id="{C41B532F-7DA1-452E-ADE6-C9BEEC7DF60B}" type="datetimeFigureOut">
              <a:rPr lang="en-GB" smtClean="0"/>
              <a:t>20/10/2026</a:t>
            </a:fld>
            <a:endParaRPr lang="en-GB"/>
          </a:p>
        </p:txBody>
      </p:sp>
      <p:sp>
        <p:nvSpPr>
          <p:cNvPr id="3" name="Footer Placeholder 2">
            <a:extLst>
              <a:ext uri="{FF2B5EF4-FFF2-40B4-BE49-F238E27FC236}">
                <a16:creationId xmlns:a16="http://schemas.microsoft.com/office/drawing/2014/main" id="{D5DBB72B-BCA6-D84A-3905-74161745065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C11934D-B743-8CB2-F753-1CC1B566FEFA}"/>
              </a:ext>
            </a:extLst>
          </p:cNvPr>
          <p:cNvSpPr>
            <a:spLocks noGrp="1"/>
          </p:cNvSpPr>
          <p:nvPr>
            <p:ph type="sldNum" sz="quarter" idx="12"/>
          </p:nvPr>
        </p:nvSpPr>
        <p:spPr/>
        <p:txBody>
          <a:bodyPr/>
          <a:lstStyle/>
          <a:p>
            <a:fld id="{4E9FDA82-9966-4178-93D4-3A81ACE39942}" type="slidenum">
              <a:rPr lang="en-GB" smtClean="0"/>
              <a:t>‹#›</a:t>
            </a:fld>
            <a:endParaRPr lang="en-GB"/>
          </a:p>
        </p:txBody>
      </p:sp>
    </p:spTree>
    <p:extLst>
      <p:ext uri="{BB962C8B-B14F-4D97-AF65-F5344CB8AC3E}">
        <p14:creationId xmlns:p14="http://schemas.microsoft.com/office/powerpoint/2010/main" val="42765686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99B34-FDA3-CFB3-36F4-F821DD75AEE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CA812E9-FED1-9512-8E78-ED162717983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B4F9D0E-4AD2-4A99-2012-7765682F07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779FFBF-AC79-8F01-2322-8C0810827B3B}"/>
              </a:ext>
            </a:extLst>
          </p:cNvPr>
          <p:cNvSpPr>
            <a:spLocks noGrp="1"/>
          </p:cNvSpPr>
          <p:nvPr>
            <p:ph type="dt" sz="half" idx="10"/>
          </p:nvPr>
        </p:nvSpPr>
        <p:spPr/>
        <p:txBody>
          <a:bodyPr/>
          <a:lstStyle/>
          <a:p>
            <a:fld id="{C41B532F-7DA1-452E-ADE6-C9BEEC7DF60B}" type="datetimeFigureOut">
              <a:rPr lang="en-GB" smtClean="0"/>
              <a:t>20/10/2026</a:t>
            </a:fld>
            <a:endParaRPr lang="en-GB"/>
          </a:p>
        </p:txBody>
      </p:sp>
      <p:sp>
        <p:nvSpPr>
          <p:cNvPr id="6" name="Footer Placeholder 5">
            <a:extLst>
              <a:ext uri="{FF2B5EF4-FFF2-40B4-BE49-F238E27FC236}">
                <a16:creationId xmlns:a16="http://schemas.microsoft.com/office/drawing/2014/main" id="{AD0C74AE-BD42-2906-E6A2-9993DCF202B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C7B695D-74A9-4D28-352D-3ABB5CB1BA30}"/>
              </a:ext>
            </a:extLst>
          </p:cNvPr>
          <p:cNvSpPr>
            <a:spLocks noGrp="1"/>
          </p:cNvSpPr>
          <p:nvPr>
            <p:ph type="sldNum" sz="quarter" idx="12"/>
          </p:nvPr>
        </p:nvSpPr>
        <p:spPr/>
        <p:txBody>
          <a:bodyPr/>
          <a:lstStyle/>
          <a:p>
            <a:fld id="{4E9FDA82-9966-4178-93D4-3A81ACE39942}" type="slidenum">
              <a:rPr lang="en-GB" smtClean="0"/>
              <a:t>‹#›</a:t>
            </a:fld>
            <a:endParaRPr lang="en-GB"/>
          </a:p>
        </p:txBody>
      </p:sp>
    </p:spTree>
    <p:extLst>
      <p:ext uri="{BB962C8B-B14F-4D97-AF65-F5344CB8AC3E}">
        <p14:creationId xmlns:p14="http://schemas.microsoft.com/office/powerpoint/2010/main" val="27136421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1CFE5-AD0E-A9B4-71F1-A803021DB11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02A8F15-9124-EA31-94F3-CBD6151F391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3A5F29D-6A74-7629-B4C2-14C40F1E48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1B86310-CAF3-F242-BBEA-B858B9497E37}"/>
              </a:ext>
            </a:extLst>
          </p:cNvPr>
          <p:cNvSpPr>
            <a:spLocks noGrp="1"/>
          </p:cNvSpPr>
          <p:nvPr>
            <p:ph type="dt" sz="half" idx="10"/>
          </p:nvPr>
        </p:nvSpPr>
        <p:spPr/>
        <p:txBody>
          <a:bodyPr/>
          <a:lstStyle/>
          <a:p>
            <a:fld id="{C41B532F-7DA1-452E-ADE6-C9BEEC7DF60B}" type="datetimeFigureOut">
              <a:rPr lang="en-GB" smtClean="0"/>
              <a:t>20/10/2026</a:t>
            </a:fld>
            <a:endParaRPr lang="en-GB"/>
          </a:p>
        </p:txBody>
      </p:sp>
      <p:sp>
        <p:nvSpPr>
          <p:cNvPr id="6" name="Footer Placeholder 5">
            <a:extLst>
              <a:ext uri="{FF2B5EF4-FFF2-40B4-BE49-F238E27FC236}">
                <a16:creationId xmlns:a16="http://schemas.microsoft.com/office/drawing/2014/main" id="{422D0E8D-41B0-5709-EEA4-1663E2AFA96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1458ABD-5A2E-16D0-2EE4-3AE22C396CC5}"/>
              </a:ext>
            </a:extLst>
          </p:cNvPr>
          <p:cNvSpPr>
            <a:spLocks noGrp="1"/>
          </p:cNvSpPr>
          <p:nvPr>
            <p:ph type="sldNum" sz="quarter" idx="12"/>
          </p:nvPr>
        </p:nvSpPr>
        <p:spPr/>
        <p:txBody>
          <a:bodyPr/>
          <a:lstStyle/>
          <a:p>
            <a:fld id="{4E9FDA82-9966-4178-93D4-3A81ACE39942}" type="slidenum">
              <a:rPr lang="en-GB" smtClean="0"/>
              <a:t>‹#›</a:t>
            </a:fld>
            <a:endParaRPr lang="en-GB"/>
          </a:p>
        </p:txBody>
      </p:sp>
    </p:spTree>
    <p:extLst>
      <p:ext uri="{BB962C8B-B14F-4D97-AF65-F5344CB8AC3E}">
        <p14:creationId xmlns:p14="http://schemas.microsoft.com/office/powerpoint/2010/main" val="3181989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2E3BD-F3C3-8136-2D92-45C9AE1C205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1E5C22A-2C03-F47F-810A-D5AB56510FF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960A73E-919E-919E-0ED1-9F83A630F567}"/>
              </a:ext>
            </a:extLst>
          </p:cNvPr>
          <p:cNvSpPr>
            <a:spLocks noGrp="1"/>
          </p:cNvSpPr>
          <p:nvPr>
            <p:ph type="dt" sz="half" idx="10"/>
          </p:nvPr>
        </p:nvSpPr>
        <p:spPr/>
        <p:txBody>
          <a:bodyPr/>
          <a:lstStyle/>
          <a:p>
            <a:fld id="{C41B532F-7DA1-452E-ADE6-C9BEEC7DF60B}" type="datetimeFigureOut">
              <a:rPr lang="en-GB" smtClean="0"/>
              <a:t>20/10/2026</a:t>
            </a:fld>
            <a:endParaRPr lang="en-GB"/>
          </a:p>
        </p:txBody>
      </p:sp>
      <p:sp>
        <p:nvSpPr>
          <p:cNvPr id="5" name="Footer Placeholder 4">
            <a:extLst>
              <a:ext uri="{FF2B5EF4-FFF2-40B4-BE49-F238E27FC236}">
                <a16:creationId xmlns:a16="http://schemas.microsoft.com/office/drawing/2014/main" id="{F7FC7382-FD63-E373-E7DD-309C526579D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393C0CB-87C8-393A-F2B4-09A55D54034D}"/>
              </a:ext>
            </a:extLst>
          </p:cNvPr>
          <p:cNvSpPr>
            <a:spLocks noGrp="1"/>
          </p:cNvSpPr>
          <p:nvPr>
            <p:ph type="sldNum" sz="quarter" idx="12"/>
          </p:nvPr>
        </p:nvSpPr>
        <p:spPr/>
        <p:txBody>
          <a:bodyPr/>
          <a:lstStyle/>
          <a:p>
            <a:fld id="{4E9FDA82-9966-4178-93D4-3A81ACE39942}" type="slidenum">
              <a:rPr lang="en-GB" smtClean="0"/>
              <a:t>‹#›</a:t>
            </a:fld>
            <a:endParaRPr lang="en-GB"/>
          </a:p>
        </p:txBody>
      </p:sp>
    </p:spTree>
    <p:extLst>
      <p:ext uri="{BB962C8B-B14F-4D97-AF65-F5344CB8AC3E}">
        <p14:creationId xmlns:p14="http://schemas.microsoft.com/office/powerpoint/2010/main" val="3346512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6676A94-BD6A-BB5F-C78E-011E2226C17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A9EEF96-87BE-C1BF-D729-FE92232FD0F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5F94789-C851-AF5E-BC23-4354D74FB2C5}"/>
              </a:ext>
            </a:extLst>
          </p:cNvPr>
          <p:cNvSpPr>
            <a:spLocks noGrp="1"/>
          </p:cNvSpPr>
          <p:nvPr>
            <p:ph type="dt" sz="half" idx="10"/>
          </p:nvPr>
        </p:nvSpPr>
        <p:spPr/>
        <p:txBody>
          <a:bodyPr/>
          <a:lstStyle/>
          <a:p>
            <a:fld id="{C41B532F-7DA1-452E-ADE6-C9BEEC7DF60B}" type="datetimeFigureOut">
              <a:rPr lang="en-GB" smtClean="0"/>
              <a:t>20/10/2026</a:t>
            </a:fld>
            <a:endParaRPr lang="en-GB"/>
          </a:p>
        </p:txBody>
      </p:sp>
      <p:sp>
        <p:nvSpPr>
          <p:cNvPr id="5" name="Footer Placeholder 4">
            <a:extLst>
              <a:ext uri="{FF2B5EF4-FFF2-40B4-BE49-F238E27FC236}">
                <a16:creationId xmlns:a16="http://schemas.microsoft.com/office/drawing/2014/main" id="{48676741-4A27-7F1D-2102-49D140A0492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CDBE995-550A-F779-B66C-A556EC477601}"/>
              </a:ext>
            </a:extLst>
          </p:cNvPr>
          <p:cNvSpPr>
            <a:spLocks noGrp="1"/>
          </p:cNvSpPr>
          <p:nvPr>
            <p:ph type="sldNum" sz="quarter" idx="12"/>
          </p:nvPr>
        </p:nvSpPr>
        <p:spPr/>
        <p:txBody>
          <a:bodyPr/>
          <a:lstStyle/>
          <a:p>
            <a:fld id="{4E9FDA82-9966-4178-93D4-3A81ACE39942}" type="slidenum">
              <a:rPr lang="en-GB" smtClean="0"/>
              <a:t>‹#›</a:t>
            </a:fld>
            <a:endParaRPr lang="en-GB"/>
          </a:p>
        </p:txBody>
      </p:sp>
    </p:spTree>
    <p:extLst>
      <p:ext uri="{BB962C8B-B14F-4D97-AF65-F5344CB8AC3E}">
        <p14:creationId xmlns:p14="http://schemas.microsoft.com/office/powerpoint/2010/main" val="1972944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9F3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75D996B-496B-C79E-947C-E6B18C2E74F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CAAEAE-1873-647B-A963-259FB55CA00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5F4D982-5170-66C4-8804-8235C63682E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1B532F-7DA1-452E-ADE6-C9BEEC7DF60B}" type="datetimeFigureOut">
              <a:rPr lang="en-GB" smtClean="0"/>
              <a:t>20/10/2026</a:t>
            </a:fld>
            <a:endParaRPr lang="en-GB"/>
          </a:p>
        </p:txBody>
      </p:sp>
      <p:sp>
        <p:nvSpPr>
          <p:cNvPr id="5" name="Footer Placeholder 4">
            <a:extLst>
              <a:ext uri="{FF2B5EF4-FFF2-40B4-BE49-F238E27FC236}">
                <a16:creationId xmlns:a16="http://schemas.microsoft.com/office/drawing/2014/main" id="{70B7598B-42BC-EE3F-D2B0-C672EAD8372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A6C97FF8-15F2-9A46-3707-85E021EE786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9FDA82-9966-4178-93D4-3A81ACE39942}" type="slidenum">
              <a:rPr lang="en-GB" smtClean="0"/>
              <a:t>‹#›</a:t>
            </a:fld>
            <a:endParaRPr lang="en-GB"/>
          </a:p>
        </p:txBody>
      </p:sp>
    </p:spTree>
    <p:extLst>
      <p:ext uri="{BB962C8B-B14F-4D97-AF65-F5344CB8AC3E}">
        <p14:creationId xmlns:p14="http://schemas.microsoft.com/office/powerpoint/2010/main" val="26082510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campaign.unwomenuk.org/16-days" TargetMode="External"/><Relationship Id="rId1" Type="http://schemas.openxmlformats.org/officeDocument/2006/relationships/slideLayout" Target="../slideLayouts/slideLayout7.xml"/><Relationship Id="rId4" Type="http://schemas.openxmlformats.org/officeDocument/2006/relationships/hyperlink" Target="mailto:domestic.abuseessex@essex.gov.uk"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s://www.essexcompass.org.uk/reflect-reset/" TargetMode="External"/><Relationship Id="rId2" Type="http://schemas.openxmlformats.org/officeDocument/2006/relationships/hyperlink" Target="https://campaign.unwomenuk.org/16-days"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hyperlink" Target="https://setdab.org/stalking-is-a-crime/"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hyperlink" Target="https://setdab.org/vehicles/"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hyperlink" Target="https://setdab.org/domestic-digital-stalking/"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hyperlink" Target="https://setdab.org/smart-devices-and-spyware/" TargetMode="Externa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hyperlink" Target="https://setdab.org/resource/clares-law/"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www.whiteribbon.org.uk/wrd2026#resources" TargetMode="External"/><Relationship Id="rId2" Type="http://schemas.openxmlformats.org/officeDocument/2006/relationships/hyperlink" Target="https://www.whiteribbon.org.uk/wrd2026" TargetMode="External"/><Relationship Id="rId1" Type="http://schemas.openxmlformats.org/officeDocument/2006/relationships/slideLayout" Target="../slideLayouts/slideLayout7.xml"/><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89027B1-EAF0-20ED-CC02-BA388BC6ADC3}"/>
              </a:ext>
            </a:extLst>
          </p:cNvPr>
          <p:cNvSpPr txBox="1"/>
          <p:nvPr/>
        </p:nvSpPr>
        <p:spPr>
          <a:xfrm>
            <a:off x="5977723" y="1118028"/>
            <a:ext cx="5324686" cy="3447098"/>
          </a:xfrm>
          <a:prstGeom prst="rect">
            <a:avLst/>
          </a:prstGeom>
          <a:noFill/>
          <a:ln w="19050">
            <a:noFill/>
          </a:ln>
        </p:spPr>
        <p:txBody>
          <a:bodyPr wrap="square">
            <a:spAutoFit/>
          </a:bodyPr>
          <a:lstStyle/>
          <a:p>
            <a:r>
              <a:rPr lang="en-GB" sz="2000" dirty="0">
                <a:cs typeface="Arial" panose="020B0604020202020204" pitchFamily="34" charset="0"/>
              </a:rPr>
              <a:t>If you are a voluntary or statutory organisation in Southend, Essex or Thurrock, that supports SETDAB’s vision, ‘to enable everyone to live a life free from all forms of domestic abuse’, we invite you to share these social media assets and content during the</a:t>
            </a:r>
            <a:r>
              <a:rPr lang="en-GB" sz="2000" b="1" dirty="0">
                <a:solidFill>
                  <a:srgbClr val="0563C1"/>
                </a:solidFill>
                <a:ea typeface="Calibri" panose="020F0502020204030204" pitchFamily="34" charset="0"/>
                <a:cs typeface="Arial" panose="020B0604020202020204" pitchFamily="34" charset="0"/>
              </a:rPr>
              <a:t> </a:t>
            </a:r>
            <a:r>
              <a:rPr lang="en-GB" sz="2000" u="sng" dirty="0">
                <a:solidFill>
                  <a:srgbClr val="FF751F"/>
                </a:solidFill>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UN 16 Days of Activism campaign.  </a:t>
            </a:r>
            <a:endParaRPr lang="en-GB" sz="2000" u="sng" dirty="0">
              <a:solidFill>
                <a:srgbClr val="FF751F"/>
              </a:solidFill>
              <a:ea typeface="Calibri" panose="020F0502020204030204" pitchFamily="34" charset="0"/>
              <a:cs typeface="Arial" panose="020B0604020202020204" pitchFamily="34" charset="0"/>
            </a:endParaRPr>
          </a:p>
          <a:p>
            <a:endParaRPr lang="en-GB" b="1" dirty="0">
              <a:latin typeface="Lexend" pitchFamily="2" charset="0"/>
              <a:ea typeface="Calibri" panose="020F0502020204030204" pitchFamily="34" charset="0"/>
              <a:cs typeface="Arial" panose="020B0604020202020204" pitchFamily="34" charset="0"/>
            </a:endParaRPr>
          </a:p>
          <a:p>
            <a:r>
              <a:rPr lang="en-GB" sz="2000" dirty="0">
                <a:ea typeface="Calibri" panose="020F0502020204030204" pitchFamily="34" charset="0"/>
                <a:cs typeface="Arial" panose="020B0604020202020204" pitchFamily="34" charset="0"/>
              </a:rPr>
              <a:t>There is also a Teams background and email signature included, which can be used over the campaign period (25 November – 10 December)</a:t>
            </a:r>
          </a:p>
        </p:txBody>
      </p:sp>
      <p:sp>
        <p:nvSpPr>
          <p:cNvPr id="7" name="TextBox 6">
            <a:extLst>
              <a:ext uri="{FF2B5EF4-FFF2-40B4-BE49-F238E27FC236}">
                <a16:creationId xmlns:a16="http://schemas.microsoft.com/office/drawing/2014/main" id="{53BDD707-6D66-1E26-09EF-12668B3FBB5A}"/>
              </a:ext>
            </a:extLst>
          </p:cNvPr>
          <p:cNvSpPr txBox="1"/>
          <p:nvPr/>
        </p:nvSpPr>
        <p:spPr>
          <a:xfrm>
            <a:off x="748689" y="326172"/>
            <a:ext cx="11042818" cy="470000"/>
          </a:xfrm>
          <a:prstGeom prst="rect">
            <a:avLst/>
          </a:prstGeom>
          <a:solidFill>
            <a:srgbClr val="7030A0"/>
          </a:solidFill>
          <a:ln>
            <a:solidFill>
              <a:srgbClr val="7030A0"/>
            </a:solidFill>
          </a:ln>
        </p:spPr>
        <p:txBody>
          <a:bodyPr wrap="square" rtlCol="0">
            <a:spAutoFit/>
          </a:bodyPr>
          <a:lstStyle/>
          <a:p>
            <a:pPr>
              <a:lnSpc>
                <a:spcPct val="107000"/>
              </a:lnSpc>
              <a:spcAft>
                <a:spcPts val="800"/>
              </a:spcAft>
            </a:pPr>
            <a:r>
              <a:rPr lang="en-GB" sz="2400" b="1"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United Nations 16 Days of Activism </a:t>
            </a:r>
            <a:r>
              <a:rPr lang="en-GB" sz="2400" b="1" kern="100" dirty="0">
                <a:solidFill>
                  <a:schemeClr val="bg1"/>
                </a:solidFill>
                <a:latin typeface="Calibri" panose="020F0502020204030204" pitchFamily="34" charset="0"/>
                <a:ea typeface="Calibri" panose="020F0502020204030204" pitchFamily="34" charset="0"/>
                <a:cs typeface="Times New Roman" panose="02020603050405020304" pitchFamily="18" charset="0"/>
              </a:rPr>
              <a:t>Media Pack</a:t>
            </a:r>
            <a:r>
              <a:rPr lang="en-GB" sz="2400" b="1" dirty="0">
                <a:solidFill>
                  <a:schemeClr val="bg1"/>
                </a:solidFill>
              </a:rPr>
              <a:t> 2026</a:t>
            </a:r>
            <a:endParaRPr kumimoji="0" lang="en-GB" sz="1800" b="1" i="0" u="none" strike="noStrike" kern="1200" cap="none" spc="0" normalizeH="0" baseline="0" noProof="0" dirty="0">
              <a:ln>
                <a:noFill/>
              </a:ln>
              <a:solidFill>
                <a:schemeClr val="bg1"/>
              </a:solidFill>
              <a:effectLst/>
              <a:uLnTx/>
              <a:uFillTx/>
              <a:latin typeface="Calibri"/>
              <a:ea typeface="+mn-ea"/>
              <a:cs typeface="+mn-cs"/>
            </a:endParaRPr>
          </a:p>
        </p:txBody>
      </p:sp>
      <p:pic>
        <p:nvPicPr>
          <p:cNvPr id="9" name="Picture 8">
            <a:extLst>
              <a:ext uri="{FF2B5EF4-FFF2-40B4-BE49-F238E27FC236}">
                <a16:creationId xmlns:a16="http://schemas.microsoft.com/office/drawing/2014/main" id="{F3D3F10C-9CDF-C72B-6CC5-5678BC91FF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8689" y="1134246"/>
            <a:ext cx="4589507" cy="4589507"/>
          </a:xfrm>
          <a:prstGeom prst="rect">
            <a:avLst/>
          </a:prstGeom>
          <a:ln>
            <a:solidFill>
              <a:srgbClr val="7030A0"/>
            </a:solidFill>
          </a:ln>
        </p:spPr>
      </p:pic>
      <p:sp>
        <p:nvSpPr>
          <p:cNvPr id="3" name="TextBox 2">
            <a:extLst>
              <a:ext uri="{FF2B5EF4-FFF2-40B4-BE49-F238E27FC236}">
                <a16:creationId xmlns:a16="http://schemas.microsoft.com/office/drawing/2014/main" id="{02D0E649-B98F-994C-51EC-7B045565F8AA}"/>
              </a:ext>
            </a:extLst>
          </p:cNvPr>
          <p:cNvSpPr txBox="1"/>
          <p:nvPr/>
        </p:nvSpPr>
        <p:spPr>
          <a:xfrm>
            <a:off x="5977723" y="4724309"/>
            <a:ext cx="6097772" cy="1015663"/>
          </a:xfrm>
          <a:prstGeom prst="rect">
            <a:avLst/>
          </a:prstGeom>
          <a:noFill/>
        </p:spPr>
        <p:txBody>
          <a:bodyPr wrap="square">
            <a:spAutoFit/>
          </a:bodyPr>
          <a:lstStyle/>
          <a:p>
            <a:r>
              <a:rPr lang="en-GB" sz="2000" dirty="0"/>
              <a:t>For further information or advice about any of the resources included in this toolkit, please contact </a:t>
            </a:r>
            <a:r>
              <a:rPr lang="en-GB" sz="2000" dirty="0">
                <a:solidFill>
                  <a:schemeClr val="accent2"/>
                </a:solidFill>
                <a:hlinkClick r:id="rId4">
                  <a:extLst>
                    <a:ext uri="{A12FA001-AC4F-418D-AE19-62706E023703}">
                      <ahyp:hlinkClr xmlns:ahyp="http://schemas.microsoft.com/office/drawing/2018/hyperlinkcolor" val="tx"/>
                    </a:ext>
                  </a:extLst>
                </a:hlinkClick>
              </a:rPr>
              <a:t>domestic.abuseessex@essex.gov.uk</a:t>
            </a:r>
            <a:endParaRPr lang="en-GB" sz="2000" dirty="0">
              <a:solidFill>
                <a:schemeClr val="accent2"/>
              </a:solidFill>
            </a:endParaRPr>
          </a:p>
        </p:txBody>
      </p:sp>
    </p:spTree>
    <p:extLst>
      <p:ext uri="{BB962C8B-B14F-4D97-AF65-F5344CB8AC3E}">
        <p14:creationId xmlns:p14="http://schemas.microsoft.com/office/powerpoint/2010/main" val="33318901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9A9E20E-F0F6-0A0D-2209-8B8DFA2CF010}"/>
              </a:ext>
            </a:extLst>
          </p:cNvPr>
          <p:cNvSpPr>
            <a:spLocks noGrp="1"/>
          </p:cNvSpPr>
          <p:nvPr>
            <p:ph type="sldNum" sz="quarter" idx="12"/>
          </p:nvPr>
        </p:nvSpPr>
        <p:spPr/>
        <p:txBody>
          <a:bodyPr/>
          <a:lstStyle/>
          <a:p>
            <a:pPr>
              <a:defRPr/>
            </a:pPr>
            <a:fld id="{9869346E-AA40-4AEA-AEC6-92B260C469A1}" type="slidenum">
              <a:rPr lang="en-US" smtClean="0"/>
              <a:pPr>
                <a:defRPr/>
              </a:pPr>
              <a:t>2</a:t>
            </a:fld>
            <a:endParaRPr lang="en-US" dirty="0">
              <a:solidFill>
                <a:schemeClr val="tx1"/>
              </a:solidFill>
            </a:endParaRPr>
          </a:p>
        </p:txBody>
      </p:sp>
      <p:sp>
        <p:nvSpPr>
          <p:cNvPr id="6" name="TextBox 5">
            <a:extLst>
              <a:ext uri="{FF2B5EF4-FFF2-40B4-BE49-F238E27FC236}">
                <a16:creationId xmlns:a16="http://schemas.microsoft.com/office/drawing/2014/main" id="{2A458CD1-81C5-F6D7-C687-7159D1AA703B}"/>
              </a:ext>
            </a:extLst>
          </p:cNvPr>
          <p:cNvSpPr txBox="1"/>
          <p:nvPr/>
        </p:nvSpPr>
        <p:spPr>
          <a:xfrm>
            <a:off x="609600" y="132079"/>
            <a:ext cx="9997440" cy="492443"/>
          </a:xfrm>
          <a:prstGeom prst="rect">
            <a:avLst/>
          </a:prstGeom>
          <a:noFill/>
        </p:spPr>
        <p:txBody>
          <a:bodyPr wrap="square" rtlCol="0">
            <a:spAutoFit/>
          </a:bodyPr>
          <a:lstStyle/>
          <a:p>
            <a:endParaRPr lang="en-GB" sz="1300" dirty="0">
              <a:latin typeface="Verdana" panose="020B0604030504040204" pitchFamily="34" charset="0"/>
              <a:ea typeface="Verdana" panose="020B0604030504040204" pitchFamily="34" charset="0"/>
            </a:endParaRPr>
          </a:p>
          <a:p>
            <a:endParaRPr lang="en-GB" sz="1300" dirty="0">
              <a:latin typeface="Verdana" panose="020B0604030504040204" pitchFamily="34" charset="0"/>
              <a:ea typeface="Verdana" panose="020B0604030504040204" pitchFamily="34" charset="0"/>
            </a:endParaRPr>
          </a:p>
        </p:txBody>
      </p:sp>
      <p:sp>
        <p:nvSpPr>
          <p:cNvPr id="5" name="TextBox 4">
            <a:extLst>
              <a:ext uri="{FF2B5EF4-FFF2-40B4-BE49-F238E27FC236}">
                <a16:creationId xmlns:a16="http://schemas.microsoft.com/office/drawing/2014/main" id="{65A41B8F-452A-676B-73CE-4D9AFC9409E2}"/>
              </a:ext>
            </a:extLst>
          </p:cNvPr>
          <p:cNvSpPr txBox="1"/>
          <p:nvPr/>
        </p:nvSpPr>
        <p:spPr>
          <a:xfrm>
            <a:off x="555551" y="842416"/>
            <a:ext cx="10852298" cy="1323439"/>
          </a:xfrm>
          <a:prstGeom prst="rect">
            <a:avLst/>
          </a:prstGeom>
          <a:noFill/>
          <a:ln w="12700">
            <a:noFill/>
          </a:ln>
        </p:spPr>
        <p:txBody>
          <a:bodyPr wrap="square">
            <a:spAutoFit/>
          </a:bodyPr>
          <a:lstStyle/>
          <a:p>
            <a:endParaRPr lang="en-GB" sz="2000" b="1" dirty="0">
              <a:latin typeface="Calibri" panose="020F0502020204030204" pitchFamily="34" charset="0"/>
              <a:ea typeface="Calibri" panose="020F0502020204030204" pitchFamily="34" charset="0"/>
              <a:cs typeface="Calibri" panose="020F0502020204030204" pitchFamily="34" charset="0"/>
            </a:endParaRPr>
          </a:p>
          <a:p>
            <a:r>
              <a:rPr lang="en-GB" sz="2000" dirty="0">
                <a:latin typeface="Calibri" panose="020F0502020204030204" pitchFamily="34" charset="0"/>
                <a:ea typeface="Calibri" panose="020F0502020204030204" pitchFamily="34" charset="0"/>
                <a:cs typeface="Calibri" panose="020F0502020204030204" pitchFamily="34" charset="0"/>
              </a:rPr>
              <a:t>The </a:t>
            </a:r>
            <a:r>
              <a:rPr lang="en-GB" sz="2000" dirty="0">
                <a:solidFill>
                  <a:schemeClr val="accent2"/>
                </a:solidFill>
                <a:latin typeface="Calibri" panose="020F0502020204030204" pitchFamily="34" charset="0"/>
                <a:ea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UN 16 Days of Activism campaign </a:t>
            </a:r>
            <a:r>
              <a:rPr lang="en-GB" sz="2000" dirty="0"/>
              <a:t>which takes place from 25 November to 10 December, aims to end violence against women and girls and challenge harmful attitudes in wider society. </a:t>
            </a:r>
            <a:r>
              <a:rPr lang="en-GB" sz="2000" dirty="0">
                <a:latin typeface="Calibri" panose="020F0502020204030204" pitchFamily="34" charset="0"/>
                <a:ea typeface="Calibri" panose="020F0502020204030204" pitchFamily="34" charset="0"/>
                <a:cs typeface="Calibri" panose="020F0502020204030204" pitchFamily="34" charset="0"/>
              </a:rPr>
              <a:t>This year’s campaign theme is - </a:t>
            </a:r>
            <a:r>
              <a:rPr lang="en-GB" sz="2000" b="1" dirty="0">
                <a:latin typeface="Calibri" panose="020F0502020204030204" pitchFamily="34" charset="0"/>
                <a:ea typeface="Calibri" panose="020F0502020204030204" pitchFamily="34" charset="0"/>
                <a:cs typeface="Calibri" panose="020F0502020204030204" pitchFamily="34" charset="0"/>
              </a:rPr>
              <a:t>Ensure Justice. Protect Survivors. End Impunity</a:t>
            </a:r>
            <a:r>
              <a:rPr lang="en-GB" sz="2000" dirty="0">
                <a:latin typeface="Calibri" panose="020F0502020204030204" pitchFamily="34" charset="0"/>
                <a:ea typeface="Calibri" panose="020F0502020204030204" pitchFamily="34" charset="0"/>
                <a:cs typeface="Calibri" panose="020F0502020204030204" pitchFamily="34" charset="0"/>
              </a:rPr>
              <a:t>. </a:t>
            </a:r>
          </a:p>
        </p:txBody>
      </p:sp>
      <p:sp>
        <p:nvSpPr>
          <p:cNvPr id="9" name="TextBox 8">
            <a:extLst>
              <a:ext uri="{FF2B5EF4-FFF2-40B4-BE49-F238E27FC236}">
                <a16:creationId xmlns:a16="http://schemas.microsoft.com/office/drawing/2014/main" id="{185E8860-9567-4C6D-D4E5-AD7F433A79C1}"/>
              </a:ext>
            </a:extLst>
          </p:cNvPr>
          <p:cNvSpPr txBox="1"/>
          <p:nvPr/>
        </p:nvSpPr>
        <p:spPr>
          <a:xfrm>
            <a:off x="699090" y="2960953"/>
            <a:ext cx="11846441" cy="1323439"/>
          </a:xfrm>
          <a:prstGeom prst="rect">
            <a:avLst/>
          </a:prstGeom>
          <a:noFill/>
        </p:spPr>
        <p:txBody>
          <a:bodyPr wrap="square">
            <a:spAutoFit/>
          </a:bodyPr>
          <a:lstStyle/>
          <a:p>
            <a:endParaRPr lang="en-GB" sz="2000" b="1" dirty="0"/>
          </a:p>
          <a:p>
            <a:endParaRPr lang="en-GB" sz="2000" b="1" dirty="0"/>
          </a:p>
          <a:p>
            <a:endParaRPr lang="en-GB" sz="2000" b="1" dirty="0">
              <a:solidFill>
                <a:schemeClr val="accent2"/>
              </a:solidFill>
            </a:endParaRPr>
          </a:p>
          <a:p>
            <a:endParaRPr lang="en-GB" sz="2000" b="1" dirty="0">
              <a:solidFill>
                <a:schemeClr val="accent2"/>
              </a:solidFill>
            </a:endParaRPr>
          </a:p>
        </p:txBody>
      </p:sp>
      <p:sp>
        <p:nvSpPr>
          <p:cNvPr id="11" name="TextBox 10">
            <a:extLst>
              <a:ext uri="{FF2B5EF4-FFF2-40B4-BE49-F238E27FC236}">
                <a16:creationId xmlns:a16="http://schemas.microsoft.com/office/drawing/2014/main" id="{34E83824-BE4F-AA6D-4978-BEBAF1ABB9FF}"/>
              </a:ext>
            </a:extLst>
          </p:cNvPr>
          <p:cNvSpPr txBox="1"/>
          <p:nvPr/>
        </p:nvSpPr>
        <p:spPr>
          <a:xfrm>
            <a:off x="609600" y="372416"/>
            <a:ext cx="11042818" cy="470000"/>
          </a:xfrm>
          <a:prstGeom prst="rect">
            <a:avLst/>
          </a:prstGeom>
          <a:solidFill>
            <a:srgbClr val="7030A0"/>
          </a:solidFill>
          <a:ln>
            <a:solidFill>
              <a:srgbClr val="7030A0"/>
            </a:solidFill>
          </a:ln>
        </p:spPr>
        <p:txBody>
          <a:bodyPr wrap="square" rtlCol="0">
            <a:spAutoFit/>
          </a:bodyPr>
          <a:lstStyle/>
          <a:p>
            <a:pPr>
              <a:lnSpc>
                <a:spcPct val="107000"/>
              </a:lnSpc>
              <a:spcAft>
                <a:spcPts val="800"/>
              </a:spcAft>
            </a:pPr>
            <a:r>
              <a:rPr kumimoji="0" lang="en-GB" sz="2400" b="1" i="0" u="none" strike="noStrike" kern="100" cap="none" spc="0" normalizeH="0" baseline="0" noProof="0" dirty="0">
                <a:ln>
                  <a:noFill/>
                </a:ln>
                <a:solidFill>
                  <a:schemeClr val="bg1"/>
                </a:solidFill>
                <a:uLnTx/>
                <a:uFillTx/>
                <a:latin typeface="Calibri" panose="020F0502020204030204" pitchFamily="34" charset="0"/>
                <a:ea typeface="Calibri" panose="020F0502020204030204" pitchFamily="34" charset="0"/>
                <a:cs typeface="Times New Roman" panose="02020603050405020304" pitchFamily="18" charset="0"/>
              </a:rPr>
              <a:t> Campaign objective</a:t>
            </a:r>
            <a:endParaRPr kumimoji="0" lang="en-GB" sz="1800" b="1" i="0" u="none" strike="noStrike" kern="1200" cap="none" spc="0" normalizeH="0" baseline="0" noProof="0" dirty="0">
              <a:ln>
                <a:noFill/>
              </a:ln>
              <a:solidFill>
                <a:schemeClr val="bg1"/>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E577D40E-1DB7-53B3-F7B5-9F637AF619D0}"/>
              </a:ext>
            </a:extLst>
          </p:cNvPr>
          <p:cNvSpPr txBox="1"/>
          <p:nvPr/>
        </p:nvSpPr>
        <p:spPr>
          <a:xfrm>
            <a:off x="555551" y="4014249"/>
            <a:ext cx="6453963" cy="1569660"/>
          </a:xfrm>
          <a:prstGeom prst="rect">
            <a:avLst/>
          </a:prstGeom>
          <a:noFill/>
        </p:spPr>
        <p:txBody>
          <a:bodyPr wrap="square">
            <a:spAutoFit/>
          </a:bodyPr>
          <a:lstStyle/>
          <a:p>
            <a:pPr marL="342900" lvl="0" indent="-342900" fontAlgn="t">
              <a:lnSpc>
                <a:spcPct val="100000"/>
              </a:lnSpc>
              <a:buClr>
                <a:srgbClr val="7030A0"/>
              </a:buClr>
              <a:buFont typeface="Arial" panose="020B0604020202020204" pitchFamily="34" charset="0"/>
              <a:buChar char="•"/>
            </a:pPr>
            <a:r>
              <a:rPr lang="en-GB" sz="2400" b="0" i="0" dirty="0">
                <a:effectLst/>
                <a:latin typeface="+mn-lt"/>
              </a:rPr>
              <a:t>Everyone deserves to feel safe and be heard.</a:t>
            </a:r>
          </a:p>
          <a:p>
            <a:pPr marL="342900" lvl="0" indent="-342900" fontAlgn="t">
              <a:lnSpc>
                <a:spcPct val="100000"/>
              </a:lnSpc>
              <a:buClr>
                <a:srgbClr val="7030A0"/>
              </a:buClr>
              <a:buFont typeface="Arial" panose="020B0604020202020204" pitchFamily="34" charset="0"/>
              <a:buChar char="•"/>
            </a:pPr>
            <a:r>
              <a:rPr lang="en-GB" sz="2400" b="0" i="0" dirty="0">
                <a:effectLst/>
                <a:latin typeface="+mn-lt"/>
              </a:rPr>
              <a:t>Survivors deserve support without barriers.</a:t>
            </a:r>
          </a:p>
          <a:p>
            <a:pPr marL="342900" lvl="0" indent="-342900" fontAlgn="t">
              <a:lnSpc>
                <a:spcPct val="100000"/>
              </a:lnSpc>
              <a:buClr>
                <a:srgbClr val="7030A0"/>
              </a:buClr>
              <a:buFont typeface="Arial" panose="020B0604020202020204" pitchFamily="34" charset="0"/>
              <a:buChar char="•"/>
            </a:pPr>
            <a:r>
              <a:rPr lang="en-GB" sz="2400" b="0" i="0" dirty="0">
                <a:effectLst/>
                <a:latin typeface="+mn-lt"/>
              </a:rPr>
              <a:t>Abuse is never justified.</a:t>
            </a:r>
          </a:p>
          <a:p>
            <a:pPr marL="342900" lvl="0" indent="-342900" fontAlgn="t">
              <a:lnSpc>
                <a:spcPct val="100000"/>
              </a:lnSpc>
              <a:buClr>
                <a:srgbClr val="7030A0"/>
              </a:buClr>
              <a:buFont typeface="Arial" panose="020B0604020202020204" pitchFamily="34" charset="0"/>
              <a:buChar char="•"/>
            </a:pPr>
            <a:r>
              <a:rPr lang="en-GB" sz="2400" b="0" i="0" dirty="0">
                <a:effectLst/>
                <a:latin typeface="+mn-lt"/>
              </a:rPr>
              <a:t>Accountability starts with action.</a:t>
            </a:r>
          </a:p>
        </p:txBody>
      </p:sp>
      <p:sp>
        <p:nvSpPr>
          <p:cNvPr id="14" name="TextBox 13">
            <a:extLst>
              <a:ext uri="{FF2B5EF4-FFF2-40B4-BE49-F238E27FC236}">
                <a16:creationId xmlns:a16="http://schemas.microsoft.com/office/drawing/2014/main" id="{DAA371A3-8CB8-753F-667A-07225DB104D1}"/>
              </a:ext>
            </a:extLst>
          </p:cNvPr>
          <p:cNvSpPr txBox="1"/>
          <p:nvPr/>
        </p:nvSpPr>
        <p:spPr>
          <a:xfrm>
            <a:off x="555551" y="2379868"/>
            <a:ext cx="10277273" cy="736355"/>
          </a:xfrm>
          <a:prstGeom prst="rect">
            <a:avLst/>
          </a:prstGeom>
          <a:noFill/>
        </p:spPr>
        <p:txBody>
          <a:bodyPr wrap="square">
            <a:spAutoFit/>
          </a:bodyPr>
          <a:lstStyle/>
          <a:p>
            <a:pPr>
              <a:lnSpc>
                <a:spcPct val="107000"/>
              </a:lnSpc>
              <a:spcAft>
                <a:spcPts val="800"/>
              </a:spcAft>
            </a:pPr>
            <a:r>
              <a:rPr lang="en-GB" sz="2000" kern="100" dirty="0">
                <a:effectLst/>
                <a:ea typeface="Aptos" panose="020B0004020202020204" pitchFamily="34" charset="0"/>
                <a:cs typeface="Times New Roman" panose="02020603050405020304" pitchFamily="18" charset="0"/>
              </a:rPr>
              <a:t>You are welcome to adapt the content within this pack to reflect your own branding and style. However, we ask that all content signposts to </a:t>
            </a:r>
            <a:r>
              <a:rPr lang="en-GB" sz="2000" b="1" kern="100" dirty="0">
                <a:effectLst/>
                <a:ea typeface="Aptos" panose="020B0004020202020204" pitchFamily="34" charset="0"/>
                <a:cs typeface="Times New Roman" panose="02020603050405020304" pitchFamily="18" charset="0"/>
                <a:hlinkClick r:id="rId3"/>
              </a:rPr>
              <a:t>Compass</a:t>
            </a:r>
            <a:r>
              <a:rPr lang="en-GB" sz="2000" kern="100" dirty="0">
                <a:effectLst/>
                <a:ea typeface="Aptos" panose="020B0004020202020204" pitchFamily="34" charset="0"/>
                <a:cs typeface="Times New Roman" panose="02020603050405020304" pitchFamily="18" charset="0"/>
              </a:rPr>
              <a:t>, the Essex-wide domestic abuse helpline.</a:t>
            </a:r>
          </a:p>
        </p:txBody>
      </p:sp>
      <p:sp>
        <p:nvSpPr>
          <p:cNvPr id="16" name="TextBox 15">
            <a:extLst>
              <a:ext uri="{FF2B5EF4-FFF2-40B4-BE49-F238E27FC236}">
                <a16:creationId xmlns:a16="http://schemas.microsoft.com/office/drawing/2014/main" id="{E1F2782B-07B0-2F32-15B6-38C7394CA6E0}"/>
              </a:ext>
            </a:extLst>
          </p:cNvPr>
          <p:cNvSpPr txBox="1"/>
          <p:nvPr/>
        </p:nvSpPr>
        <p:spPr>
          <a:xfrm>
            <a:off x="609600" y="3330236"/>
            <a:ext cx="5833730" cy="470000"/>
          </a:xfrm>
          <a:prstGeom prst="rect">
            <a:avLst/>
          </a:prstGeom>
          <a:solidFill>
            <a:srgbClr val="7030A0"/>
          </a:solidFill>
          <a:ln>
            <a:solidFill>
              <a:srgbClr val="7030A0"/>
            </a:solidFill>
          </a:ln>
        </p:spPr>
        <p:txBody>
          <a:bodyPr wrap="square" rtlCol="0">
            <a:spAutoFit/>
          </a:bodyPr>
          <a:lstStyle/>
          <a:p>
            <a:pPr>
              <a:lnSpc>
                <a:spcPct val="107000"/>
              </a:lnSpc>
              <a:spcAft>
                <a:spcPts val="800"/>
              </a:spcAft>
            </a:pPr>
            <a:r>
              <a:rPr lang="en-GB" sz="2400" b="1"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Supporting messages </a:t>
            </a:r>
            <a:endParaRPr kumimoji="0" lang="en-GB" sz="1800" b="1" i="0" u="none" strike="noStrike" kern="1200" cap="none" spc="0" normalizeH="0" baseline="0" noProof="0" dirty="0">
              <a:ln>
                <a:noFill/>
              </a:ln>
              <a:solidFill>
                <a:schemeClr val="bg1"/>
              </a:solidFill>
              <a:effectLst/>
              <a:uLnTx/>
              <a:uFillTx/>
              <a:latin typeface="Calibri"/>
              <a:ea typeface="+mn-ea"/>
              <a:cs typeface="+mn-cs"/>
            </a:endParaRPr>
          </a:p>
        </p:txBody>
      </p:sp>
    </p:spTree>
    <p:extLst>
      <p:ext uri="{BB962C8B-B14F-4D97-AF65-F5344CB8AC3E}">
        <p14:creationId xmlns:p14="http://schemas.microsoft.com/office/powerpoint/2010/main" val="40959872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43160D9-313E-F0A5-7A76-AA0681C5C7A4}"/>
              </a:ext>
            </a:extLst>
          </p:cNvPr>
          <p:cNvSpPr txBox="1"/>
          <p:nvPr/>
        </p:nvSpPr>
        <p:spPr>
          <a:xfrm>
            <a:off x="775788" y="1079595"/>
            <a:ext cx="5320212" cy="4247317"/>
          </a:xfrm>
          <a:prstGeom prst="rect">
            <a:avLst/>
          </a:prstGeom>
          <a:noFill/>
        </p:spPr>
        <p:txBody>
          <a:bodyPr wrap="square">
            <a:spAutoFit/>
          </a:bodyPr>
          <a:lstStyle/>
          <a:p>
            <a:r>
              <a:rPr lang="en-GB" dirty="0"/>
              <a:t>25 November marks the start of the UN Women 16 Days of Activism.</a:t>
            </a:r>
          </a:p>
          <a:p>
            <a:endParaRPr lang="en-GB" dirty="0"/>
          </a:p>
          <a:p>
            <a:r>
              <a:rPr lang="en-GB" dirty="0"/>
              <a:t>Women should be safe everywhere, at home, in public and online. Yet one in four women in England and Wales will experience domestic abuse in their lifetime.</a:t>
            </a:r>
          </a:p>
          <a:p>
            <a:endParaRPr lang="en-GB" dirty="0"/>
          </a:p>
          <a:p>
            <a:r>
              <a:rPr lang="en-GB" dirty="0"/>
              <a:t>Over the next 16 days, join us in raising awareness, challenging harmful attitudes and taking action to end violence against women and girls. Whether you're sharing resources, attending events or starting conversations, everyone can make a difference.</a:t>
            </a:r>
          </a:p>
          <a:p>
            <a:endParaRPr lang="en-GB" dirty="0"/>
          </a:p>
          <a:p>
            <a:endParaRPr lang="en-GB" b="1" dirty="0"/>
          </a:p>
          <a:p>
            <a:endParaRPr lang="en-GB" dirty="0"/>
          </a:p>
        </p:txBody>
      </p:sp>
      <p:sp>
        <p:nvSpPr>
          <p:cNvPr id="10" name="TextBox 9">
            <a:extLst>
              <a:ext uri="{FF2B5EF4-FFF2-40B4-BE49-F238E27FC236}">
                <a16:creationId xmlns:a16="http://schemas.microsoft.com/office/drawing/2014/main" id="{58E62235-AF74-404C-0202-0217B694E452}"/>
              </a:ext>
            </a:extLst>
          </p:cNvPr>
          <p:cNvSpPr txBox="1"/>
          <p:nvPr/>
        </p:nvSpPr>
        <p:spPr>
          <a:xfrm>
            <a:off x="6718004" y="5415999"/>
            <a:ext cx="5126665" cy="369332"/>
          </a:xfrm>
          <a:prstGeom prst="rect">
            <a:avLst/>
          </a:prstGeom>
          <a:noFill/>
        </p:spPr>
        <p:txBody>
          <a:bodyPr wrap="square" rtlCol="0">
            <a:spAutoFit/>
          </a:bodyPr>
          <a:lstStyle/>
          <a:p>
            <a:r>
              <a:rPr lang="en-GB" b="1" i="1" dirty="0"/>
              <a:t>Right-click to save image, add your logo if you wish.</a:t>
            </a:r>
          </a:p>
        </p:txBody>
      </p:sp>
      <p:pic>
        <p:nvPicPr>
          <p:cNvPr id="6" name="Picture 5">
            <a:extLst>
              <a:ext uri="{FF2B5EF4-FFF2-40B4-BE49-F238E27FC236}">
                <a16:creationId xmlns:a16="http://schemas.microsoft.com/office/drawing/2014/main" id="{09E0739F-DE1F-0FF2-96CF-CD1D331AFA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18005" y="795670"/>
            <a:ext cx="4531242" cy="4531242"/>
          </a:xfrm>
          <a:prstGeom prst="rect">
            <a:avLst/>
          </a:prstGeom>
        </p:spPr>
      </p:pic>
    </p:spTree>
    <p:extLst>
      <p:ext uri="{BB962C8B-B14F-4D97-AF65-F5344CB8AC3E}">
        <p14:creationId xmlns:p14="http://schemas.microsoft.com/office/powerpoint/2010/main" val="26400986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5CFCB40-9882-6251-6739-C8F73C07AD6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ACA6779-4863-3A6C-1829-2AE01A2F25C5}"/>
              </a:ext>
            </a:extLst>
          </p:cNvPr>
          <p:cNvSpPr txBox="1"/>
          <p:nvPr/>
        </p:nvSpPr>
        <p:spPr>
          <a:xfrm>
            <a:off x="348595" y="496714"/>
            <a:ext cx="5669434" cy="6186309"/>
          </a:xfrm>
          <a:prstGeom prst="rect">
            <a:avLst/>
          </a:prstGeom>
          <a:noFill/>
        </p:spPr>
        <p:txBody>
          <a:bodyPr wrap="square">
            <a:spAutoFit/>
          </a:bodyPr>
          <a:lstStyle/>
          <a:p>
            <a:r>
              <a:rPr lang="en-GB" dirty="0"/>
              <a:t>Domestic abuse is not just physical violence. At the heart of abusive relationships is coercive and controlling behaviour - a pattern of actions used to make someone dependent, isolated, threatened or afraid.  </a:t>
            </a:r>
          </a:p>
          <a:p>
            <a:endParaRPr lang="en-GB" dirty="0"/>
          </a:p>
          <a:p>
            <a:r>
              <a:rPr lang="en-GB" dirty="0"/>
              <a:t>It can include:</a:t>
            </a:r>
          </a:p>
          <a:p>
            <a:pPr marL="285750" indent="-285750">
              <a:buFont typeface="Arial" panose="020B0604020202020204" pitchFamily="34" charset="0"/>
              <a:buChar char="•"/>
            </a:pPr>
            <a:r>
              <a:rPr lang="en-GB" dirty="0"/>
              <a:t>Dictating what someone wears, eats, where they go, who they see, or how they live their daily life.</a:t>
            </a:r>
          </a:p>
          <a:p>
            <a:pPr marL="285750" indent="-285750">
              <a:buFont typeface="Arial" panose="020B0604020202020204" pitchFamily="34" charset="0"/>
              <a:buChar char="•"/>
            </a:pPr>
            <a:r>
              <a:rPr lang="en-GB" dirty="0"/>
              <a:t>Slowly cutting someone off from friends, family or support networks.</a:t>
            </a:r>
          </a:p>
          <a:p>
            <a:pPr marL="285750" indent="-285750">
              <a:buFont typeface="Arial" panose="020B0604020202020204" pitchFamily="34" charset="0"/>
              <a:buChar char="•"/>
            </a:pPr>
            <a:r>
              <a:rPr lang="en-GB" dirty="0"/>
              <a:t>Monitoring, checking phones, messages, social media or whereabouts.</a:t>
            </a:r>
          </a:p>
          <a:p>
            <a:pPr marL="285750" indent="-285750">
              <a:buFont typeface="Arial" panose="020B0604020202020204" pitchFamily="34" charset="0"/>
              <a:buChar char="•"/>
            </a:pPr>
            <a:r>
              <a:rPr lang="en-GB" dirty="0"/>
              <a:t>Controlling money or preventing financial independence.</a:t>
            </a:r>
          </a:p>
          <a:p>
            <a:pPr marL="285750" indent="-285750">
              <a:buFont typeface="Arial" panose="020B0604020202020204" pitchFamily="34" charset="0"/>
              <a:buChar char="•"/>
            </a:pPr>
            <a:r>
              <a:rPr lang="en-GB" dirty="0"/>
              <a:t>Threats, intimidation and emotional abuse – using fear, humiliation or criticism to maintain control.</a:t>
            </a:r>
          </a:p>
          <a:p>
            <a:endParaRPr lang="en-GB" dirty="0"/>
          </a:p>
          <a:p>
            <a:r>
              <a:rPr lang="en-GB" dirty="0"/>
              <a:t>If you are worried about your own relationship or someone you know, you are not alone, and help is available. Contact Compass the domestic abuse helpline for Southend, Essex and Thurrock. Visit essexcompass.org.uk or call 0330 333 7 444.</a:t>
            </a:r>
          </a:p>
        </p:txBody>
      </p:sp>
      <p:pic>
        <p:nvPicPr>
          <p:cNvPr id="4" name="Picture 3">
            <a:extLst>
              <a:ext uri="{FF2B5EF4-FFF2-40B4-BE49-F238E27FC236}">
                <a16:creationId xmlns:a16="http://schemas.microsoft.com/office/drawing/2014/main" id="{D4695476-0251-49D7-F3CD-39E4AD2E5F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92432" y="751895"/>
            <a:ext cx="4234774" cy="4234774"/>
          </a:xfrm>
          <a:prstGeom prst="rect">
            <a:avLst/>
          </a:prstGeom>
        </p:spPr>
      </p:pic>
      <p:sp>
        <p:nvSpPr>
          <p:cNvPr id="5" name="TextBox 4">
            <a:extLst>
              <a:ext uri="{FF2B5EF4-FFF2-40B4-BE49-F238E27FC236}">
                <a16:creationId xmlns:a16="http://schemas.microsoft.com/office/drawing/2014/main" id="{E49ED76D-9604-46A2-0DF5-C92B84D7D3C0}"/>
              </a:ext>
            </a:extLst>
          </p:cNvPr>
          <p:cNvSpPr txBox="1"/>
          <p:nvPr/>
        </p:nvSpPr>
        <p:spPr>
          <a:xfrm>
            <a:off x="6718004" y="5415999"/>
            <a:ext cx="5126665" cy="369332"/>
          </a:xfrm>
          <a:prstGeom prst="rect">
            <a:avLst/>
          </a:prstGeom>
          <a:noFill/>
        </p:spPr>
        <p:txBody>
          <a:bodyPr wrap="square" rtlCol="0">
            <a:spAutoFit/>
          </a:bodyPr>
          <a:lstStyle/>
          <a:p>
            <a:r>
              <a:rPr lang="en-GB" b="1" i="1" dirty="0"/>
              <a:t>Right-click to save image, add your logo if you wish.</a:t>
            </a:r>
          </a:p>
        </p:txBody>
      </p:sp>
    </p:spTree>
    <p:extLst>
      <p:ext uri="{BB962C8B-B14F-4D97-AF65-F5344CB8AC3E}">
        <p14:creationId xmlns:p14="http://schemas.microsoft.com/office/powerpoint/2010/main" val="7024284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67BE29B-8672-3634-D76B-52E2FDEACD97}"/>
              </a:ext>
            </a:extLst>
          </p:cNvPr>
          <p:cNvSpPr txBox="1"/>
          <p:nvPr/>
        </p:nvSpPr>
        <p:spPr>
          <a:xfrm>
            <a:off x="633481" y="1166842"/>
            <a:ext cx="5012408" cy="4524315"/>
          </a:xfrm>
          <a:prstGeom prst="rect">
            <a:avLst/>
          </a:prstGeom>
          <a:noFill/>
        </p:spPr>
        <p:txBody>
          <a:bodyPr wrap="square">
            <a:spAutoFit/>
          </a:bodyPr>
          <a:lstStyle/>
          <a:p>
            <a:r>
              <a:rPr lang="en-GB" dirty="0"/>
              <a:t>Stalking is a criminal offence, and there are a range of legal protections available to help keep victims safe, including Stalking Protection Orders, Non-Molestation Orders and new protections against image-based abuse.</a:t>
            </a:r>
          </a:p>
          <a:p>
            <a:endParaRPr lang="en-GB" dirty="0"/>
          </a:p>
          <a:p>
            <a:r>
              <a:rPr lang="en-GB" dirty="0"/>
              <a:t>Understanding your rights and the support available is an important step towards staying safe and seeking help.</a:t>
            </a:r>
          </a:p>
          <a:p>
            <a:endParaRPr lang="en-GB" dirty="0"/>
          </a:p>
          <a:p>
            <a:r>
              <a:rPr lang="en-GB" dirty="0"/>
              <a:t>Read more about stalking legislation, protection orders and victim support here:</a:t>
            </a:r>
          </a:p>
          <a:p>
            <a:r>
              <a:rPr lang="en-GB" dirty="0">
                <a:hlinkClick r:id="rId2"/>
              </a:rPr>
              <a:t>Stalking Laws, Protection Orders and Victim Support - Southend and Thurrock Domestic Abuse Partnership</a:t>
            </a:r>
            <a:endParaRPr lang="en-GB" dirty="0"/>
          </a:p>
          <a:p>
            <a:endParaRPr lang="en-GB" dirty="0"/>
          </a:p>
        </p:txBody>
      </p:sp>
      <p:pic>
        <p:nvPicPr>
          <p:cNvPr id="7" name="Picture 6">
            <a:extLst>
              <a:ext uri="{FF2B5EF4-FFF2-40B4-BE49-F238E27FC236}">
                <a16:creationId xmlns:a16="http://schemas.microsoft.com/office/drawing/2014/main" id="{874C75A1-F806-5186-661E-AB87E51A10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95663" y="922387"/>
            <a:ext cx="4768770" cy="4768770"/>
          </a:xfrm>
          <a:prstGeom prst="rect">
            <a:avLst/>
          </a:prstGeom>
        </p:spPr>
      </p:pic>
      <p:sp>
        <p:nvSpPr>
          <p:cNvPr id="3" name="TextBox 2">
            <a:extLst>
              <a:ext uri="{FF2B5EF4-FFF2-40B4-BE49-F238E27FC236}">
                <a16:creationId xmlns:a16="http://schemas.microsoft.com/office/drawing/2014/main" id="{3C654091-AA88-E1E0-9511-FA3516EDC633}"/>
              </a:ext>
            </a:extLst>
          </p:cNvPr>
          <p:cNvSpPr txBox="1"/>
          <p:nvPr/>
        </p:nvSpPr>
        <p:spPr>
          <a:xfrm>
            <a:off x="6295663" y="5874556"/>
            <a:ext cx="5126665" cy="369332"/>
          </a:xfrm>
          <a:prstGeom prst="rect">
            <a:avLst/>
          </a:prstGeom>
          <a:noFill/>
        </p:spPr>
        <p:txBody>
          <a:bodyPr wrap="square" rtlCol="0">
            <a:spAutoFit/>
          </a:bodyPr>
          <a:lstStyle/>
          <a:p>
            <a:r>
              <a:rPr lang="en-GB" b="1" i="1" dirty="0"/>
              <a:t>Right-click to save image, add your logo if you wish.</a:t>
            </a:r>
          </a:p>
        </p:txBody>
      </p:sp>
    </p:spTree>
    <p:extLst>
      <p:ext uri="{BB962C8B-B14F-4D97-AF65-F5344CB8AC3E}">
        <p14:creationId xmlns:p14="http://schemas.microsoft.com/office/powerpoint/2010/main" val="7545653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222D5D1-5FF4-96CF-D5B3-8CD4B6F3E26F}"/>
              </a:ext>
            </a:extLst>
          </p:cNvPr>
          <p:cNvSpPr txBox="1"/>
          <p:nvPr/>
        </p:nvSpPr>
        <p:spPr>
          <a:xfrm>
            <a:off x="782746" y="848418"/>
            <a:ext cx="4804317" cy="4524315"/>
          </a:xfrm>
          <a:prstGeom prst="rect">
            <a:avLst/>
          </a:prstGeom>
          <a:noFill/>
        </p:spPr>
        <p:txBody>
          <a:bodyPr wrap="square">
            <a:spAutoFit/>
          </a:bodyPr>
          <a:lstStyle/>
          <a:p>
            <a:r>
              <a:rPr lang="en-GB" dirty="0"/>
              <a:t>There is never an excuse for domestic abuse.</a:t>
            </a:r>
          </a:p>
          <a:p>
            <a:endParaRPr lang="en-GB" dirty="0"/>
          </a:p>
          <a:p>
            <a:r>
              <a:rPr lang="en-GB" dirty="0"/>
              <a:t>Abuse is a choice. No matter the circumstances, everyone deserves to feel safe, respected and free from fear.</a:t>
            </a:r>
          </a:p>
          <a:p>
            <a:endParaRPr lang="en-GB" dirty="0"/>
          </a:p>
          <a:p>
            <a:r>
              <a:rPr lang="en-GB" dirty="0"/>
              <a:t>No matter how long it’s been going on, if you are worried about your own relationship or someone you know support is available.</a:t>
            </a:r>
          </a:p>
          <a:p>
            <a:endParaRPr lang="en-GB" dirty="0"/>
          </a:p>
          <a:p>
            <a:r>
              <a:rPr lang="en-GB" dirty="0"/>
              <a:t>Whether you’re seeking help for yourself or someone else, Compass can guide you to the right support.  Call 0330 333 7 444 or visit essexcompass.org.uk</a:t>
            </a:r>
          </a:p>
          <a:p>
            <a:endParaRPr lang="en-GB" dirty="0"/>
          </a:p>
          <a:p>
            <a:endParaRPr lang="en-GB" dirty="0"/>
          </a:p>
        </p:txBody>
      </p:sp>
      <p:pic>
        <p:nvPicPr>
          <p:cNvPr id="5" name="Picture 4">
            <a:extLst>
              <a:ext uri="{FF2B5EF4-FFF2-40B4-BE49-F238E27FC236}">
                <a16:creationId xmlns:a16="http://schemas.microsoft.com/office/drawing/2014/main" id="{B51A127B-FA33-F5ED-04F9-480DEA2E4B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04936" y="743853"/>
            <a:ext cx="4804317" cy="4804317"/>
          </a:xfrm>
          <a:prstGeom prst="rect">
            <a:avLst/>
          </a:prstGeom>
        </p:spPr>
      </p:pic>
      <p:sp>
        <p:nvSpPr>
          <p:cNvPr id="4" name="TextBox 3">
            <a:extLst>
              <a:ext uri="{FF2B5EF4-FFF2-40B4-BE49-F238E27FC236}">
                <a16:creationId xmlns:a16="http://schemas.microsoft.com/office/drawing/2014/main" id="{DADF98CB-BAC6-4D95-151F-A2395E166268}"/>
              </a:ext>
            </a:extLst>
          </p:cNvPr>
          <p:cNvSpPr txBox="1"/>
          <p:nvPr/>
        </p:nvSpPr>
        <p:spPr>
          <a:xfrm>
            <a:off x="6604936" y="5744815"/>
            <a:ext cx="5126665" cy="369332"/>
          </a:xfrm>
          <a:prstGeom prst="rect">
            <a:avLst/>
          </a:prstGeom>
          <a:noFill/>
        </p:spPr>
        <p:txBody>
          <a:bodyPr wrap="square" rtlCol="0">
            <a:spAutoFit/>
          </a:bodyPr>
          <a:lstStyle/>
          <a:p>
            <a:r>
              <a:rPr lang="en-GB" b="1" i="1" dirty="0"/>
              <a:t>Right-click to save image, add your logo if you wish.</a:t>
            </a:r>
          </a:p>
        </p:txBody>
      </p:sp>
    </p:spTree>
    <p:extLst>
      <p:ext uri="{BB962C8B-B14F-4D97-AF65-F5344CB8AC3E}">
        <p14:creationId xmlns:p14="http://schemas.microsoft.com/office/powerpoint/2010/main" val="6969990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B8AC5B-3FD1-6724-15CE-A57536149266}"/>
              </a:ext>
            </a:extLst>
          </p:cNvPr>
          <p:cNvSpPr txBox="1"/>
          <p:nvPr/>
        </p:nvSpPr>
        <p:spPr>
          <a:xfrm>
            <a:off x="453656" y="488531"/>
            <a:ext cx="5032744" cy="6186309"/>
          </a:xfrm>
          <a:prstGeom prst="rect">
            <a:avLst/>
          </a:prstGeom>
          <a:noFill/>
        </p:spPr>
        <p:txBody>
          <a:bodyPr wrap="square">
            <a:spAutoFit/>
          </a:bodyPr>
          <a:lstStyle/>
          <a:p>
            <a:r>
              <a:rPr lang="en-GB" dirty="0"/>
              <a:t>Image-based abuse, sometimes referred to as “revenge porn”, is a crime.</a:t>
            </a:r>
          </a:p>
          <a:p>
            <a:endParaRPr lang="en-GB" dirty="0"/>
          </a:p>
          <a:p>
            <a:r>
              <a:rPr lang="en-GB" dirty="0"/>
              <a:t>It happens when someone shares, threatens to share, or creates sexually explicit images or videos of another person without their consent, often to cause distress, harm, or humiliation.</a:t>
            </a:r>
          </a:p>
          <a:p>
            <a:endParaRPr lang="en-GB" dirty="0"/>
          </a:p>
          <a:p>
            <a:r>
              <a:rPr lang="en-GB" dirty="0"/>
              <a:t>This includes: </a:t>
            </a:r>
          </a:p>
          <a:p>
            <a:pPr marL="285750" indent="-285750">
              <a:buFont typeface="Arial" panose="020B0604020202020204" pitchFamily="34" charset="0"/>
              <a:buChar char="•"/>
            </a:pPr>
            <a:r>
              <a:rPr lang="en-GB" dirty="0"/>
              <a:t>Sharing private images</a:t>
            </a:r>
          </a:p>
          <a:p>
            <a:pPr marL="285750" indent="-285750">
              <a:buFont typeface="Arial" panose="020B0604020202020204" pitchFamily="34" charset="0"/>
              <a:buChar char="•"/>
            </a:pPr>
            <a:r>
              <a:rPr lang="en-GB" dirty="0"/>
              <a:t>Threats to distribute content</a:t>
            </a:r>
          </a:p>
          <a:p>
            <a:pPr marL="285750" indent="-285750">
              <a:buFont typeface="Arial" panose="020B0604020202020204" pitchFamily="34" charset="0"/>
              <a:buChar char="•"/>
            </a:pPr>
            <a:r>
              <a:rPr lang="en-GB" dirty="0"/>
              <a:t>Digitally altered or fake explicit images (known as </a:t>
            </a:r>
            <a:r>
              <a:rPr lang="en-GB" i="1" dirty="0"/>
              <a:t>deepfakes</a:t>
            </a:r>
            <a:r>
              <a:rPr lang="en-GB" dirty="0"/>
              <a:t>)</a:t>
            </a:r>
          </a:p>
          <a:p>
            <a:endParaRPr lang="en-GB" dirty="0"/>
          </a:p>
          <a:p>
            <a:r>
              <a:rPr lang="en-GB" dirty="0"/>
              <a:t>No one should be exploited or controlled through technology. Whether you’re seeking help for yourself or someone else, Compass can guide you to the right support.  Call 0330 333 7 444 or visit essexcompass.org.uk</a:t>
            </a:r>
          </a:p>
          <a:p>
            <a:r>
              <a:rPr lang="en-GB" dirty="0"/>
              <a:t> </a:t>
            </a:r>
          </a:p>
          <a:p>
            <a:endParaRPr lang="en-GB" b="1" dirty="0"/>
          </a:p>
          <a:p>
            <a:endParaRPr lang="en-GB" dirty="0"/>
          </a:p>
        </p:txBody>
      </p:sp>
      <p:pic>
        <p:nvPicPr>
          <p:cNvPr id="5" name="Picture 4">
            <a:extLst>
              <a:ext uri="{FF2B5EF4-FFF2-40B4-BE49-F238E27FC236}">
                <a16:creationId xmlns:a16="http://schemas.microsoft.com/office/drawing/2014/main" id="{1DFC4230-6D0D-9DDC-FC10-9D3B2F4605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87385" y="606054"/>
            <a:ext cx="4515293" cy="4515293"/>
          </a:xfrm>
          <a:prstGeom prst="rect">
            <a:avLst/>
          </a:prstGeom>
        </p:spPr>
      </p:pic>
      <p:sp>
        <p:nvSpPr>
          <p:cNvPr id="6" name="TextBox 5">
            <a:extLst>
              <a:ext uri="{FF2B5EF4-FFF2-40B4-BE49-F238E27FC236}">
                <a16:creationId xmlns:a16="http://schemas.microsoft.com/office/drawing/2014/main" id="{65DA818D-A677-C4EE-39DD-B4C6109BA05C}"/>
              </a:ext>
            </a:extLst>
          </p:cNvPr>
          <p:cNvSpPr txBox="1"/>
          <p:nvPr/>
        </p:nvSpPr>
        <p:spPr>
          <a:xfrm>
            <a:off x="6287385" y="5479794"/>
            <a:ext cx="5126665" cy="369332"/>
          </a:xfrm>
          <a:prstGeom prst="rect">
            <a:avLst/>
          </a:prstGeom>
          <a:noFill/>
        </p:spPr>
        <p:txBody>
          <a:bodyPr wrap="square" rtlCol="0">
            <a:spAutoFit/>
          </a:bodyPr>
          <a:lstStyle/>
          <a:p>
            <a:r>
              <a:rPr lang="en-GB" b="1" i="1" dirty="0"/>
              <a:t>Right-click to save image, add your logo if you wish.</a:t>
            </a:r>
          </a:p>
        </p:txBody>
      </p:sp>
    </p:spTree>
    <p:extLst>
      <p:ext uri="{BB962C8B-B14F-4D97-AF65-F5344CB8AC3E}">
        <p14:creationId xmlns:p14="http://schemas.microsoft.com/office/powerpoint/2010/main" val="36162320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D0825B0-BC84-5D2A-BB01-C32C16C29F53}"/>
              </a:ext>
            </a:extLst>
          </p:cNvPr>
          <p:cNvSpPr txBox="1"/>
          <p:nvPr/>
        </p:nvSpPr>
        <p:spPr>
          <a:xfrm>
            <a:off x="548639" y="376317"/>
            <a:ext cx="5181601" cy="5632311"/>
          </a:xfrm>
          <a:prstGeom prst="rect">
            <a:avLst/>
          </a:prstGeom>
          <a:noFill/>
        </p:spPr>
        <p:txBody>
          <a:bodyPr wrap="square">
            <a:spAutoFit/>
          </a:bodyPr>
          <a:lstStyle/>
          <a:p>
            <a:r>
              <a:rPr lang="en-GB" dirty="0"/>
              <a:t>Did you know that your car can be used as a tool for control and surveillance in an abusive relationship?</a:t>
            </a:r>
          </a:p>
          <a:p>
            <a:endParaRPr lang="en-GB" dirty="0"/>
          </a:p>
          <a:p>
            <a:r>
              <a:rPr lang="en-GB" dirty="0"/>
              <a:t>People causing harm may:</a:t>
            </a:r>
          </a:p>
          <a:p>
            <a:pPr marL="285750" indent="-285750">
              <a:buFont typeface="Arial" panose="020B0604020202020204" pitchFamily="34" charset="0"/>
              <a:buChar char="•"/>
            </a:pPr>
            <a:r>
              <a:rPr lang="en-GB" dirty="0"/>
              <a:t>Track your location using built-in GPS or apps</a:t>
            </a:r>
          </a:p>
          <a:p>
            <a:pPr marL="285750" indent="-285750">
              <a:buFont typeface="Arial" panose="020B0604020202020204" pitchFamily="34" charset="0"/>
              <a:buChar char="•"/>
            </a:pPr>
            <a:r>
              <a:rPr lang="en-GB" dirty="0"/>
              <a:t>Monitor mileage or fuel usage to question your movements</a:t>
            </a:r>
          </a:p>
          <a:p>
            <a:pPr marL="285750" indent="-285750">
              <a:buFont typeface="Arial" panose="020B0604020202020204" pitchFamily="34" charset="0"/>
              <a:buChar char="•"/>
            </a:pPr>
            <a:r>
              <a:rPr lang="en-GB" dirty="0"/>
              <a:t>Hide tracking devices in or on the vehicle</a:t>
            </a:r>
          </a:p>
          <a:p>
            <a:pPr marL="285750" indent="-285750">
              <a:buFont typeface="Arial" panose="020B0604020202020204" pitchFamily="34" charset="0"/>
              <a:buChar char="•"/>
            </a:pPr>
            <a:r>
              <a:rPr lang="en-GB" dirty="0"/>
              <a:t>Use shared vehicle data to trace your routes</a:t>
            </a:r>
          </a:p>
          <a:p>
            <a:endParaRPr lang="en-GB" dirty="0"/>
          </a:p>
          <a:p>
            <a:r>
              <a:rPr lang="en-GB" dirty="0"/>
              <a:t>Understand more by reading the SETDAB guide (link in comments)</a:t>
            </a:r>
          </a:p>
          <a:p>
            <a:endParaRPr lang="en-GB" dirty="0"/>
          </a:p>
          <a:p>
            <a:r>
              <a:rPr lang="en-GB" dirty="0">
                <a:hlinkClick r:id="rId2"/>
              </a:rPr>
              <a:t>Vehicles - Southend and Thurrock Domestic Abuse Partnership</a:t>
            </a:r>
            <a:endParaRPr lang="en-GB" dirty="0"/>
          </a:p>
          <a:p>
            <a:endParaRPr lang="en-GB" dirty="0"/>
          </a:p>
          <a:p>
            <a:r>
              <a:rPr lang="en-GB" dirty="0"/>
              <a:t>Whether you’re seeking help for yourself or someone else, Compass can guide you to the right support.  Call 0330 333 7 444 or visit essexcompass.org.uk</a:t>
            </a:r>
          </a:p>
          <a:p>
            <a:endParaRPr lang="en-GB" dirty="0"/>
          </a:p>
        </p:txBody>
      </p:sp>
      <p:pic>
        <p:nvPicPr>
          <p:cNvPr id="5" name="Picture 4">
            <a:extLst>
              <a:ext uri="{FF2B5EF4-FFF2-40B4-BE49-F238E27FC236}">
                <a16:creationId xmlns:a16="http://schemas.microsoft.com/office/drawing/2014/main" id="{0B5EDC3F-CA11-4B55-70BC-99B26A57BB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500260"/>
            <a:ext cx="4993758" cy="4993758"/>
          </a:xfrm>
          <a:prstGeom prst="rect">
            <a:avLst/>
          </a:prstGeom>
        </p:spPr>
      </p:pic>
      <p:sp>
        <p:nvSpPr>
          <p:cNvPr id="4" name="TextBox 3">
            <a:extLst>
              <a:ext uri="{FF2B5EF4-FFF2-40B4-BE49-F238E27FC236}">
                <a16:creationId xmlns:a16="http://schemas.microsoft.com/office/drawing/2014/main" id="{6C860A56-7BB7-CA09-5349-C17B7D8204CC}"/>
              </a:ext>
            </a:extLst>
          </p:cNvPr>
          <p:cNvSpPr txBox="1"/>
          <p:nvPr/>
        </p:nvSpPr>
        <p:spPr>
          <a:xfrm>
            <a:off x="6096000" y="5639296"/>
            <a:ext cx="5126665" cy="369332"/>
          </a:xfrm>
          <a:prstGeom prst="rect">
            <a:avLst/>
          </a:prstGeom>
          <a:noFill/>
        </p:spPr>
        <p:txBody>
          <a:bodyPr wrap="square" rtlCol="0">
            <a:spAutoFit/>
          </a:bodyPr>
          <a:lstStyle/>
          <a:p>
            <a:r>
              <a:rPr lang="en-GB" b="1" i="1" dirty="0"/>
              <a:t>Right-click to save image, add your logo if you wish.</a:t>
            </a:r>
          </a:p>
        </p:txBody>
      </p:sp>
    </p:spTree>
    <p:extLst>
      <p:ext uri="{BB962C8B-B14F-4D97-AF65-F5344CB8AC3E}">
        <p14:creationId xmlns:p14="http://schemas.microsoft.com/office/powerpoint/2010/main" val="25811654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2D0C7702-D86C-8660-C891-8B68D601F12A}"/>
              </a:ext>
            </a:extLst>
          </p:cNvPr>
          <p:cNvSpPr txBox="1"/>
          <p:nvPr/>
        </p:nvSpPr>
        <p:spPr>
          <a:xfrm>
            <a:off x="635617" y="329125"/>
            <a:ext cx="4882623" cy="6186309"/>
          </a:xfrm>
          <a:prstGeom prst="rect">
            <a:avLst/>
          </a:prstGeom>
          <a:noFill/>
        </p:spPr>
        <p:txBody>
          <a:bodyPr wrap="square">
            <a:spAutoFit/>
          </a:bodyPr>
          <a:lstStyle/>
          <a:p>
            <a:r>
              <a:rPr lang="en-GB" dirty="0"/>
              <a:t>Digital abuse is a form of domestic abuse that uses technology to control, harass, or intimidate. </a:t>
            </a:r>
          </a:p>
          <a:p>
            <a:endParaRPr lang="en-GB" dirty="0"/>
          </a:p>
          <a:p>
            <a:r>
              <a:rPr lang="en-GB" dirty="0"/>
              <a:t>It can include:</a:t>
            </a:r>
          </a:p>
          <a:p>
            <a:pPr marL="285750" indent="-285750">
              <a:buFont typeface="Arial" panose="020B0604020202020204" pitchFamily="34" charset="0"/>
              <a:buChar char="•"/>
            </a:pPr>
            <a:r>
              <a:rPr lang="en-GB" dirty="0"/>
              <a:t>Monitoring your phone or social media</a:t>
            </a:r>
          </a:p>
          <a:p>
            <a:pPr marL="285750" indent="-285750">
              <a:buFont typeface="Arial" panose="020B0604020202020204" pitchFamily="34" charset="0"/>
              <a:buChar char="•"/>
            </a:pPr>
            <a:r>
              <a:rPr lang="en-GB" dirty="0"/>
              <a:t>Restricting access to devices or accounts</a:t>
            </a:r>
          </a:p>
          <a:p>
            <a:pPr marL="285750" indent="-285750">
              <a:buFont typeface="Arial" panose="020B0604020202020204" pitchFamily="34" charset="0"/>
              <a:buChar char="•"/>
            </a:pPr>
            <a:r>
              <a:rPr lang="en-GB" dirty="0"/>
              <a:t>Sharing or threatening to share private images</a:t>
            </a:r>
          </a:p>
          <a:p>
            <a:pPr marL="285750" indent="-285750">
              <a:buFont typeface="Arial" panose="020B0604020202020204" pitchFamily="34" charset="0"/>
              <a:buChar char="•"/>
            </a:pPr>
            <a:r>
              <a:rPr lang="en-GB" dirty="0"/>
              <a:t>Using tracking apps or spyware without consent</a:t>
            </a:r>
          </a:p>
          <a:p>
            <a:endParaRPr lang="en-GB" dirty="0"/>
          </a:p>
          <a:p>
            <a:r>
              <a:rPr lang="en-GB" dirty="0"/>
              <a:t>Learn more by visiting the link in the comments.</a:t>
            </a:r>
          </a:p>
          <a:p>
            <a:r>
              <a:rPr lang="en-GB" dirty="0">
                <a:hlinkClick r:id="rId2"/>
              </a:rPr>
              <a:t>Domestic Digital Stalking - Southend and Thurrock Domestic Abuse Partnership</a:t>
            </a:r>
            <a:endParaRPr lang="en-GB" dirty="0"/>
          </a:p>
          <a:p>
            <a:endParaRPr lang="en-GB" dirty="0"/>
          </a:p>
          <a:p>
            <a:r>
              <a:rPr lang="en-GB" dirty="0"/>
              <a:t>If you or someone you know is experiencing domestic abuse, help is available. Whether you’re seeking help for yourself or someone else, Compass can guide you to the right support.  Call 0330 333 7 444 or visit essexcompass.org.uk</a:t>
            </a:r>
          </a:p>
          <a:p>
            <a:endParaRPr lang="en-GB" dirty="0"/>
          </a:p>
          <a:p>
            <a:endParaRPr lang="en-GB" dirty="0"/>
          </a:p>
          <a:p>
            <a:endParaRPr lang="en-GB" dirty="0"/>
          </a:p>
        </p:txBody>
      </p:sp>
      <p:pic>
        <p:nvPicPr>
          <p:cNvPr id="3" name="Picture 2">
            <a:extLst>
              <a:ext uri="{FF2B5EF4-FFF2-40B4-BE49-F238E27FC236}">
                <a16:creationId xmlns:a16="http://schemas.microsoft.com/office/drawing/2014/main" id="{9910A04C-374D-D0E5-832C-CBF1426020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31932" y="368870"/>
            <a:ext cx="4862350" cy="4862350"/>
          </a:xfrm>
          <a:prstGeom prst="rect">
            <a:avLst/>
          </a:prstGeom>
        </p:spPr>
      </p:pic>
      <p:sp>
        <p:nvSpPr>
          <p:cNvPr id="4" name="TextBox 3">
            <a:extLst>
              <a:ext uri="{FF2B5EF4-FFF2-40B4-BE49-F238E27FC236}">
                <a16:creationId xmlns:a16="http://schemas.microsoft.com/office/drawing/2014/main" id="{181C123E-8EAE-A636-B91B-AED0852E8AF4}"/>
              </a:ext>
            </a:extLst>
          </p:cNvPr>
          <p:cNvSpPr txBox="1"/>
          <p:nvPr/>
        </p:nvSpPr>
        <p:spPr>
          <a:xfrm>
            <a:off x="6429718" y="5405366"/>
            <a:ext cx="5126665" cy="369332"/>
          </a:xfrm>
          <a:prstGeom prst="rect">
            <a:avLst/>
          </a:prstGeom>
          <a:noFill/>
        </p:spPr>
        <p:txBody>
          <a:bodyPr wrap="square" rtlCol="0">
            <a:spAutoFit/>
          </a:bodyPr>
          <a:lstStyle/>
          <a:p>
            <a:r>
              <a:rPr lang="en-GB" b="1" i="1" dirty="0"/>
              <a:t>Right-click to save image, add your logo if you wish.</a:t>
            </a:r>
          </a:p>
        </p:txBody>
      </p:sp>
    </p:spTree>
    <p:extLst>
      <p:ext uri="{BB962C8B-B14F-4D97-AF65-F5344CB8AC3E}">
        <p14:creationId xmlns:p14="http://schemas.microsoft.com/office/powerpoint/2010/main" val="21547966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A0E1695-DF5A-06CF-802B-4C1F2F357418}"/>
              </a:ext>
            </a:extLst>
          </p:cNvPr>
          <p:cNvSpPr txBox="1"/>
          <p:nvPr/>
        </p:nvSpPr>
        <p:spPr>
          <a:xfrm>
            <a:off x="406400" y="576107"/>
            <a:ext cx="5785080" cy="4801314"/>
          </a:xfrm>
          <a:prstGeom prst="rect">
            <a:avLst/>
          </a:prstGeom>
          <a:noFill/>
        </p:spPr>
        <p:txBody>
          <a:bodyPr wrap="square">
            <a:spAutoFit/>
          </a:bodyPr>
          <a:lstStyle/>
          <a:p>
            <a:r>
              <a:rPr lang="en-GB" dirty="0"/>
              <a:t>Phones, laptops, tablets, and smart home tech can all be misused to monitor, control, or intimidate someone.</a:t>
            </a:r>
          </a:p>
          <a:p>
            <a:endParaRPr lang="en-GB" dirty="0"/>
          </a:p>
          <a:p>
            <a:r>
              <a:rPr lang="en-GB" dirty="0"/>
              <a:t>People causing harm may:</a:t>
            </a:r>
          </a:p>
          <a:p>
            <a:pPr marL="285750" indent="-285750">
              <a:buFont typeface="Arial" panose="020B0604020202020204" pitchFamily="34" charset="0"/>
              <a:buChar char="•"/>
            </a:pPr>
            <a:r>
              <a:rPr lang="en-GB" dirty="0"/>
              <a:t>Access devices remotely</a:t>
            </a:r>
          </a:p>
          <a:p>
            <a:pPr marL="285750" indent="-285750">
              <a:buFont typeface="Arial" panose="020B0604020202020204" pitchFamily="34" charset="0"/>
              <a:buChar char="•"/>
            </a:pPr>
            <a:r>
              <a:rPr lang="en-GB" dirty="0"/>
              <a:t>Monitor messages, calls, or browsing history</a:t>
            </a:r>
          </a:p>
          <a:p>
            <a:pPr marL="285750" indent="-285750">
              <a:buFont typeface="Arial" panose="020B0604020202020204" pitchFamily="34" charset="0"/>
              <a:buChar char="•"/>
            </a:pPr>
            <a:r>
              <a:rPr lang="en-GB" dirty="0"/>
              <a:t>Use location tracking or hidden apps</a:t>
            </a:r>
          </a:p>
          <a:p>
            <a:pPr marL="285750" indent="-285750">
              <a:buFont typeface="Arial" panose="020B0604020202020204" pitchFamily="34" charset="0"/>
              <a:buChar char="•"/>
            </a:pPr>
            <a:r>
              <a:rPr lang="en-GB" dirty="0"/>
              <a:t>Control smart home devices to cause distress</a:t>
            </a:r>
          </a:p>
          <a:p>
            <a:endParaRPr lang="en-GB" dirty="0"/>
          </a:p>
          <a:p>
            <a:r>
              <a:rPr lang="en-GB" dirty="0"/>
              <a:t>Find out more and how to protect yourself (link in comments). </a:t>
            </a:r>
          </a:p>
          <a:p>
            <a:r>
              <a:rPr lang="en-GB" dirty="0">
                <a:hlinkClick r:id="rId2"/>
              </a:rPr>
              <a:t>Smart Devices and Spyware - Southend and Thurrock Domestic Abuse Partnership</a:t>
            </a:r>
            <a:endParaRPr lang="en-GB" dirty="0"/>
          </a:p>
          <a:p>
            <a:endParaRPr lang="en-GB" dirty="0"/>
          </a:p>
          <a:p>
            <a:r>
              <a:rPr lang="en-GB" dirty="0"/>
              <a:t>Whether you’re seeking help for yourself or someone else, Compass can guide you to the right support.  Call 0330 333 7 444 or visit essexcompass.org.uk</a:t>
            </a:r>
          </a:p>
        </p:txBody>
      </p:sp>
      <p:pic>
        <p:nvPicPr>
          <p:cNvPr id="5" name="Picture 4">
            <a:extLst>
              <a:ext uri="{FF2B5EF4-FFF2-40B4-BE49-F238E27FC236}">
                <a16:creationId xmlns:a16="http://schemas.microsoft.com/office/drawing/2014/main" id="{4A1CDCB0-0E5A-11DC-1C13-FBA3D1B7DE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71167" y="423529"/>
            <a:ext cx="4775791" cy="4775791"/>
          </a:xfrm>
          <a:prstGeom prst="rect">
            <a:avLst/>
          </a:prstGeom>
        </p:spPr>
      </p:pic>
      <p:sp>
        <p:nvSpPr>
          <p:cNvPr id="6" name="TextBox 5">
            <a:extLst>
              <a:ext uri="{FF2B5EF4-FFF2-40B4-BE49-F238E27FC236}">
                <a16:creationId xmlns:a16="http://schemas.microsoft.com/office/drawing/2014/main" id="{B15E6417-96E0-3523-CAA5-9A94015D2280}"/>
              </a:ext>
            </a:extLst>
          </p:cNvPr>
          <p:cNvSpPr txBox="1"/>
          <p:nvPr/>
        </p:nvSpPr>
        <p:spPr>
          <a:xfrm>
            <a:off x="6771167" y="5377421"/>
            <a:ext cx="5126665" cy="369332"/>
          </a:xfrm>
          <a:prstGeom prst="rect">
            <a:avLst/>
          </a:prstGeom>
          <a:noFill/>
        </p:spPr>
        <p:txBody>
          <a:bodyPr wrap="square" rtlCol="0">
            <a:spAutoFit/>
          </a:bodyPr>
          <a:lstStyle/>
          <a:p>
            <a:r>
              <a:rPr lang="en-GB" b="1" i="1" dirty="0"/>
              <a:t>Right-click to save image, add your logo if you wish.</a:t>
            </a:r>
          </a:p>
        </p:txBody>
      </p:sp>
    </p:spTree>
    <p:extLst>
      <p:ext uri="{BB962C8B-B14F-4D97-AF65-F5344CB8AC3E}">
        <p14:creationId xmlns:p14="http://schemas.microsoft.com/office/powerpoint/2010/main" val="39232612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BA7A1A8-AB69-CD93-95D8-B6AA22988996}"/>
              </a:ext>
            </a:extLst>
          </p:cNvPr>
          <p:cNvSpPr txBox="1"/>
          <p:nvPr/>
        </p:nvSpPr>
        <p:spPr>
          <a:xfrm>
            <a:off x="321489" y="339636"/>
            <a:ext cx="5543007" cy="5909310"/>
          </a:xfrm>
          <a:prstGeom prst="rect">
            <a:avLst/>
          </a:prstGeom>
          <a:noFill/>
        </p:spPr>
        <p:txBody>
          <a:bodyPr wrap="square">
            <a:spAutoFit/>
          </a:bodyPr>
          <a:lstStyle/>
          <a:p>
            <a:r>
              <a:rPr lang="en-GB" dirty="0"/>
              <a:t>Understanding Clare's Law </a:t>
            </a:r>
            <a:br>
              <a:rPr lang="en-GB" dirty="0"/>
            </a:br>
            <a:br>
              <a:rPr lang="en-GB" dirty="0"/>
            </a:br>
            <a:r>
              <a:rPr lang="en-GB" dirty="0"/>
              <a:t>Clare’s Law, also known as the Domestic Violence Disclosure Scheme (DVDS), lets you ask the police if your partner or ex-partner has a history of violence or domestic abuse.</a:t>
            </a:r>
            <a:br>
              <a:rPr lang="en-GB" dirty="0"/>
            </a:br>
            <a:br>
              <a:rPr lang="en-GB" dirty="0"/>
            </a:br>
            <a:r>
              <a:rPr lang="en-GB" dirty="0"/>
              <a:t>Named after Clare Wood, who was killed by a partner with a known violent past, this scheme helps protect people by sharing this important information.</a:t>
            </a:r>
            <a:br>
              <a:rPr lang="en-GB" dirty="0"/>
            </a:br>
            <a:br>
              <a:rPr lang="en-GB" dirty="0"/>
            </a:br>
            <a:r>
              <a:rPr lang="en-GB" dirty="0"/>
              <a:t>Anyone, regardless of gender or sexuality, can make an application to Essex Police for themselves or on behalf of someone else, if they have concerns. This includes family, friends or those who may help to keep you safe such as a social worker.</a:t>
            </a:r>
            <a:br>
              <a:rPr lang="en-GB" dirty="0"/>
            </a:br>
            <a:br>
              <a:rPr lang="en-GB" dirty="0"/>
            </a:br>
            <a:r>
              <a:rPr lang="en-GB" dirty="0"/>
              <a:t>Learn more by visiting the link in the comments.</a:t>
            </a:r>
          </a:p>
          <a:p>
            <a:r>
              <a:rPr lang="en-GB" dirty="0">
                <a:hlinkClick r:id="rId2"/>
              </a:rPr>
              <a:t>Clare's Law - Southend and Thurrock Domestic Abuse Partnership</a:t>
            </a:r>
            <a:br>
              <a:rPr lang="en-GB" dirty="0"/>
            </a:br>
            <a:endParaRPr lang="en-GB" dirty="0"/>
          </a:p>
        </p:txBody>
      </p:sp>
      <p:pic>
        <p:nvPicPr>
          <p:cNvPr id="4" name="Picture 3">
            <a:extLst>
              <a:ext uri="{FF2B5EF4-FFF2-40B4-BE49-F238E27FC236}">
                <a16:creationId xmlns:a16="http://schemas.microsoft.com/office/drawing/2014/main" id="{124A8D44-EE2E-E995-F143-D7583C6E68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27506" y="604283"/>
            <a:ext cx="5179828" cy="5179828"/>
          </a:xfrm>
          <a:prstGeom prst="rect">
            <a:avLst/>
          </a:prstGeom>
        </p:spPr>
      </p:pic>
      <p:sp>
        <p:nvSpPr>
          <p:cNvPr id="5" name="TextBox 4">
            <a:extLst>
              <a:ext uri="{FF2B5EF4-FFF2-40B4-BE49-F238E27FC236}">
                <a16:creationId xmlns:a16="http://schemas.microsoft.com/office/drawing/2014/main" id="{2D1DBF16-2B45-E95A-EE75-22CC2C981A4E}"/>
              </a:ext>
            </a:extLst>
          </p:cNvPr>
          <p:cNvSpPr txBox="1"/>
          <p:nvPr/>
        </p:nvSpPr>
        <p:spPr>
          <a:xfrm>
            <a:off x="6223589" y="5968891"/>
            <a:ext cx="5126665" cy="369332"/>
          </a:xfrm>
          <a:prstGeom prst="rect">
            <a:avLst/>
          </a:prstGeom>
          <a:noFill/>
        </p:spPr>
        <p:txBody>
          <a:bodyPr wrap="square" rtlCol="0">
            <a:spAutoFit/>
          </a:bodyPr>
          <a:lstStyle/>
          <a:p>
            <a:r>
              <a:rPr lang="en-GB" b="1" i="1" dirty="0"/>
              <a:t>Right-click to save image, add your logo if you wish.</a:t>
            </a:r>
          </a:p>
        </p:txBody>
      </p:sp>
    </p:spTree>
    <p:extLst>
      <p:ext uri="{BB962C8B-B14F-4D97-AF65-F5344CB8AC3E}">
        <p14:creationId xmlns:p14="http://schemas.microsoft.com/office/powerpoint/2010/main" val="15442958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DF792A1-6FB6-E687-B50D-089C7698639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B9F2D3B-7288-B721-96E9-7B6A947553A0}"/>
              </a:ext>
            </a:extLst>
          </p:cNvPr>
          <p:cNvSpPr txBox="1"/>
          <p:nvPr/>
        </p:nvSpPr>
        <p:spPr>
          <a:xfrm>
            <a:off x="677826" y="751344"/>
            <a:ext cx="3830379" cy="5632311"/>
          </a:xfrm>
          <a:prstGeom prst="rect">
            <a:avLst/>
          </a:prstGeom>
          <a:noFill/>
        </p:spPr>
        <p:txBody>
          <a:bodyPr wrap="square">
            <a:spAutoFit/>
          </a:bodyPr>
          <a:lstStyle/>
          <a:p>
            <a:r>
              <a:rPr lang="en-GB" dirty="0"/>
              <a:t>"I was stressed." "I was angry." "I'd been drinking." "We were arguing." "I lost control.” There is never an excuse for domestic abuse.</a:t>
            </a:r>
          </a:p>
          <a:p>
            <a:endParaRPr lang="en-GB" dirty="0"/>
          </a:p>
          <a:p>
            <a:r>
              <a:rPr lang="en-GB" dirty="0"/>
              <a:t>Abuse is a choice. No matter the circumstances, everyone deserves to feel safe, respected and free from fear.</a:t>
            </a:r>
          </a:p>
          <a:p>
            <a:endParaRPr lang="en-GB" dirty="0"/>
          </a:p>
          <a:p>
            <a:r>
              <a:rPr lang="en-GB" dirty="0"/>
              <a:t>Whether you're concerned about how you respond to conflict, feel controlling or jealous in your relationships, or simply want to better understand what a healthy relationship looks like, there are services that can help.</a:t>
            </a:r>
          </a:p>
          <a:p>
            <a:r>
              <a:rPr lang="en-GB" dirty="0"/>
              <a:t> </a:t>
            </a:r>
          </a:p>
          <a:p>
            <a:r>
              <a:rPr lang="en-GB" dirty="0"/>
              <a:t>Contact Compass on 0330 333 7 444 or visit essexcompass.org.uk/reflect-reset/#reflect-reset</a:t>
            </a:r>
          </a:p>
          <a:p>
            <a:endParaRPr lang="en-GB" dirty="0"/>
          </a:p>
        </p:txBody>
      </p:sp>
      <p:pic>
        <p:nvPicPr>
          <p:cNvPr id="6" name="Picture 5">
            <a:extLst>
              <a:ext uri="{FF2B5EF4-FFF2-40B4-BE49-F238E27FC236}">
                <a16:creationId xmlns:a16="http://schemas.microsoft.com/office/drawing/2014/main" id="{2E73CA62-FFDB-9C08-03B5-9868CD2C81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23774" y="646770"/>
            <a:ext cx="4245260" cy="5306575"/>
          </a:xfrm>
          <a:prstGeom prst="rect">
            <a:avLst/>
          </a:prstGeom>
        </p:spPr>
      </p:pic>
      <p:sp>
        <p:nvSpPr>
          <p:cNvPr id="4" name="TextBox 3">
            <a:extLst>
              <a:ext uri="{FF2B5EF4-FFF2-40B4-BE49-F238E27FC236}">
                <a16:creationId xmlns:a16="http://schemas.microsoft.com/office/drawing/2014/main" id="{0EF9DEAB-7508-BC11-0514-245B14376BA6}"/>
              </a:ext>
            </a:extLst>
          </p:cNvPr>
          <p:cNvSpPr txBox="1"/>
          <p:nvPr/>
        </p:nvSpPr>
        <p:spPr>
          <a:xfrm>
            <a:off x="5696393" y="6198989"/>
            <a:ext cx="6097772" cy="369332"/>
          </a:xfrm>
          <a:prstGeom prst="rect">
            <a:avLst/>
          </a:prstGeom>
          <a:noFill/>
        </p:spPr>
        <p:txBody>
          <a:bodyPr wrap="square">
            <a:spAutoFit/>
          </a:bodyPr>
          <a:lstStyle/>
          <a:p>
            <a:r>
              <a:rPr lang="en-GB" sz="1800" b="1" i="1" dirty="0"/>
              <a:t>Right-click to save image</a:t>
            </a:r>
            <a:endParaRPr lang="en-GB" dirty="0"/>
          </a:p>
        </p:txBody>
      </p:sp>
    </p:spTree>
    <p:extLst>
      <p:ext uri="{BB962C8B-B14F-4D97-AF65-F5344CB8AC3E}">
        <p14:creationId xmlns:p14="http://schemas.microsoft.com/office/powerpoint/2010/main" val="18901332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CE6F46D-F0CB-7D40-E7E3-5FD38A343D2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5DAD181-8583-6063-457A-1DE7526E9B58}"/>
              </a:ext>
            </a:extLst>
          </p:cNvPr>
          <p:cNvSpPr txBox="1"/>
          <p:nvPr/>
        </p:nvSpPr>
        <p:spPr>
          <a:xfrm>
            <a:off x="748689" y="1949157"/>
            <a:ext cx="4121023" cy="2441694"/>
          </a:xfrm>
          <a:prstGeom prst="rect">
            <a:avLst/>
          </a:prstGeom>
          <a:noFill/>
        </p:spPr>
        <p:txBody>
          <a:bodyPr wrap="square">
            <a:spAutoFit/>
          </a:bodyPr>
          <a:lstStyle/>
          <a:p>
            <a:pPr marL="285750" indent="-285750">
              <a:lnSpc>
                <a:spcPct val="100000"/>
              </a:lnSpc>
              <a:spcAft>
                <a:spcPts val="800"/>
              </a:spcAft>
              <a:buClr>
                <a:srgbClr val="7030A0"/>
              </a:buClr>
              <a:buFont typeface="Arial" panose="020B0604020202020204" pitchFamily="34" charset="0"/>
              <a:buChar char="•"/>
            </a:pPr>
            <a:r>
              <a:rPr lang="en-GB" kern="100" dirty="0">
                <a:ea typeface="Aptos" panose="020B0004020202020204" pitchFamily="34" charset="0"/>
                <a:cs typeface="Times New Roman" panose="02020603050405020304" pitchFamily="18" charset="0"/>
              </a:rPr>
              <a:t>In Outlook go to File</a:t>
            </a:r>
            <a:r>
              <a:rPr lang="en-GB" sz="1800" kern="100" dirty="0">
                <a:effectLst/>
                <a:latin typeface="+mn-lt"/>
                <a:ea typeface="Aptos" panose="020B0004020202020204" pitchFamily="34" charset="0"/>
                <a:cs typeface="Times New Roman" panose="02020603050405020304" pitchFamily="18" charset="0"/>
              </a:rPr>
              <a:t> then select Options </a:t>
            </a:r>
          </a:p>
          <a:p>
            <a:pPr marL="285750" indent="-285750">
              <a:lnSpc>
                <a:spcPct val="100000"/>
              </a:lnSpc>
              <a:spcAft>
                <a:spcPts val="800"/>
              </a:spcAft>
              <a:buClr>
                <a:srgbClr val="7030A0"/>
              </a:buClr>
              <a:buFont typeface="Arial" panose="020B0604020202020204" pitchFamily="34" charset="0"/>
              <a:buChar char="•"/>
            </a:pPr>
            <a:r>
              <a:rPr lang="en-GB" kern="100" dirty="0">
                <a:ea typeface="Aptos" panose="020B0004020202020204" pitchFamily="34" charset="0"/>
                <a:cs typeface="Times New Roman" panose="02020603050405020304" pitchFamily="18" charset="0"/>
              </a:rPr>
              <a:t>Select mail and then signatures</a:t>
            </a:r>
            <a:endParaRPr lang="en-GB" sz="1800" kern="100" dirty="0">
              <a:effectLst/>
              <a:latin typeface="+mn-lt"/>
              <a:ea typeface="Aptos" panose="020B0004020202020204" pitchFamily="34" charset="0"/>
              <a:cs typeface="Times New Roman" panose="02020603050405020304" pitchFamily="18" charset="0"/>
            </a:endParaRPr>
          </a:p>
          <a:p>
            <a:pPr marL="285750" indent="-285750">
              <a:lnSpc>
                <a:spcPct val="100000"/>
              </a:lnSpc>
              <a:spcAft>
                <a:spcPts val="800"/>
              </a:spcAft>
              <a:buClr>
                <a:srgbClr val="7030A0"/>
              </a:buClr>
              <a:buFont typeface="Arial" panose="020B0604020202020204" pitchFamily="34" charset="0"/>
              <a:buChar char="•"/>
            </a:pPr>
            <a:r>
              <a:rPr lang="en-GB" kern="100" dirty="0">
                <a:ea typeface="Aptos" panose="020B0004020202020204" pitchFamily="34" charset="0"/>
                <a:cs typeface="Times New Roman" panose="02020603050405020304" pitchFamily="18" charset="0"/>
              </a:rPr>
              <a:t>Cut or copy the 16 days image and paste to the bottom of your signature</a:t>
            </a:r>
          </a:p>
          <a:p>
            <a:pPr marL="285750" indent="-285750">
              <a:lnSpc>
                <a:spcPct val="100000"/>
              </a:lnSpc>
              <a:spcAft>
                <a:spcPts val="800"/>
              </a:spcAft>
              <a:buClr>
                <a:srgbClr val="7030A0"/>
              </a:buClr>
              <a:buFont typeface="Arial" panose="020B0604020202020204" pitchFamily="34" charset="0"/>
              <a:buChar char="•"/>
            </a:pPr>
            <a:r>
              <a:rPr lang="en-GB" sz="1800" kern="100" dirty="0">
                <a:effectLst/>
                <a:latin typeface="+mn-lt"/>
                <a:ea typeface="Aptos" panose="020B0004020202020204" pitchFamily="34" charset="0"/>
                <a:cs typeface="Times New Roman" panose="02020603050405020304" pitchFamily="18" charset="0"/>
              </a:rPr>
              <a:t>Then </a:t>
            </a:r>
            <a:r>
              <a:rPr lang="en-GB" kern="100" dirty="0">
                <a:ea typeface="Aptos" panose="020B0004020202020204" pitchFamily="34" charset="0"/>
                <a:cs typeface="Times New Roman" panose="02020603050405020304" pitchFamily="18" charset="0"/>
              </a:rPr>
              <a:t>select</a:t>
            </a:r>
            <a:r>
              <a:rPr lang="en-GB" sz="1800" kern="100" dirty="0">
                <a:effectLst/>
                <a:latin typeface="+mn-lt"/>
                <a:ea typeface="Aptos" panose="020B0004020202020204" pitchFamily="34" charset="0"/>
                <a:cs typeface="Times New Roman" panose="02020603050405020304" pitchFamily="18" charset="0"/>
              </a:rPr>
              <a:t> </a:t>
            </a:r>
            <a:r>
              <a:rPr lang="en-GB" kern="100" dirty="0">
                <a:ea typeface="Aptos" panose="020B0004020202020204" pitchFamily="34" charset="0"/>
                <a:cs typeface="Times New Roman" panose="02020603050405020304" pitchFamily="18" charset="0"/>
              </a:rPr>
              <a:t>OK</a:t>
            </a:r>
            <a:endParaRPr lang="en-GB" sz="1800" kern="100" dirty="0">
              <a:effectLst/>
              <a:latin typeface="+mn-lt"/>
              <a:ea typeface="Aptos" panose="020B0004020202020204" pitchFamily="34" charset="0"/>
              <a:cs typeface="Times New Roman" panose="02020603050405020304" pitchFamily="18" charset="0"/>
            </a:endParaRPr>
          </a:p>
          <a:p>
            <a:pPr marL="285750" indent="-285750">
              <a:lnSpc>
                <a:spcPct val="100000"/>
              </a:lnSpc>
              <a:spcAft>
                <a:spcPts val="800"/>
              </a:spcAft>
              <a:buClr>
                <a:srgbClr val="7030A0"/>
              </a:buClr>
              <a:buFont typeface="Arial" panose="020B0604020202020204" pitchFamily="34" charset="0"/>
              <a:buChar char="•"/>
            </a:pPr>
            <a:endParaRPr lang="en-GB" sz="1800" kern="100" dirty="0">
              <a:effectLst/>
              <a:latin typeface="+mn-lt"/>
              <a:ea typeface="Aptos" panose="020B000402020202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76B8E637-0360-0C0A-982A-8F090A7DFAC5}"/>
              </a:ext>
            </a:extLst>
          </p:cNvPr>
          <p:cNvSpPr txBox="1"/>
          <p:nvPr/>
        </p:nvSpPr>
        <p:spPr>
          <a:xfrm>
            <a:off x="748689" y="326172"/>
            <a:ext cx="11042818" cy="470000"/>
          </a:xfrm>
          <a:prstGeom prst="rect">
            <a:avLst/>
          </a:prstGeom>
          <a:solidFill>
            <a:srgbClr val="7030A0"/>
          </a:solidFill>
          <a:ln>
            <a:solidFill>
              <a:srgbClr val="7030A0"/>
            </a:solidFill>
          </a:ln>
        </p:spPr>
        <p:txBody>
          <a:bodyPr wrap="square" rtlCol="0">
            <a:spAutoFit/>
          </a:bodyPr>
          <a:lstStyle/>
          <a:p>
            <a:pPr>
              <a:lnSpc>
                <a:spcPct val="107000"/>
              </a:lnSpc>
              <a:spcAft>
                <a:spcPts val="800"/>
              </a:spcAft>
            </a:pPr>
            <a:r>
              <a:rPr lang="en-GB" sz="2400" b="1" kern="100" dirty="0">
                <a:solidFill>
                  <a:schemeClr val="bg1"/>
                </a:solidFill>
                <a:latin typeface="Calibri" panose="020F0502020204030204" pitchFamily="34" charset="0"/>
                <a:ea typeface="Calibri" panose="020F0502020204030204" pitchFamily="34" charset="0"/>
                <a:cs typeface="Times New Roman" panose="02020603050405020304" pitchFamily="18" charset="0"/>
              </a:rPr>
              <a:t>Email signature</a:t>
            </a:r>
            <a:r>
              <a:rPr lang="en-GB" sz="2400" b="1"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endParaRPr kumimoji="0" lang="en-GB" sz="1800" b="1" i="0" u="none" strike="noStrike" kern="1200" cap="none" spc="0" normalizeH="0" baseline="0" noProof="0" dirty="0">
              <a:ln>
                <a:noFill/>
              </a:ln>
              <a:solidFill>
                <a:schemeClr val="bg1"/>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F54C647B-3D95-F1C1-C96C-D7BDFF025A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44801" y="1949157"/>
            <a:ext cx="4472240" cy="2236120"/>
          </a:xfrm>
          <a:prstGeom prst="rect">
            <a:avLst/>
          </a:prstGeom>
        </p:spPr>
      </p:pic>
      <p:sp>
        <p:nvSpPr>
          <p:cNvPr id="6" name="TextBox 5">
            <a:extLst>
              <a:ext uri="{FF2B5EF4-FFF2-40B4-BE49-F238E27FC236}">
                <a16:creationId xmlns:a16="http://schemas.microsoft.com/office/drawing/2014/main" id="{8470AE87-C363-3050-80A0-5F52440BE2E5}"/>
              </a:ext>
            </a:extLst>
          </p:cNvPr>
          <p:cNvSpPr txBox="1"/>
          <p:nvPr/>
        </p:nvSpPr>
        <p:spPr>
          <a:xfrm>
            <a:off x="5844801" y="4309077"/>
            <a:ext cx="4121023" cy="369332"/>
          </a:xfrm>
          <a:prstGeom prst="rect">
            <a:avLst/>
          </a:prstGeom>
          <a:noFill/>
        </p:spPr>
        <p:txBody>
          <a:bodyPr wrap="square">
            <a:spAutoFit/>
          </a:bodyPr>
          <a:lstStyle/>
          <a:p>
            <a:pPr>
              <a:lnSpc>
                <a:spcPct val="100000"/>
              </a:lnSpc>
              <a:spcAft>
                <a:spcPts val="800"/>
              </a:spcAft>
              <a:buClr>
                <a:srgbClr val="7030A0"/>
              </a:buClr>
            </a:pPr>
            <a:r>
              <a:rPr lang="en-GB" sz="1800" b="1" kern="100" dirty="0">
                <a:effectLst/>
                <a:latin typeface="+mn-lt"/>
                <a:ea typeface="Aptos" panose="020B0004020202020204" pitchFamily="34" charset="0"/>
                <a:cs typeface="Times New Roman" panose="02020603050405020304" pitchFamily="18" charset="0"/>
              </a:rPr>
              <a:t>Copy and paste to signature</a:t>
            </a:r>
          </a:p>
        </p:txBody>
      </p:sp>
    </p:spTree>
    <p:extLst>
      <p:ext uri="{BB962C8B-B14F-4D97-AF65-F5344CB8AC3E}">
        <p14:creationId xmlns:p14="http://schemas.microsoft.com/office/powerpoint/2010/main" val="27235292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05051B7-721D-1BA8-06C2-0E825F7DD037}"/>
              </a:ext>
            </a:extLst>
          </p:cNvPr>
          <p:cNvSpPr txBox="1"/>
          <p:nvPr/>
        </p:nvSpPr>
        <p:spPr>
          <a:xfrm>
            <a:off x="748689" y="1203633"/>
            <a:ext cx="2529769" cy="3652282"/>
          </a:xfrm>
          <a:prstGeom prst="rect">
            <a:avLst/>
          </a:prstGeom>
          <a:noFill/>
        </p:spPr>
        <p:txBody>
          <a:bodyPr wrap="square">
            <a:spAutoFit/>
          </a:bodyPr>
          <a:lstStyle/>
          <a:p>
            <a:pPr marL="285750" indent="-285750">
              <a:lnSpc>
                <a:spcPct val="100000"/>
              </a:lnSpc>
              <a:spcAft>
                <a:spcPts val="800"/>
              </a:spcAft>
              <a:buClr>
                <a:srgbClr val="7030A0"/>
              </a:buClr>
              <a:buFont typeface="Arial" panose="020B0604020202020204" pitchFamily="34" charset="0"/>
              <a:buChar char="•"/>
            </a:pPr>
            <a:r>
              <a:rPr lang="en-GB" sz="1800" kern="100" dirty="0">
                <a:effectLst/>
                <a:latin typeface="+mn-lt"/>
                <a:ea typeface="Aptos" panose="020B0004020202020204" pitchFamily="34" charset="0"/>
                <a:cs typeface="Times New Roman" panose="02020603050405020304" pitchFamily="18" charset="0"/>
              </a:rPr>
              <a:t>Save the background to your computer </a:t>
            </a:r>
          </a:p>
          <a:p>
            <a:pPr marL="285750" indent="-285750">
              <a:lnSpc>
                <a:spcPct val="100000"/>
              </a:lnSpc>
              <a:spcAft>
                <a:spcPts val="800"/>
              </a:spcAft>
              <a:buClr>
                <a:srgbClr val="7030A0"/>
              </a:buClr>
              <a:buFont typeface="Arial" panose="020B0604020202020204" pitchFamily="34" charset="0"/>
              <a:buChar char="•"/>
            </a:pPr>
            <a:r>
              <a:rPr lang="en-GB" sz="1800" kern="100" dirty="0">
                <a:effectLst/>
                <a:latin typeface="+mn-lt"/>
                <a:ea typeface="Aptos" panose="020B0004020202020204" pitchFamily="34" charset="0"/>
                <a:cs typeface="Times New Roman" panose="02020603050405020304" pitchFamily="18" charset="0"/>
              </a:rPr>
              <a:t>Join a Teams meeting</a:t>
            </a:r>
          </a:p>
          <a:p>
            <a:pPr marL="285750" indent="-285750">
              <a:lnSpc>
                <a:spcPct val="100000"/>
              </a:lnSpc>
              <a:spcAft>
                <a:spcPts val="800"/>
              </a:spcAft>
              <a:buClr>
                <a:srgbClr val="7030A0"/>
              </a:buClr>
              <a:buFont typeface="Arial" panose="020B0604020202020204" pitchFamily="34" charset="0"/>
              <a:buChar char="•"/>
            </a:pPr>
            <a:r>
              <a:rPr lang="en-GB" sz="1800" kern="100" dirty="0">
                <a:effectLst/>
                <a:latin typeface="+mn-lt"/>
                <a:ea typeface="Aptos" panose="020B0004020202020204" pitchFamily="34" charset="0"/>
                <a:cs typeface="Times New Roman" panose="02020603050405020304" pitchFamily="18" charset="0"/>
              </a:rPr>
              <a:t>Turn on camera</a:t>
            </a:r>
          </a:p>
          <a:p>
            <a:pPr marL="285750" indent="-285750">
              <a:lnSpc>
                <a:spcPct val="100000"/>
              </a:lnSpc>
              <a:spcAft>
                <a:spcPts val="800"/>
              </a:spcAft>
              <a:buClr>
                <a:srgbClr val="7030A0"/>
              </a:buClr>
              <a:buFont typeface="Arial" panose="020B0604020202020204" pitchFamily="34" charset="0"/>
              <a:buChar char="•"/>
            </a:pPr>
            <a:r>
              <a:rPr lang="en-GB" sz="1800" kern="100" dirty="0">
                <a:effectLst/>
                <a:latin typeface="+mn-lt"/>
                <a:ea typeface="Aptos" panose="020B0004020202020204" pitchFamily="34" charset="0"/>
                <a:cs typeface="Times New Roman" panose="02020603050405020304" pitchFamily="18" charset="0"/>
              </a:rPr>
              <a:t>Click on effects and avatars</a:t>
            </a:r>
          </a:p>
          <a:p>
            <a:pPr marL="285750" indent="-285750">
              <a:lnSpc>
                <a:spcPct val="100000"/>
              </a:lnSpc>
              <a:spcAft>
                <a:spcPts val="800"/>
              </a:spcAft>
              <a:buClr>
                <a:srgbClr val="7030A0"/>
              </a:buClr>
              <a:buFont typeface="Arial" panose="020B0604020202020204" pitchFamily="34" charset="0"/>
              <a:buChar char="•"/>
            </a:pPr>
            <a:r>
              <a:rPr lang="en-GB" sz="1800" kern="100" dirty="0">
                <a:effectLst/>
                <a:latin typeface="+mn-lt"/>
                <a:ea typeface="Aptos" panose="020B0004020202020204" pitchFamily="34" charset="0"/>
                <a:cs typeface="Times New Roman" panose="02020603050405020304" pitchFamily="18" charset="0"/>
              </a:rPr>
              <a:t>Scroll down to more video effects</a:t>
            </a:r>
          </a:p>
          <a:p>
            <a:pPr marL="285750" indent="-285750">
              <a:lnSpc>
                <a:spcPct val="100000"/>
              </a:lnSpc>
              <a:spcAft>
                <a:spcPts val="800"/>
              </a:spcAft>
              <a:buClr>
                <a:srgbClr val="7030A0"/>
              </a:buClr>
              <a:buFont typeface="Arial" panose="020B0604020202020204" pitchFamily="34" charset="0"/>
              <a:buChar char="•"/>
            </a:pPr>
            <a:r>
              <a:rPr lang="en-GB" sz="1800" kern="100" dirty="0">
                <a:effectLst/>
                <a:latin typeface="+mn-lt"/>
                <a:ea typeface="Aptos" panose="020B0004020202020204" pitchFamily="34" charset="0"/>
                <a:cs typeface="Times New Roman" panose="02020603050405020304" pitchFamily="18" charset="0"/>
              </a:rPr>
              <a:t>Click on add new and upload the background</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9FDDD9C4-B3B9-2913-C7D3-DF635CAE0030}"/>
              </a:ext>
            </a:extLst>
          </p:cNvPr>
          <p:cNvSpPr txBox="1"/>
          <p:nvPr/>
        </p:nvSpPr>
        <p:spPr>
          <a:xfrm>
            <a:off x="748689" y="326172"/>
            <a:ext cx="11042818" cy="470000"/>
          </a:xfrm>
          <a:prstGeom prst="rect">
            <a:avLst/>
          </a:prstGeom>
          <a:solidFill>
            <a:srgbClr val="7030A0"/>
          </a:solidFill>
          <a:ln>
            <a:solidFill>
              <a:srgbClr val="7030A0"/>
            </a:solidFill>
          </a:ln>
        </p:spPr>
        <p:txBody>
          <a:bodyPr wrap="square" rtlCol="0">
            <a:spAutoFit/>
          </a:bodyPr>
          <a:lstStyle/>
          <a:p>
            <a:pPr>
              <a:lnSpc>
                <a:spcPct val="107000"/>
              </a:lnSpc>
              <a:spcAft>
                <a:spcPts val="800"/>
              </a:spcAft>
            </a:pPr>
            <a:r>
              <a:rPr lang="en-GB" sz="2400" b="1" kern="100" dirty="0">
                <a:solidFill>
                  <a:schemeClr val="bg1"/>
                </a:solidFill>
                <a:latin typeface="Calibri" panose="020F0502020204030204" pitchFamily="34" charset="0"/>
                <a:ea typeface="Calibri" panose="020F0502020204030204" pitchFamily="34" charset="0"/>
                <a:cs typeface="Times New Roman" panose="02020603050405020304" pitchFamily="18" charset="0"/>
              </a:rPr>
              <a:t>Teams background</a:t>
            </a:r>
            <a:r>
              <a:rPr lang="en-GB" sz="2400" b="1"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endParaRPr kumimoji="0" lang="en-GB" sz="1800" b="1" i="0" u="none" strike="noStrike" kern="1200" cap="none" spc="0" normalizeH="0" baseline="0" noProof="0" dirty="0">
              <a:ln>
                <a:noFill/>
              </a:ln>
              <a:solidFill>
                <a:schemeClr val="bg1"/>
              </a:solidFill>
              <a:effectLst/>
              <a:uLnTx/>
              <a:uFillTx/>
              <a:latin typeface="Calibri"/>
              <a:ea typeface="+mn-ea"/>
              <a:cs typeface="+mn-cs"/>
            </a:endParaRPr>
          </a:p>
        </p:txBody>
      </p:sp>
      <p:pic>
        <p:nvPicPr>
          <p:cNvPr id="12" name="Picture 11">
            <a:extLst>
              <a:ext uri="{FF2B5EF4-FFF2-40B4-BE49-F238E27FC236}">
                <a16:creationId xmlns:a16="http://schemas.microsoft.com/office/drawing/2014/main" id="{34871A1F-D752-909C-CE45-E5CB2D01D3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14461" y="1203633"/>
            <a:ext cx="8466256" cy="4762269"/>
          </a:xfrm>
          <a:prstGeom prst="rect">
            <a:avLst/>
          </a:prstGeom>
        </p:spPr>
      </p:pic>
    </p:spTree>
    <p:extLst>
      <p:ext uri="{BB962C8B-B14F-4D97-AF65-F5344CB8AC3E}">
        <p14:creationId xmlns:p14="http://schemas.microsoft.com/office/powerpoint/2010/main" val="313606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20807B2-B837-C479-2390-273166411374}"/>
              </a:ext>
            </a:extLst>
          </p:cNvPr>
          <p:cNvSpPr txBox="1"/>
          <p:nvPr/>
        </p:nvSpPr>
        <p:spPr>
          <a:xfrm>
            <a:off x="1165086" y="1843862"/>
            <a:ext cx="5635256" cy="2246769"/>
          </a:xfrm>
          <a:prstGeom prst="rect">
            <a:avLst/>
          </a:prstGeom>
          <a:noFill/>
        </p:spPr>
        <p:txBody>
          <a:bodyPr wrap="square">
            <a:spAutoFit/>
          </a:bodyPr>
          <a:lstStyle/>
          <a:p>
            <a:r>
              <a:rPr lang="en-GB" sz="2000" b="1" dirty="0">
                <a:latin typeface="Calibri" panose="020F0502020204030204" pitchFamily="34" charset="0"/>
                <a:ea typeface="Calibri" panose="020F0502020204030204" pitchFamily="34" charset="0"/>
                <a:cs typeface="Calibri" panose="020F0502020204030204" pitchFamily="34" charset="0"/>
              </a:rPr>
              <a:t>Campaigns running at the same time:  </a:t>
            </a:r>
          </a:p>
          <a:p>
            <a:endParaRPr lang="en-GB" sz="2000" b="1" dirty="0">
              <a:latin typeface="Calibri" panose="020F0502020204030204" pitchFamily="34" charset="0"/>
              <a:ea typeface="Calibri" panose="020F0502020204030204" pitchFamily="34" charset="0"/>
              <a:cs typeface="Calibri" panose="020F0502020204030204" pitchFamily="34" charset="0"/>
            </a:endParaRPr>
          </a:p>
          <a:p>
            <a:r>
              <a:rPr lang="en-GB" sz="2000" dirty="0">
                <a:solidFill>
                  <a:schemeClr val="accent2"/>
                </a:solidFill>
                <a:latin typeface="Calibri" panose="020F0502020204030204" pitchFamily="34" charset="0"/>
                <a:ea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White Ribbon Day </a:t>
            </a:r>
            <a:r>
              <a:rPr lang="en-GB" sz="2000" dirty="0">
                <a:latin typeface="Calibri" panose="020F0502020204030204" pitchFamily="34" charset="0"/>
                <a:ea typeface="Calibri" panose="020F0502020204030204" pitchFamily="34" charset="0"/>
                <a:cs typeface="Calibri" panose="020F0502020204030204" pitchFamily="34" charset="0"/>
              </a:rPr>
              <a:t>-   25 November, this year's campaign – IT TAKES ALL OF US</a:t>
            </a:r>
            <a:r>
              <a:rPr lang="en-GB" sz="2000" b="1" dirty="0">
                <a:latin typeface="Calibri" panose="020F0502020204030204" pitchFamily="34" charset="0"/>
                <a:ea typeface="Calibri" panose="020F0502020204030204" pitchFamily="34" charset="0"/>
                <a:cs typeface="Calibri" panose="020F0502020204030204" pitchFamily="34" charset="0"/>
              </a:rPr>
              <a:t>, </a:t>
            </a:r>
            <a:r>
              <a:rPr lang="en-GB" sz="2000" dirty="0">
                <a:latin typeface="Calibri" panose="020F0502020204030204" pitchFamily="34" charset="0"/>
                <a:ea typeface="Calibri" panose="020F0502020204030204" pitchFamily="34" charset="0"/>
                <a:cs typeface="Calibri" panose="020F0502020204030204" pitchFamily="34" charset="0"/>
              </a:rPr>
              <a:t>encourages men to use their voices and speak up to create a world where everyone is safe, equal and respected. </a:t>
            </a:r>
            <a:r>
              <a:rPr lang="en-GB" sz="2000" dirty="0">
                <a:solidFill>
                  <a:schemeClr val="accent2"/>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Resources for this campaign can be found here</a:t>
            </a:r>
            <a:r>
              <a:rPr lang="en-GB" sz="2000" dirty="0">
                <a:solidFill>
                  <a:schemeClr val="accent2"/>
                </a:solidFill>
                <a:latin typeface="Calibri" panose="020F0502020204030204" pitchFamily="34" charset="0"/>
                <a:ea typeface="Calibri" panose="020F0502020204030204" pitchFamily="34" charset="0"/>
                <a:cs typeface="Calibri" panose="020F0502020204030204" pitchFamily="34" charset="0"/>
              </a:rPr>
              <a:t>.</a:t>
            </a:r>
          </a:p>
        </p:txBody>
      </p:sp>
      <p:pic>
        <p:nvPicPr>
          <p:cNvPr id="5" name="Picture 4">
            <a:extLst>
              <a:ext uri="{FF2B5EF4-FFF2-40B4-BE49-F238E27FC236}">
                <a16:creationId xmlns:a16="http://schemas.microsoft.com/office/drawing/2014/main" id="{B888A9BF-A93A-1B47-C27E-779AEF1C2EE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33089" y="1843862"/>
            <a:ext cx="3170275" cy="3170275"/>
          </a:xfrm>
          <a:prstGeom prst="rect">
            <a:avLst/>
          </a:prstGeom>
        </p:spPr>
      </p:pic>
    </p:spTree>
    <p:extLst>
      <p:ext uri="{BB962C8B-B14F-4D97-AF65-F5344CB8AC3E}">
        <p14:creationId xmlns:p14="http://schemas.microsoft.com/office/powerpoint/2010/main" val="5706719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8114</TotalTime>
  <Words>1584</Words>
  <Application>Microsoft Office PowerPoint</Application>
  <PresentationFormat>Widescreen</PresentationFormat>
  <Paragraphs>130</Paragraphs>
  <Slides>15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Aptos</vt:lpstr>
      <vt:lpstr>Arial</vt:lpstr>
      <vt:lpstr>Calibri</vt:lpstr>
      <vt:lpstr>Calibri Light</vt:lpstr>
      <vt:lpstr>Lexend</vt:lpstr>
      <vt:lpstr>Verdana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Essex County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Tricia Berhardt - SETDAB Senior Communications Officer</dc:creator>
  <cp:lastModifiedBy>Tricia Berhardt - SETDAB Senior Communications Officer</cp:lastModifiedBy>
  <cp:revision>32</cp:revision>
  <dcterms:created xsi:type="dcterms:W3CDTF">2024-05-23T13:21:44Z</dcterms:created>
  <dcterms:modified xsi:type="dcterms:W3CDTF">2026-10-20T08:56:45Z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39d8be9e-c8d9-4b9c-bd40-2c27cc7ea2e6_Enabled">
    <vt:lpwstr>true</vt:lpwstr>
  </property>
  <property fmtid="{D5CDD505-2E9C-101B-9397-08002B2CF9AE}" pid="3" name="MSIP_Label_39d8be9e-c8d9-4b9c-bd40-2c27cc7ea2e6_SetDate">
    <vt:lpwstr>2024-05-23T13:22:37Z</vt:lpwstr>
  </property>
  <property fmtid="{D5CDD505-2E9C-101B-9397-08002B2CF9AE}" pid="4" name="MSIP_Label_39d8be9e-c8d9-4b9c-bd40-2c27cc7ea2e6_Method">
    <vt:lpwstr>Standard</vt:lpwstr>
  </property>
  <property fmtid="{D5CDD505-2E9C-101B-9397-08002B2CF9AE}" pid="5" name="MSIP_Label_39d8be9e-c8d9-4b9c-bd40-2c27cc7ea2e6_Name">
    <vt:lpwstr>39d8be9e-c8d9-4b9c-bd40-2c27cc7ea2e6</vt:lpwstr>
  </property>
  <property fmtid="{D5CDD505-2E9C-101B-9397-08002B2CF9AE}" pid="6" name="MSIP_Label_39d8be9e-c8d9-4b9c-bd40-2c27cc7ea2e6_SiteId">
    <vt:lpwstr>a8b4324f-155c-4215-a0f1-7ed8cc9a992f</vt:lpwstr>
  </property>
  <property fmtid="{D5CDD505-2E9C-101B-9397-08002B2CF9AE}" pid="7" name="MSIP_Label_39d8be9e-c8d9-4b9c-bd40-2c27cc7ea2e6_ActionId">
    <vt:lpwstr>86d3d5c4-3b3f-432d-94a2-c0cafd5f6e29</vt:lpwstr>
  </property>
  <property fmtid="{D5CDD505-2E9C-101B-9397-08002B2CF9AE}" pid="8" name="MSIP_Label_39d8be9e-c8d9-4b9c-bd40-2c27cc7ea2e6_ContentBits">
    <vt:lpwstr>0</vt:lpwstr>
  </property>
</Properties>
</file>