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9" r:id="rId5"/>
    <p:sldId id="283" r:id="rId6"/>
    <p:sldId id="256" r:id="rId7"/>
    <p:sldId id="281" r:id="rId8"/>
    <p:sldId id="257" r:id="rId9"/>
    <p:sldId id="258"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3" autoAdjust="0"/>
    <p:restoredTop sz="94660"/>
  </p:normalViewPr>
  <p:slideViewPr>
    <p:cSldViewPr snapToGrid="0">
      <p:cViewPr varScale="1">
        <p:scale>
          <a:sx n="60" d="100"/>
          <a:sy n="60"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9DDFC-D1BA-425E-B51F-62CEB1636344}" type="datetimeFigureOut">
              <a:rPr lang="en-GB" smtClean="0"/>
              <a:t>24/07/2025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2C26C-293D-4C7D-973A-ABD4AC311C60}" type="slidenum">
              <a:rPr lang="en-GB" smtClean="0"/>
              <a:t>‹#›</a:t>
            </a:fld>
            <a:endParaRPr lang="en-GB"/>
          </a:p>
        </p:txBody>
      </p:sp>
    </p:spTree>
    <p:extLst>
      <p:ext uri="{BB962C8B-B14F-4D97-AF65-F5344CB8AC3E}">
        <p14:creationId xmlns:p14="http://schemas.microsoft.com/office/powerpoint/2010/main" val="92668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CEC1-4E12-BFB4-50C5-C14294D3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2386BC-BB68-8E91-84AB-5226D13A7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F31F76-B67E-9874-F44E-C471AD35BFAE}"/>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5" name="Footer Placeholder 4">
            <a:extLst>
              <a:ext uri="{FF2B5EF4-FFF2-40B4-BE49-F238E27FC236}">
                <a16:creationId xmlns:a16="http://schemas.microsoft.com/office/drawing/2014/main" id="{610FD3BA-01FA-E421-500A-2320613428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BB54C-F0B5-FDBF-0A2F-C554E288D60E}"/>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427203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08B0-F6FC-A994-1852-78C4BFFDEC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4AB1AB-0947-ED97-4C37-5FC02E82E7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5C9612-6CB4-C846-C112-5607755573F5}"/>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5" name="Footer Placeholder 4">
            <a:extLst>
              <a:ext uri="{FF2B5EF4-FFF2-40B4-BE49-F238E27FC236}">
                <a16:creationId xmlns:a16="http://schemas.microsoft.com/office/drawing/2014/main" id="{E4D8AF59-5CC1-F560-CD40-2AB6F7A98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76B214-23DF-FD87-2F38-AD913C1D99A5}"/>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74859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08D6A9-39E2-0134-B488-C7347EFB21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B748F9-B60F-A4E1-BCC9-3D1F609F76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524CCF-E722-1CAC-9F16-175DE2751368}"/>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5" name="Footer Placeholder 4">
            <a:extLst>
              <a:ext uri="{FF2B5EF4-FFF2-40B4-BE49-F238E27FC236}">
                <a16:creationId xmlns:a16="http://schemas.microsoft.com/office/drawing/2014/main" id="{4A0B066D-E5FD-EE39-9784-7C3E797EB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1FFDA3-F082-842D-3D7D-92B538BA94FC}"/>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44813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D1F8-7326-828F-3B7B-7920DF218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4207A2-8D69-91D1-C677-9DD2A397B7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6DB6C8-1B32-8A98-5EE1-0CE1DF9F63D1}"/>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5" name="Footer Placeholder 4">
            <a:extLst>
              <a:ext uri="{FF2B5EF4-FFF2-40B4-BE49-F238E27FC236}">
                <a16:creationId xmlns:a16="http://schemas.microsoft.com/office/drawing/2014/main" id="{2B0ED6EF-E6AA-B6B4-FB4D-E6F6FF971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B4DA7-C559-90DC-BF2F-1DCB60F53F76}"/>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59657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1C4E-23DD-A579-38E2-60078E8DA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A63CE5-361D-C22A-4467-752A19980B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ACAF1-7FF6-BFF4-5C5B-13ACCA7B2C7B}"/>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5" name="Footer Placeholder 4">
            <a:extLst>
              <a:ext uri="{FF2B5EF4-FFF2-40B4-BE49-F238E27FC236}">
                <a16:creationId xmlns:a16="http://schemas.microsoft.com/office/drawing/2014/main" id="{A07D6A70-BB40-249C-E003-93461D644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05B7C8-DBDC-B821-4A37-00DB1A002680}"/>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3017133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AE21-B4DE-4142-216E-F55B995A8B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871458-1AB4-A863-80F4-4B44F3AD1C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E14EE5-2773-E56C-A016-A0E9ABC0A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725AEC-9172-68E2-2AD7-CFDFFD975C28}"/>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6" name="Footer Placeholder 5">
            <a:extLst>
              <a:ext uri="{FF2B5EF4-FFF2-40B4-BE49-F238E27FC236}">
                <a16:creationId xmlns:a16="http://schemas.microsoft.com/office/drawing/2014/main" id="{C32AF14F-C4CF-F11F-BED3-D137EFBF80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B98020-5CFF-C5EA-B316-7F248515A0B2}"/>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77280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91CA-1B25-1F8A-6811-E6078805FB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498951-A97D-B4C2-60CB-AF733F761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3FB926-6CF4-0EEB-B2CC-D3A710E319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2A61F3-55A7-97E8-D846-300610639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04827D-FB4E-347D-5B86-A0039B289B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BDB7B7-001E-DB2A-35FA-B426EBA224D9}"/>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8" name="Footer Placeholder 7">
            <a:extLst>
              <a:ext uri="{FF2B5EF4-FFF2-40B4-BE49-F238E27FC236}">
                <a16:creationId xmlns:a16="http://schemas.microsoft.com/office/drawing/2014/main" id="{8A156B54-3050-8EF7-4615-343DA0FD911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8F0929-CA6A-F7CA-290B-A8C01F8C8740}"/>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15555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5EC0-90D1-D050-BBA0-ACF26E7177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4A0FF3-19B9-C2A8-BC4E-A06D17009B06}"/>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4" name="Footer Placeholder 3">
            <a:extLst>
              <a:ext uri="{FF2B5EF4-FFF2-40B4-BE49-F238E27FC236}">
                <a16:creationId xmlns:a16="http://schemas.microsoft.com/office/drawing/2014/main" id="{5E1EF031-7006-84DD-7084-C05DE7BD9F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C795BB-FA0D-8AFE-DF02-FF0A985C9F21}"/>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30324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3BE32-77AB-2813-D5B9-4E321FFB5767}"/>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3" name="Footer Placeholder 2">
            <a:extLst>
              <a:ext uri="{FF2B5EF4-FFF2-40B4-BE49-F238E27FC236}">
                <a16:creationId xmlns:a16="http://schemas.microsoft.com/office/drawing/2014/main" id="{DD68A415-4029-FF91-C8E9-0E1A2EBC4A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DE87DD-06AA-C22C-D156-B8E6EDFE1A96}"/>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398523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7EEF-EDEE-387A-37E9-14CE53BC3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22F6B5-2853-3196-A5F5-E834C5075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365FD6-4BCB-86AA-BD8F-B583C9F2E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F4C4A-6472-0390-546D-2FB914DB5818}"/>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6" name="Footer Placeholder 5">
            <a:extLst>
              <a:ext uri="{FF2B5EF4-FFF2-40B4-BE49-F238E27FC236}">
                <a16:creationId xmlns:a16="http://schemas.microsoft.com/office/drawing/2014/main" id="{851A55F8-6E60-D5D4-2FDB-36F6B454D7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7A2DD7-AF79-8CBE-EC86-5A667CB98D8E}"/>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172951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2D38-285E-0058-32FB-F0B7064D3D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1AA10E-6386-06D6-F2A6-7F48927EC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991D55-A12E-31BF-006F-291DE21D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A6FE1-8F00-A4A6-E990-147369BCF9BD}"/>
              </a:ext>
            </a:extLst>
          </p:cNvPr>
          <p:cNvSpPr>
            <a:spLocks noGrp="1"/>
          </p:cNvSpPr>
          <p:nvPr>
            <p:ph type="dt" sz="half" idx="10"/>
          </p:nvPr>
        </p:nvSpPr>
        <p:spPr/>
        <p:txBody>
          <a:bodyPr/>
          <a:lstStyle/>
          <a:p>
            <a:fld id="{46CC3A2A-0312-4416-80A9-B06E1A42F13D}" type="datetimeFigureOut">
              <a:rPr lang="en-GB" smtClean="0"/>
              <a:t>24/07/2025</a:t>
            </a:fld>
            <a:endParaRPr lang="en-GB"/>
          </a:p>
        </p:txBody>
      </p:sp>
      <p:sp>
        <p:nvSpPr>
          <p:cNvPr id="6" name="Footer Placeholder 5">
            <a:extLst>
              <a:ext uri="{FF2B5EF4-FFF2-40B4-BE49-F238E27FC236}">
                <a16:creationId xmlns:a16="http://schemas.microsoft.com/office/drawing/2014/main" id="{CFE4116C-11B0-8729-63C0-DF096A7AF9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1B7024-CE46-0D6C-EA2D-4FE8765DE04D}"/>
              </a:ext>
            </a:extLst>
          </p:cNvPr>
          <p:cNvSpPr>
            <a:spLocks noGrp="1"/>
          </p:cNvSpPr>
          <p:nvPr>
            <p:ph type="sldNum" sz="quarter" idx="12"/>
          </p:nvPr>
        </p:nvSpPr>
        <p:spPr/>
        <p:txBody>
          <a:bodyPr/>
          <a:lstStyle/>
          <a:p>
            <a:fld id="{AB0C8399-5B52-470C-B16F-EA53A69714EC}" type="slidenum">
              <a:rPr lang="en-GB" smtClean="0"/>
              <a:t>‹#›</a:t>
            </a:fld>
            <a:endParaRPr lang="en-GB"/>
          </a:p>
        </p:txBody>
      </p:sp>
    </p:spTree>
    <p:extLst>
      <p:ext uri="{BB962C8B-B14F-4D97-AF65-F5344CB8AC3E}">
        <p14:creationId xmlns:p14="http://schemas.microsoft.com/office/powerpoint/2010/main" val="205355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14372-9E2B-6A14-C680-530193ADA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7F1041-81C0-6E5C-8425-2618AED22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474F0-1314-FD48-C943-504009795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C3A2A-0312-4416-80A9-B06E1A42F13D}" type="datetimeFigureOut">
              <a:rPr lang="en-GB" smtClean="0"/>
              <a:t>24/07/2025</a:t>
            </a:fld>
            <a:endParaRPr lang="en-GB"/>
          </a:p>
        </p:txBody>
      </p:sp>
      <p:sp>
        <p:nvSpPr>
          <p:cNvPr id="5" name="Footer Placeholder 4">
            <a:extLst>
              <a:ext uri="{FF2B5EF4-FFF2-40B4-BE49-F238E27FC236}">
                <a16:creationId xmlns:a16="http://schemas.microsoft.com/office/drawing/2014/main" id="{6805AAB7-9D57-9177-2E2A-D004E7074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1414E2E-C2E6-D8EE-F40E-CE18FC7BF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0C8399-5B52-470C-B16F-EA53A69714EC}" type="slidenum">
              <a:rPr lang="en-GB" smtClean="0"/>
              <a:t>‹#›</a:t>
            </a:fld>
            <a:endParaRPr lang="en-GB"/>
          </a:p>
        </p:txBody>
      </p:sp>
    </p:spTree>
    <p:extLst>
      <p:ext uri="{BB962C8B-B14F-4D97-AF65-F5344CB8AC3E}">
        <p14:creationId xmlns:p14="http://schemas.microsoft.com/office/powerpoint/2010/main" val="93400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setdab.org/resource/domestic-abuse-can-hide-behind-smiles-setdab-awareness-campaig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8A12C1-401D-F0D8-85D3-8891C9BF898C}"/>
              </a:ext>
            </a:extLst>
          </p:cNvPr>
          <p:cNvSpPr txBox="1"/>
          <p:nvPr/>
        </p:nvSpPr>
        <p:spPr>
          <a:xfrm>
            <a:off x="529502" y="392631"/>
            <a:ext cx="10482934" cy="1997919"/>
          </a:xfrm>
          <a:prstGeom prst="rect">
            <a:avLst/>
          </a:prstGeom>
          <a:noFill/>
        </p:spPr>
        <p:txBody>
          <a:bodyPr wrap="square">
            <a:spAutoFit/>
          </a:bodyPr>
          <a:lstStyle/>
          <a:p>
            <a:pPr>
              <a:lnSpc>
                <a:spcPct val="107000"/>
              </a:lnSpc>
              <a:spcAft>
                <a:spcPts val="800"/>
              </a:spcAft>
            </a:pPr>
            <a:endParaRPr lang="en-GB" sz="2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Summer Holiday Communications</a:t>
            </a:r>
            <a:r>
              <a:rPr lang="en-GB" sz="2800" b="1" kern="100" dirty="0">
                <a:latin typeface="Aptos" panose="020B0004020202020204" pitchFamily="34" charset="0"/>
                <a:ea typeface="Aptos" panose="020B0004020202020204" pitchFamily="34" charset="0"/>
                <a:cs typeface="Times New Roman" panose="02020603050405020304" pitchFamily="18" charset="0"/>
              </a:rPr>
              <a:t> – Behind The Smiles</a:t>
            </a:r>
          </a:p>
          <a:p>
            <a:pPr>
              <a:lnSpc>
                <a:spcPct val="107000"/>
              </a:lnSpc>
              <a:spcAft>
                <a:spcPts val="800"/>
              </a:spcAft>
            </a:pPr>
            <a:r>
              <a:rPr lang="en-GB" sz="1400" b="1" kern="100" dirty="0">
                <a:latin typeface="Aptos" panose="020B0004020202020204" pitchFamily="34" charset="0"/>
                <a:ea typeface="Aptos" panose="020B0004020202020204" pitchFamily="34" charset="0"/>
                <a:cs typeface="Times New Roman" panose="02020603050405020304" pitchFamily="18" charset="0"/>
              </a:rPr>
              <a:t>Developed by the Southend, Essex and Thurrock Domestic Abuse Partnership and the Essex Safeguarding Adults Board</a:t>
            </a:r>
          </a:p>
          <a:p>
            <a:pPr>
              <a:lnSpc>
                <a:spcPct val="107000"/>
              </a:lnSpc>
              <a:spcAft>
                <a:spcPts val="800"/>
              </a:spcAft>
            </a:pPr>
            <a:r>
              <a:rPr lang="en-GB" sz="2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7E34728-564E-4C41-0B9C-3D101A1B2C06}"/>
              </a:ext>
            </a:extLst>
          </p:cNvPr>
          <p:cNvGrpSpPr/>
          <p:nvPr/>
        </p:nvGrpSpPr>
        <p:grpSpPr>
          <a:xfrm>
            <a:off x="529502" y="2390550"/>
            <a:ext cx="11348367" cy="3162063"/>
            <a:chOff x="556772" y="1955335"/>
            <a:chExt cx="11348367" cy="3162063"/>
          </a:xfrm>
        </p:grpSpPr>
        <p:sp>
          <p:nvSpPr>
            <p:cNvPr id="4" name="TextBox 3">
              <a:extLst>
                <a:ext uri="{FF2B5EF4-FFF2-40B4-BE49-F238E27FC236}">
                  <a16:creationId xmlns:a16="http://schemas.microsoft.com/office/drawing/2014/main" id="{A3F30EF2-63D9-D6EA-B105-DD5ECEB09696}"/>
                </a:ext>
              </a:extLst>
            </p:cNvPr>
            <p:cNvSpPr txBox="1"/>
            <p:nvPr/>
          </p:nvSpPr>
          <p:spPr>
            <a:xfrm>
              <a:off x="611742" y="2496959"/>
              <a:ext cx="11293397" cy="1309013"/>
            </a:xfrm>
            <a:prstGeom prst="rect">
              <a:avLst/>
            </a:prstGeom>
            <a:noFill/>
          </p:spPr>
          <p:txBody>
            <a:bodyPr wrap="square">
              <a:spAutoFit/>
            </a:bodyPr>
            <a:lstStyle/>
            <a:p>
              <a:pPr lvl="0">
                <a:lnSpc>
                  <a:spcPct val="107000"/>
                </a:lnSpc>
                <a:spcAft>
                  <a:spcPts val="800"/>
                </a:spcAft>
                <a:buSzPts val="1000"/>
                <a:tabLst>
                  <a:tab pos="457200" algn="l"/>
                </a:tabLst>
              </a:pPr>
              <a:r>
                <a:rPr lang="en-GB" sz="1600" dirty="0">
                  <a:latin typeface="Calibri" panose="020F0502020204030204" pitchFamily="34" charset="0"/>
                  <a:ea typeface="Calibri" panose="020F0502020204030204" pitchFamily="34" charset="0"/>
                  <a:cs typeface="Calibri" panose="020F0502020204030204" pitchFamily="34" charset="0"/>
                </a:rPr>
                <a:t>While definitions of domestic abuse has been expanded under the Domestic Abuse Act (2021), it is still often predominantly associated with physical violence and not well understood by the public. Coercive control and psychological abuse are common factors in many cases and are indicators of high harm. However, these aspects of abuse are less well understood.</a:t>
              </a:r>
            </a:p>
            <a:p>
              <a:pPr lvl="0">
                <a:lnSpc>
                  <a:spcPct val="107000"/>
                </a:lnSpc>
                <a:spcAft>
                  <a:spcPts val="800"/>
                </a:spcAft>
                <a:buSzPts val="1000"/>
                <a:tabLst>
                  <a:tab pos="457200" algn="l"/>
                </a:tabLst>
              </a:pPr>
              <a:r>
                <a:rPr lang="en-GB" sz="1000" i="1" kern="100" dirty="0">
                  <a:effectLst/>
                  <a:latin typeface="Aptos" panose="020B0004020202020204" pitchFamily="34" charset="0"/>
                  <a:ea typeface="Aptos" panose="020B0004020202020204" pitchFamily="34" charset="0"/>
                  <a:cs typeface="Times New Roman" panose="02020603050405020304" pitchFamily="18" charset="0"/>
                </a:rPr>
                <a:t>*The SETDAB TONIC report is a research project commissioned by the Southend, Essex and Thurrock Domestic Abuse Board (SETDAB) and conducted by TONIC. Its purpose was to gain a deeper understanding of the experiences of individuals affected by domestic abuse and to inform improvements in support systems across the region.</a:t>
              </a:r>
            </a:p>
          </p:txBody>
        </p:sp>
        <p:sp>
          <p:nvSpPr>
            <p:cNvPr id="3" name="TextBox 2">
              <a:extLst>
                <a:ext uri="{FF2B5EF4-FFF2-40B4-BE49-F238E27FC236}">
                  <a16:creationId xmlns:a16="http://schemas.microsoft.com/office/drawing/2014/main" id="{FD84BA06-211B-297B-5B05-D0D80872BF80}"/>
                </a:ext>
              </a:extLst>
            </p:cNvPr>
            <p:cNvSpPr txBox="1"/>
            <p:nvPr/>
          </p:nvSpPr>
          <p:spPr>
            <a:xfrm>
              <a:off x="611742" y="1955335"/>
              <a:ext cx="4361702" cy="369332"/>
            </a:xfrm>
            <a:prstGeom prst="rect">
              <a:avLst/>
            </a:prstGeom>
            <a:solidFill>
              <a:schemeClr val="tx2">
                <a:lumMod val="50000"/>
                <a:lumOff val="50000"/>
              </a:schemeClr>
            </a:solidFill>
          </p:spPr>
          <p:txBody>
            <a:bodyPr wrap="square" rtlCol="0">
              <a:spAutoFit/>
            </a:bodyPr>
            <a:lstStyle/>
            <a:p>
              <a:r>
                <a:rPr lang="en-GB" b="1" kern="100" dirty="0">
                  <a:solidFill>
                    <a:schemeClr val="bg1"/>
                  </a:solidFill>
                  <a:latin typeface="Calibri" panose="020F0502020204030204" pitchFamily="34" charset="0"/>
                  <a:ea typeface="Calibri" panose="020F0502020204030204" pitchFamily="34" charset="0"/>
                  <a:cs typeface="Calibri" panose="020F0502020204030204" pitchFamily="34" charset="0"/>
                </a:rPr>
                <a:t>Tonic report* findings - January 2023</a:t>
              </a:r>
              <a:endParaRPr lang="en-GB" dirty="0">
                <a:solidFill>
                  <a:schemeClr val="bg1"/>
                </a:solidFill>
              </a:endParaRPr>
            </a:p>
          </p:txBody>
        </p:sp>
        <p:sp>
          <p:nvSpPr>
            <p:cNvPr id="7" name="TextBox 6">
              <a:extLst>
                <a:ext uri="{FF2B5EF4-FFF2-40B4-BE49-F238E27FC236}">
                  <a16:creationId xmlns:a16="http://schemas.microsoft.com/office/drawing/2014/main" id="{6FC2C8C6-1D2B-7D8A-A466-16049936C8B7}"/>
                </a:ext>
              </a:extLst>
            </p:cNvPr>
            <p:cNvSpPr txBox="1"/>
            <p:nvPr/>
          </p:nvSpPr>
          <p:spPr>
            <a:xfrm>
              <a:off x="556772" y="4509859"/>
              <a:ext cx="11293397" cy="607539"/>
            </a:xfrm>
            <a:prstGeom prst="rect">
              <a:avLst/>
            </a:prstGeom>
            <a:noFill/>
          </p:spPr>
          <p:txBody>
            <a:bodyPr wrap="square">
              <a:spAutoFit/>
            </a:bodyPr>
            <a:lstStyle/>
            <a:p>
              <a:pPr>
                <a:lnSpc>
                  <a:spcPct val="107000"/>
                </a:lnSpc>
                <a:spcAft>
                  <a:spcPts val="800"/>
                </a:spcAft>
                <a:buSzPts val="1000"/>
                <a:tabLst>
                  <a:tab pos="457200" algn="l"/>
                </a:tabLst>
              </a:pPr>
              <a:r>
                <a:rPr lang="en-GB" sz="1600" kern="100" dirty="0">
                  <a:latin typeface="Calibri" panose="020F0502020204030204" pitchFamily="34" charset="0"/>
                  <a:ea typeface="Calibri" panose="020F0502020204030204" pitchFamily="34" charset="0"/>
                  <a:cs typeface="Calibri" panose="020F0502020204030204" pitchFamily="34" charset="0"/>
                </a:rPr>
                <a:t>Consultation with our lived experience group tells us that p</a:t>
              </a:r>
              <a:r>
                <a:rPr lang="en-GB" sz="1600" kern="100" dirty="0">
                  <a:effectLst/>
                  <a:latin typeface="Calibri" panose="020F0502020204030204" pitchFamily="34" charset="0"/>
                  <a:ea typeface="Calibri" panose="020F0502020204030204" pitchFamily="34" charset="0"/>
                  <a:cs typeface="Calibri" panose="020F0502020204030204" pitchFamily="34" charset="0"/>
                </a:rPr>
                <a:t>eople need a range of communications to different audiences to understand what domestic abuse means and the types of abusive behaviours involved.</a:t>
              </a:r>
            </a:p>
          </p:txBody>
        </p:sp>
        <p:sp>
          <p:nvSpPr>
            <p:cNvPr id="8" name="TextBox 7">
              <a:extLst>
                <a:ext uri="{FF2B5EF4-FFF2-40B4-BE49-F238E27FC236}">
                  <a16:creationId xmlns:a16="http://schemas.microsoft.com/office/drawing/2014/main" id="{D6658B18-9C52-C441-049C-01108B2467AE}"/>
                </a:ext>
              </a:extLst>
            </p:cNvPr>
            <p:cNvSpPr txBox="1"/>
            <p:nvPr/>
          </p:nvSpPr>
          <p:spPr>
            <a:xfrm>
              <a:off x="611742" y="3907190"/>
              <a:ext cx="4809326" cy="369332"/>
            </a:xfrm>
            <a:prstGeom prst="rect">
              <a:avLst/>
            </a:prstGeom>
            <a:solidFill>
              <a:schemeClr val="tx2">
                <a:lumMod val="50000"/>
                <a:lumOff val="50000"/>
              </a:schemeClr>
            </a:solidFill>
          </p:spPr>
          <p:txBody>
            <a:bodyPr wrap="square" rtlCol="0">
              <a:spAutoFit/>
            </a:bodyPr>
            <a:lstStyle/>
            <a:p>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Lived in Experience findings – June 2025  </a:t>
              </a:r>
            </a:p>
          </p:txBody>
        </p:sp>
      </p:grpSp>
      <p:pic>
        <p:nvPicPr>
          <p:cNvPr id="9" name="Picture 2" descr="C:\Users\Val.billings\AppData\Local\Microsoft\Windows\Temporary Internet Files\Content.Outlook\QMHI3ASV\SnipImage.JPG">
            <a:extLst>
              <a:ext uri="{FF2B5EF4-FFF2-40B4-BE49-F238E27FC236}">
                <a16:creationId xmlns:a16="http://schemas.microsoft.com/office/drawing/2014/main" id="{C7740E85-8D50-CA2C-18BD-F1722712E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757" y="-1"/>
            <a:ext cx="3269243" cy="7297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logo for a company&#10;&#10;AI-generated content may be incorrect.">
            <a:extLst>
              <a:ext uri="{FF2B5EF4-FFF2-40B4-BE49-F238E27FC236}">
                <a16:creationId xmlns:a16="http://schemas.microsoft.com/office/drawing/2014/main" id="{FBCE1CC9-9519-B463-7342-DD6B6C887A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94" t="35984" r="6818" b="32621"/>
          <a:stretch/>
        </p:blipFill>
        <p:spPr bwMode="auto">
          <a:xfrm>
            <a:off x="6975696" y="6850"/>
            <a:ext cx="1947061" cy="7229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215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659124-5C14-F1C5-D2DB-DB5AC47B8B2F}"/>
              </a:ext>
            </a:extLst>
          </p:cNvPr>
          <p:cNvSpPr txBox="1"/>
          <p:nvPr/>
        </p:nvSpPr>
        <p:spPr>
          <a:xfrm>
            <a:off x="780585" y="755580"/>
            <a:ext cx="10568034" cy="5940088"/>
          </a:xfrm>
          <a:prstGeom prst="rect">
            <a:avLst/>
          </a:prstGeom>
          <a:noFill/>
          <a:ln>
            <a:solidFill>
              <a:srgbClr val="0070C0"/>
            </a:solidFill>
          </a:ln>
        </p:spPr>
        <p:txBody>
          <a:bodyPr wrap="square" rtlCol="0">
            <a:spAutoFit/>
          </a:bodyPr>
          <a:lstStyle/>
          <a:p>
            <a:endParaRPr lang="en-GB" sz="2000" b="1" dirty="0">
              <a:latin typeface="Calibri" panose="020F0502020204030204" pitchFamily="34" charset="0"/>
              <a:ea typeface="Calibri" panose="020F0502020204030204" pitchFamily="34" charset="0"/>
              <a:cs typeface="Calibri" panose="020F0502020204030204" pitchFamily="34" charset="0"/>
            </a:endParaRPr>
          </a:p>
          <a:p>
            <a:r>
              <a:rPr lang="en-GB" sz="2000" b="1" dirty="0">
                <a:latin typeface="Calibri" panose="020F0502020204030204" pitchFamily="34" charset="0"/>
                <a:ea typeface="Calibri" panose="020F0502020204030204" pitchFamily="34" charset="0"/>
                <a:cs typeface="Calibri" panose="020F0502020204030204" pitchFamily="34" charset="0"/>
              </a:rPr>
              <a:t>This content, for use over the  summer holiday period, is developed on the theme that domestic abuse can hide behind smiles. It captures how domestic abuse often remains hidden beneath seemingly normal or happy appearance.</a:t>
            </a:r>
          </a:p>
          <a:p>
            <a:endParaRPr lang="en-GB"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The messaging challenges assumptions and helps people recognise that domestic abuse doesn’t always look the way you might expect it to. Abuse isn’t always physical: coercive control, financial, and emotional abuse can be deeply harmful, and you may not immediately see the signs.</a:t>
            </a:r>
          </a:p>
          <a:p>
            <a:pPr marL="285750" indent="-285750">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It acknowledges that victims may present differently to the outside world whilst experiencing abuse behind closed doors.</a:t>
            </a:r>
          </a:p>
          <a:p>
            <a:pPr marL="285750" indent="-285750">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Raising awareness that abuse isn’t always physical could help the audience recognise signs they might otherwise miss, it also highlights that seemingly ‘okay’ situations might need closer attention or support. Smiles, social media posts, or public appearances can mask the reality of abuse.</a:t>
            </a:r>
          </a:p>
          <a:p>
            <a:pPr marL="285750" indent="-285750">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The content directs to Compass, the domestic abuse helpline for across Essex.</a:t>
            </a:r>
          </a:p>
          <a:p>
            <a:endParaRPr lang="en-GB"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20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013F71-25F3-53C3-1EF4-0A2D6EC0F816}"/>
              </a:ext>
            </a:extLst>
          </p:cNvPr>
          <p:cNvSpPr txBox="1"/>
          <p:nvPr/>
        </p:nvSpPr>
        <p:spPr>
          <a:xfrm>
            <a:off x="6251393" y="647551"/>
            <a:ext cx="4715219" cy="5755422"/>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Audience: friends and family</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Behind some smiles, there’s silence.</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dirty="0">
                <a:latin typeface="Calibri" panose="020F0502020204030204" pitchFamily="34" charset="0"/>
                <a:ea typeface="Calibri" panose="020F0502020204030204" pitchFamily="34" charset="0"/>
                <a:cs typeface="Calibri" panose="020F0502020204030204" pitchFamily="34" charset="0"/>
              </a:rPr>
              <a:t>Behind some laughter, there’s fear.</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Domestic abuse isn’t always physical</a:t>
            </a:r>
          </a:p>
          <a:p>
            <a:endParaRPr lang="en-GB" sz="1400" b="1"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Here’s what it can look like: </a:t>
            </a:r>
          </a:p>
          <a:p>
            <a:pPr marL="285750" indent="-285750" algn="l">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Gaslighting – Making someone doubt their memory</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Monitoring – obsessively checking phones or whereabouts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Verbal abuse – constant criticism or humiliation</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Financial control – limiting access to money or work</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Threats – using fear to control decisions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Two faces – kind in public, controlling in private</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You never know what’s happening behind closed doors.</a:t>
            </a:r>
          </a:p>
          <a:p>
            <a:pPr algn="l"/>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help,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1.00pm weekends) for help and support or visit </a:t>
            </a:r>
            <a:r>
              <a:rPr lang="en-GB" sz="1200" dirty="0"/>
              <a:t>essexcompass.org.uk</a:t>
            </a:r>
          </a:p>
          <a:p>
            <a:endParaRPr lang="en-GB" sz="1200" dirty="0"/>
          </a:p>
          <a:p>
            <a:r>
              <a:rPr lang="en-GB" sz="1400" b="1" dirty="0">
                <a:latin typeface="Calibri" panose="020F0502020204030204" pitchFamily="34" charset="0"/>
                <a:ea typeface="Calibri" panose="020F0502020204030204" pitchFamily="34" charset="0"/>
                <a:cs typeface="Calibri" panose="020F0502020204030204" pitchFamily="34" charset="0"/>
              </a:rPr>
              <a:t>#BehindTheSmile </a:t>
            </a:r>
            <a:r>
              <a:rPr lang="en-GB" sz="1400" dirty="0">
                <a:latin typeface="Calibri" panose="020F0502020204030204" pitchFamily="34" charset="0"/>
                <a:ea typeface="Calibri" panose="020F0502020204030204" pitchFamily="34" charset="0"/>
                <a:cs typeface="Calibri" panose="020F0502020204030204" pitchFamily="34" charset="0"/>
              </a:rPr>
              <a:t>#DomesticAbuseAwareness #BreakTheSilence #HiddenAbuse</a:t>
            </a:r>
          </a:p>
          <a:p>
            <a:endParaRPr lang="en-GB" sz="1200" dirty="0"/>
          </a:p>
          <a:p>
            <a:endParaRPr lang="en-GB" dirty="0"/>
          </a:p>
        </p:txBody>
      </p:sp>
      <p:pic>
        <p:nvPicPr>
          <p:cNvPr id="6" name="Picture 5" descr="A group of women sitting at a table with food&#10;&#10;AI-generated content may be incorrect.">
            <a:extLst>
              <a:ext uri="{FF2B5EF4-FFF2-40B4-BE49-F238E27FC236}">
                <a16:creationId xmlns:a16="http://schemas.microsoft.com/office/drawing/2014/main" id="{FA65986A-3BCC-65BE-56B7-428E56ED6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51" y="776175"/>
            <a:ext cx="5635257" cy="4508206"/>
          </a:xfrm>
          <a:prstGeom prst="rect">
            <a:avLst/>
          </a:prstGeom>
        </p:spPr>
      </p:pic>
    </p:spTree>
    <p:extLst>
      <p:ext uri="{BB962C8B-B14F-4D97-AF65-F5344CB8AC3E}">
        <p14:creationId xmlns:p14="http://schemas.microsoft.com/office/powerpoint/2010/main" val="216669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4571B1-0CF5-CD1F-CF4F-A88CC71A715F}"/>
              </a:ext>
            </a:extLst>
          </p:cNvPr>
          <p:cNvSpPr txBox="1"/>
          <p:nvPr/>
        </p:nvSpPr>
        <p:spPr>
          <a:xfrm>
            <a:off x="7020818" y="894156"/>
            <a:ext cx="4715219" cy="5878532"/>
          </a:xfrm>
          <a:prstGeom prst="rect">
            <a:avLst/>
          </a:prstGeom>
          <a:noFill/>
        </p:spPr>
        <p:txBody>
          <a:bodyPr wrap="square" rtlCol="0">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Audience: friends and family</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Behind some smiles, there’s silence.</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dirty="0">
                <a:latin typeface="Calibri" panose="020F0502020204030204" pitchFamily="34" charset="0"/>
                <a:ea typeface="Calibri" panose="020F0502020204030204" pitchFamily="34" charset="0"/>
                <a:cs typeface="Calibri" panose="020F0502020204030204" pitchFamily="34" charset="0"/>
              </a:rPr>
              <a:t>Behind some laughter, there’s fear.</a:t>
            </a:r>
            <a:br>
              <a:rPr lang="en-GB" sz="1400" dirty="0">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Domestic abuse isn’t always physical</a:t>
            </a:r>
          </a:p>
          <a:p>
            <a:endParaRPr lang="en-GB" sz="1400" b="1"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Here’s what it can look like: </a:t>
            </a:r>
          </a:p>
          <a:p>
            <a:pPr marL="285750" indent="-285750" algn="l">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Gaslighting – Making someone doubt their memory</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Monitoring – obsessively checking phones or whereabouts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Verbal abuse – constant criticism or humiliation</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Financial control – limiting access to money or work</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Threats – using fear to control decisions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Two faces – kind in public, controlling in private</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You never know what’s happening behind closed doors.</a:t>
            </a:r>
          </a:p>
          <a:p>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help,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1.00pm weekends) for help and support </a:t>
            </a:r>
            <a:r>
              <a:rPr lang="en-GB" sz="1600" dirty="0">
                <a:latin typeface="Calibri" panose="020F0502020204030204" pitchFamily="34" charset="0"/>
                <a:ea typeface="Calibri" panose="020F0502020204030204" pitchFamily="34" charset="0"/>
                <a:cs typeface="Calibri" panose="020F0502020204030204" pitchFamily="34" charset="0"/>
              </a:rPr>
              <a:t>or visit </a:t>
            </a:r>
            <a:r>
              <a:rPr lang="en-GB" sz="1400" dirty="0"/>
              <a:t>essexcompass.org.uk</a:t>
            </a:r>
            <a:endParaRPr lang="en-GB" sz="1400" dirty="0">
              <a:latin typeface="Calibri" panose="020F0502020204030204" pitchFamily="34" charset="0"/>
              <a:ea typeface="Calibri" panose="020F0502020204030204" pitchFamily="34" charset="0"/>
              <a:cs typeface="Calibri" panose="020F0502020204030204" pitchFamily="34" charset="0"/>
            </a:endParaRP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a:p>
            <a:pPr algn="l"/>
            <a:r>
              <a:rPr lang="en-GB" sz="1400" b="1" dirty="0">
                <a:latin typeface="Calibri" panose="020F0502020204030204" pitchFamily="34" charset="0"/>
                <a:ea typeface="Calibri" panose="020F0502020204030204" pitchFamily="34" charset="0"/>
                <a:cs typeface="Calibri" panose="020F0502020204030204" pitchFamily="34" charset="0"/>
              </a:rPr>
              <a:t>#BehindTheSmile </a:t>
            </a:r>
            <a:r>
              <a:rPr lang="en-GB" sz="1400" dirty="0">
                <a:latin typeface="Calibri" panose="020F0502020204030204" pitchFamily="34" charset="0"/>
                <a:ea typeface="Calibri" panose="020F0502020204030204" pitchFamily="34" charset="0"/>
                <a:cs typeface="Calibri" panose="020F0502020204030204" pitchFamily="34" charset="0"/>
              </a:rPr>
              <a:t>#DomesticAbuseAwareness #BreakTheSilence #HiddenAbuse</a:t>
            </a: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a:p>
            <a:endParaRPr lang="en-GB" sz="1200" dirty="0"/>
          </a:p>
          <a:p>
            <a:endParaRPr lang="en-GB" dirty="0"/>
          </a:p>
        </p:txBody>
      </p:sp>
      <p:pic>
        <p:nvPicPr>
          <p:cNvPr id="3" name="Picture 2" descr="A group of people sitting at a table&#10;&#10;AI-generated content may be incorrect.">
            <a:extLst>
              <a:ext uri="{FF2B5EF4-FFF2-40B4-BE49-F238E27FC236}">
                <a16:creationId xmlns:a16="http://schemas.microsoft.com/office/drawing/2014/main" id="{746020AE-07FA-E81F-19AA-E95B52152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63" y="894156"/>
            <a:ext cx="5963171" cy="4770537"/>
          </a:xfrm>
          <a:prstGeom prst="rect">
            <a:avLst/>
          </a:prstGeom>
        </p:spPr>
      </p:pic>
    </p:spTree>
    <p:extLst>
      <p:ext uri="{BB962C8B-B14F-4D97-AF65-F5344CB8AC3E}">
        <p14:creationId xmlns:p14="http://schemas.microsoft.com/office/powerpoint/2010/main" val="95782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96FD7D-AA54-9EB3-7BFC-00F4223CB131}"/>
              </a:ext>
            </a:extLst>
          </p:cNvPr>
          <p:cNvSpPr txBox="1"/>
          <p:nvPr/>
        </p:nvSpPr>
        <p:spPr>
          <a:xfrm>
            <a:off x="6445020" y="1243738"/>
            <a:ext cx="5479394" cy="4616648"/>
          </a:xfrm>
          <a:prstGeom prst="rect">
            <a:avLst/>
          </a:prstGeom>
          <a:noFill/>
        </p:spPr>
        <p:txBody>
          <a:bodyPr wrap="square">
            <a:spAutoFit/>
          </a:bodyPr>
          <a:lstStyle/>
          <a:p>
            <a:pPr algn="l"/>
            <a:r>
              <a:rPr lang="en-GB" sz="1400" b="0" i="0" dirty="0">
                <a:effectLst/>
                <a:latin typeface="Calibri" panose="020F0502020204030204" pitchFamily="34" charset="0"/>
                <a:ea typeface="Calibri" panose="020F0502020204030204" pitchFamily="34" charset="0"/>
                <a:cs typeface="Calibri" panose="020F0502020204030204" pitchFamily="34" charset="0"/>
              </a:rPr>
              <a:t>Behind some smiles, there’s silence.</a:t>
            </a:r>
            <a:br>
              <a:rPr lang="en-GB" sz="1400" b="0" i="0" dirty="0">
                <a:effectLst/>
                <a:latin typeface="Calibri" panose="020F0502020204030204" pitchFamily="34" charset="0"/>
                <a:ea typeface="Calibri" panose="020F0502020204030204" pitchFamily="34" charset="0"/>
                <a:cs typeface="Calibri" panose="020F0502020204030204" pitchFamily="34" charset="0"/>
              </a:rPr>
            </a:br>
            <a:r>
              <a:rPr lang="en-GB" sz="1400" b="0" i="0" dirty="0">
                <a:effectLst/>
                <a:latin typeface="Calibri" panose="020F0502020204030204" pitchFamily="34" charset="0"/>
                <a:ea typeface="Calibri" panose="020F0502020204030204" pitchFamily="34" charset="0"/>
                <a:cs typeface="Calibri" panose="020F0502020204030204" pitchFamily="34" charset="0"/>
              </a:rPr>
              <a:t>Behind some laughter, there’s fear.</a:t>
            </a:r>
            <a:br>
              <a:rPr lang="en-GB" sz="1400" b="0" i="0" dirty="0">
                <a:effectLst/>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D</a:t>
            </a:r>
            <a:r>
              <a:rPr lang="en-GB" sz="1400" b="1" i="0" dirty="0">
                <a:effectLst/>
                <a:latin typeface="Calibri" panose="020F0502020204030204" pitchFamily="34" charset="0"/>
                <a:ea typeface="Calibri" panose="020F0502020204030204" pitchFamily="34" charset="0"/>
                <a:cs typeface="Calibri" panose="020F0502020204030204" pitchFamily="34" charset="0"/>
              </a:rPr>
              <a:t>omestic abuse isn’t always physical</a:t>
            </a:r>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p>
            <a:pPr algn="l"/>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Here’s what it can look like: </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Gaslighting – making someone question their reality</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Monitoring – obsessively checking phones or whereabouts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Verbal abuse – constant criticism or humiliation</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Financial control – limiting access to money or work</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Threats – using fear to control decisions</a:t>
            </a:r>
          </a:p>
          <a:p>
            <a:pPr marL="285750" indent="-285750" algn="l">
              <a:buFont typeface="Arial" panose="020B0604020202020204" pitchFamily="34" charset="0"/>
              <a:buChar char="•"/>
            </a:pPr>
            <a:r>
              <a:rPr lang="en-GB" sz="1400" b="0" i="0" dirty="0">
                <a:effectLst/>
                <a:latin typeface="Calibri" panose="020F0502020204030204" pitchFamily="34" charset="0"/>
                <a:ea typeface="Calibri" panose="020F0502020204030204" pitchFamily="34" charset="0"/>
                <a:cs typeface="Calibri" panose="020F0502020204030204" pitchFamily="34" charset="0"/>
              </a:rPr>
              <a:t>Two faces – kind in public, controlling in private</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You never know what’s happening behind closed doors.</a:t>
            </a:r>
          </a:p>
          <a:p>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help,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1.00pm weekends) for help and support </a:t>
            </a:r>
            <a:r>
              <a:rPr lang="en-GB" sz="1600" dirty="0">
                <a:latin typeface="Calibri" panose="020F0502020204030204" pitchFamily="34" charset="0"/>
                <a:ea typeface="Calibri" panose="020F0502020204030204" pitchFamily="34" charset="0"/>
                <a:cs typeface="Calibri" panose="020F0502020204030204" pitchFamily="34" charset="0"/>
              </a:rPr>
              <a:t>or visit </a:t>
            </a:r>
            <a:r>
              <a:rPr lang="en-GB" sz="1400" dirty="0"/>
              <a:t>essexcompass.org.uk</a:t>
            </a:r>
            <a:endParaRPr lang="en-GB" sz="1400" dirty="0">
              <a:latin typeface="Calibri" panose="020F0502020204030204" pitchFamily="34" charset="0"/>
              <a:ea typeface="Calibri" panose="020F0502020204030204" pitchFamily="34" charset="0"/>
              <a:cs typeface="Calibri" panose="020F0502020204030204" pitchFamily="34" charset="0"/>
            </a:endParaRPr>
          </a:p>
          <a:p>
            <a:pPr algn="l"/>
            <a:br>
              <a:rPr lang="en-GB" sz="1400" b="0" i="0" dirty="0">
                <a:solidFill>
                  <a:srgbClr val="424242"/>
                </a:solidFill>
                <a:effectLst/>
                <a:latin typeface="Calibri" panose="020F0502020204030204" pitchFamily="34" charset="0"/>
                <a:ea typeface="Calibri" panose="020F0502020204030204" pitchFamily="34" charset="0"/>
                <a:cs typeface="Calibri" panose="020F0502020204030204" pitchFamily="34" charset="0"/>
              </a:rPr>
            </a:br>
            <a:r>
              <a:rPr lang="en-GB" sz="1400" b="1" i="0" dirty="0">
                <a:solidFill>
                  <a:srgbClr val="424242"/>
                </a:solidFill>
                <a:effectLst/>
                <a:latin typeface="Calibri" panose="020F0502020204030204" pitchFamily="34" charset="0"/>
                <a:ea typeface="Calibri" panose="020F0502020204030204" pitchFamily="34" charset="0"/>
                <a:cs typeface="Calibri" panose="020F0502020204030204" pitchFamily="34" charset="0"/>
              </a:rPr>
              <a:t>#BehindTheSmile </a:t>
            </a:r>
            <a:r>
              <a:rPr lang="en-GB" sz="1400" b="0" i="0" dirty="0">
                <a:solidFill>
                  <a:srgbClr val="424242"/>
                </a:solidFill>
                <a:effectLst/>
                <a:latin typeface="Calibri" panose="020F0502020204030204" pitchFamily="34" charset="0"/>
                <a:ea typeface="Calibri" panose="020F0502020204030204" pitchFamily="34" charset="0"/>
                <a:cs typeface="Calibri" panose="020F0502020204030204" pitchFamily="34" charset="0"/>
              </a:rPr>
              <a:t>#DomesticAbuseAwareness #BreakTheSilence #HiddenAbuse</a:t>
            </a:r>
          </a:p>
          <a:p>
            <a:pPr algn="l"/>
            <a:endParaRPr lang="en-GB" sz="1400" b="0" i="0" dirty="0">
              <a:solidFill>
                <a:srgbClr val="42424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F5AEB8F-567C-EA8D-8E31-DB1C5DB32E6C}"/>
              </a:ext>
            </a:extLst>
          </p:cNvPr>
          <p:cNvSpPr txBox="1"/>
          <p:nvPr/>
        </p:nvSpPr>
        <p:spPr>
          <a:xfrm>
            <a:off x="6445020" y="782170"/>
            <a:ext cx="6094562" cy="369332"/>
          </a:xfrm>
          <a:prstGeom prst="rect">
            <a:avLst/>
          </a:prstGeom>
          <a:noFill/>
        </p:spPr>
        <p:txBody>
          <a:bodyPr wrap="square">
            <a:spAutoFit/>
          </a:bodyPr>
          <a:lstStyle/>
          <a:p>
            <a:r>
              <a:rPr lang="en-GB" b="1" dirty="0"/>
              <a:t>Audience: friends and family</a:t>
            </a:r>
          </a:p>
        </p:txBody>
      </p:sp>
      <p:pic>
        <p:nvPicPr>
          <p:cNvPr id="3" name="Picture 2" descr="A group of people sitting at a table with food&#10;&#10;AI-generated content may be incorrect.">
            <a:extLst>
              <a:ext uri="{FF2B5EF4-FFF2-40B4-BE49-F238E27FC236}">
                <a16:creationId xmlns:a16="http://schemas.microsoft.com/office/drawing/2014/main" id="{D758CB9C-6B87-CE1B-CB35-75347A9BF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86" y="907458"/>
            <a:ext cx="5797896" cy="4638317"/>
          </a:xfrm>
          <a:prstGeom prst="rect">
            <a:avLst/>
          </a:prstGeom>
        </p:spPr>
      </p:pic>
    </p:spTree>
    <p:extLst>
      <p:ext uri="{BB962C8B-B14F-4D97-AF65-F5344CB8AC3E}">
        <p14:creationId xmlns:p14="http://schemas.microsoft.com/office/powerpoint/2010/main" val="304020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EE3A35-07A1-84F7-87F3-72FCF7903BA7}"/>
              </a:ext>
            </a:extLst>
          </p:cNvPr>
          <p:cNvSpPr txBox="1"/>
          <p:nvPr/>
        </p:nvSpPr>
        <p:spPr>
          <a:xfrm>
            <a:off x="7072264" y="1772523"/>
            <a:ext cx="4447382" cy="954107"/>
          </a:xfrm>
          <a:prstGeom prst="rect">
            <a:avLst/>
          </a:prstGeom>
          <a:noFill/>
        </p:spPr>
        <p:txBody>
          <a:bodyPr wrap="square">
            <a:spAutoFit/>
          </a:bodyPr>
          <a:lstStyle/>
          <a:p>
            <a:pPr algn="l"/>
            <a:r>
              <a:rPr lang="en-GB" sz="1400" b="0" i="0" dirty="0">
                <a:effectLst/>
                <a:latin typeface="Calibri" panose="020F0502020204030204" pitchFamily="34" charset="0"/>
                <a:ea typeface="Calibri" panose="020F0502020204030204" pitchFamily="34" charset="0"/>
                <a:cs typeface="Calibri" panose="020F0502020204030204" pitchFamily="34" charset="0"/>
              </a:rPr>
              <a:t>Coercive control is a form of abuse that uses manipulation, isolation, and fear to dominate someone and can exist behind closed doors, even when everything looks “fine” on the outside.</a:t>
            </a:r>
          </a:p>
        </p:txBody>
      </p:sp>
      <p:sp>
        <p:nvSpPr>
          <p:cNvPr id="9" name="TextBox 8">
            <a:extLst>
              <a:ext uri="{FF2B5EF4-FFF2-40B4-BE49-F238E27FC236}">
                <a16:creationId xmlns:a16="http://schemas.microsoft.com/office/drawing/2014/main" id="{EB035DC2-7415-7FC7-8EEE-1CC630EE863F}"/>
              </a:ext>
            </a:extLst>
          </p:cNvPr>
          <p:cNvSpPr txBox="1"/>
          <p:nvPr/>
        </p:nvSpPr>
        <p:spPr>
          <a:xfrm>
            <a:off x="7072264" y="2823330"/>
            <a:ext cx="4556144" cy="2277547"/>
          </a:xfrm>
          <a:prstGeom prst="rect">
            <a:avLst/>
          </a:prstGeom>
          <a:noFill/>
        </p:spPr>
        <p:txBody>
          <a:bodyPr wrap="square">
            <a:spAutoFit/>
          </a:bodyPr>
          <a:lstStyle/>
          <a:p>
            <a:r>
              <a:rPr lang="en-GB" sz="1400" b="0" i="0" dirty="0">
                <a:effectLst/>
                <a:latin typeface="Calibri" panose="020F0502020204030204" pitchFamily="34" charset="0"/>
                <a:ea typeface="Calibri" panose="020F0502020204030204" pitchFamily="34" charset="0"/>
                <a:cs typeface="Calibri" panose="020F0502020204030204" pitchFamily="34" charset="0"/>
              </a:rPr>
              <a:t>If you or someone you know needs support, reach out. You are not alone. Call the </a:t>
            </a:r>
            <a:r>
              <a:rPr lang="en-GB" sz="1400" dirty="0">
                <a:latin typeface="Calibri" panose="020F0502020204030204" pitchFamily="34" charset="0"/>
                <a:ea typeface="Calibri" panose="020F0502020204030204" pitchFamily="34" charset="0"/>
                <a:cs typeface="Calibri" panose="020F0502020204030204" pitchFamily="34" charset="0"/>
              </a:rPr>
              <a:t>domestic abuse helpline Essex Compass on 0330 333 7 444 (8.00am to 8.00pm weekdays, 8.00am to 1pm weekends) for help and support </a:t>
            </a:r>
            <a:r>
              <a:rPr lang="en-GB" sz="1600" dirty="0">
                <a:latin typeface="Calibri" panose="020F0502020204030204" pitchFamily="34" charset="0"/>
                <a:ea typeface="Calibri" panose="020F0502020204030204" pitchFamily="34" charset="0"/>
                <a:cs typeface="Calibri" panose="020F0502020204030204" pitchFamily="34" charset="0"/>
              </a:rPr>
              <a:t>or visit </a:t>
            </a:r>
            <a:r>
              <a:rPr lang="en-GB" sz="1400" dirty="0"/>
              <a:t>essexcompass.org.uk</a:t>
            </a:r>
            <a:endParaRPr lang="en-GB" sz="1400" dirty="0">
              <a:latin typeface="Calibri" panose="020F0502020204030204" pitchFamily="34" charset="0"/>
              <a:ea typeface="Calibri" panose="020F0502020204030204" pitchFamily="34" charset="0"/>
              <a:cs typeface="Calibri" panose="020F0502020204030204" pitchFamily="34" charset="0"/>
            </a:endParaRP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a:p>
            <a:pPr algn="l"/>
            <a:r>
              <a:rPr lang="en-GB" sz="1400" dirty="0">
                <a:latin typeface="Calibri" panose="020F0502020204030204" pitchFamily="34" charset="0"/>
                <a:ea typeface="Calibri" panose="020F0502020204030204" pitchFamily="34" charset="0"/>
                <a:cs typeface="Calibri" panose="020F0502020204030204" pitchFamily="34" charset="0"/>
              </a:rPr>
              <a:t>#DomesticAbuseAwareness #BreakTheSilence #HiddenAbuse #BehindTheSmile</a:t>
            </a:r>
          </a:p>
          <a:p>
            <a:pPr algn="l"/>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75E6051-05C5-55A1-C384-E2BCFED41743}"/>
              </a:ext>
            </a:extLst>
          </p:cNvPr>
          <p:cNvSpPr txBox="1"/>
          <p:nvPr/>
        </p:nvSpPr>
        <p:spPr>
          <a:xfrm>
            <a:off x="7072264" y="1306491"/>
            <a:ext cx="6094562" cy="369332"/>
          </a:xfrm>
          <a:prstGeom prst="rect">
            <a:avLst/>
          </a:prstGeom>
          <a:noFill/>
        </p:spPr>
        <p:txBody>
          <a:bodyPr wrap="square">
            <a:spAutoFit/>
          </a:bodyPr>
          <a:lstStyle/>
          <a:p>
            <a:r>
              <a:rPr lang="en-GB" b="1" dirty="0"/>
              <a:t>Audience: victim</a:t>
            </a:r>
          </a:p>
        </p:txBody>
      </p:sp>
      <p:pic>
        <p:nvPicPr>
          <p:cNvPr id="3" name="Picture 2" descr="A person sitting in a glass dome&#10;&#10;AI-generated content may be incorrect.">
            <a:extLst>
              <a:ext uri="{FF2B5EF4-FFF2-40B4-BE49-F238E27FC236}">
                <a16:creationId xmlns:a16="http://schemas.microsoft.com/office/drawing/2014/main" id="{CF949D6D-C200-ACDA-8796-CB3AEC907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23" y="903590"/>
            <a:ext cx="5877590" cy="4702072"/>
          </a:xfrm>
          <a:prstGeom prst="rect">
            <a:avLst/>
          </a:prstGeom>
        </p:spPr>
      </p:pic>
    </p:spTree>
    <p:extLst>
      <p:ext uri="{BB962C8B-B14F-4D97-AF65-F5344CB8AC3E}">
        <p14:creationId xmlns:p14="http://schemas.microsoft.com/office/powerpoint/2010/main" val="375087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F30E4-6F33-53AB-39BF-AD4C01A21E10}"/>
              </a:ext>
            </a:extLst>
          </p:cNvPr>
          <p:cNvSpPr txBox="1"/>
          <p:nvPr/>
        </p:nvSpPr>
        <p:spPr>
          <a:xfrm>
            <a:off x="1137423" y="772514"/>
            <a:ext cx="10214517" cy="3970318"/>
          </a:xfrm>
          <a:prstGeom prst="rect">
            <a:avLst/>
          </a:prstGeom>
          <a:noFill/>
        </p:spPr>
        <p:txBody>
          <a:bodyPr wrap="square" rtlCol="0">
            <a:spAutoFit/>
          </a:bodyPr>
          <a:lstStyle/>
          <a:p>
            <a:r>
              <a:rPr lang="en-GB" b="1" dirty="0"/>
              <a:t>Full set of sized images (Instagram, Facebook, X and LinkedIn) can be found on the </a:t>
            </a:r>
            <a:r>
              <a:rPr lang="en-GB" b="1" dirty="0">
                <a:hlinkClick r:id="rId4"/>
              </a:rPr>
              <a:t>SETDAB Website. </a:t>
            </a:r>
            <a:endParaRPr lang="en-GB" b="1" dirty="0"/>
          </a:p>
          <a:p>
            <a:endParaRPr lang="en-GB" dirty="0"/>
          </a:p>
          <a:p>
            <a:r>
              <a:rPr lang="en-GB" b="1" dirty="0"/>
              <a:t>Animated content is also available (click on image to play).</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Animation - dinner party">
            <a:hlinkClick r:id="" action="ppaction://media"/>
            <a:extLst>
              <a:ext uri="{FF2B5EF4-FFF2-40B4-BE49-F238E27FC236}">
                <a16:creationId xmlns:a16="http://schemas.microsoft.com/office/drawing/2014/main" id="{D6CA58F6-1C8C-E64C-5276-797CF9B1DB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2390" y="2211812"/>
            <a:ext cx="5260932" cy="2959274"/>
          </a:xfrm>
          <a:prstGeom prst="rect">
            <a:avLst/>
          </a:prstGeom>
        </p:spPr>
      </p:pic>
      <p:sp>
        <p:nvSpPr>
          <p:cNvPr id="5" name="TextBox 4">
            <a:extLst>
              <a:ext uri="{FF2B5EF4-FFF2-40B4-BE49-F238E27FC236}">
                <a16:creationId xmlns:a16="http://schemas.microsoft.com/office/drawing/2014/main" id="{7EF33C34-0244-94A4-9685-19776C004685}"/>
              </a:ext>
            </a:extLst>
          </p:cNvPr>
          <p:cNvSpPr txBox="1"/>
          <p:nvPr/>
        </p:nvSpPr>
        <p:spPr>
          <a:xfrm>
            <a:off x="336826" y="5487837"/>
            <a:ext cx="11518348" cy="971292"/>
          </a:xfrm>
          <a:prstGeom prst="rect">
            <a:avLst/>
          </a:prstGeom>
          <a:solidFill>
            <a:srgbClr val="0070C0"/>
          </a:solidFill>
          <a:ln>
            <a:solidFill>
              <a:srgbClr val="0070C0"/>
            </a:solidFill>
          </a:ln>
        </p:spPr>
        <p:txBody>
          <a:bodyPr wrap="square">
            <a:spAutoFit/>
          </a:bodyPr>
          <a:lstStyle/>
          <a:p>
            <a:pPr>
              <a:lnSpc>
                <a:spcPct val="107000"/>
              </a:lnSpc>
              <a:spcAft>
                <a:spcPts val="800"/>
              </a:spcAft>
            </a:pPr>
            <a:r>
              <a:rPr lang="en-GB"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 request that no images, graphics, or calls to action within this media pack be altered, edited, or modified in any way. For further information or advice about any of the resources included please contact: domestic.abuseessex@essex.gov.uk</a:t>
            </a:r>
          </a:p>
        </p:txBody>
      </p:sp>
    </p:spTree>
    <p:extLst>
      <p:ext uri="{BB962C8B-B14F-4D97-AF65-F5344CB8AC3E}">
        <p14:creationId xmlns:p14="http://schemas.microsoft.com/office/powerpoint/2010/main" val="36757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34A7656483B74FB66C73ECEA17E281" ma:contentTypeVersion="21" ma:contentTypeDescription="Create a new document." ma:contentTypeScope="" ma:versionID="00469d0fe4e4e605f7651c9b326cc532">
  <xsd:schema xmlns:xsd="http://www.w3.org/2001/XMLSchema" xmlns:xs="http://www.w3.org/2001/XMLSchema" xmlns:p="http://schemas.microsoft.com/office/2006/metadata/properties" xmlns:ns1="http://schemas.microsoft.com/sharepoint/v3" xmlns:ns2="a9f12287-5f74-4593-92c9-e973669b9a71" xmlns:ns3="6140e513-9c0e-4e73-9b29-9e780522eb94" xmlns:ns4="6a461f78-e7a2-485a-8a47-5fc604b04102" targetNamespace="http://schemas.microsoft.com/office/2006/metadata/properties" ma:root="true" ma:fieldsID="6c1cde40889c9f009b1cc1c1c34c6e80" ns1:_="" ns2:_="" ns3:_="" ns4:_="">
    <xsd:import namespace="http://schemas.microsoft.com/sharepoint/v3"/>
    <xsd:import namespace="a9f12287-5f74-4593-92c9-e973669b9a71"/>
    <xsd:import namespace="6140e513-9c0e-4e73-9b29-9e780522eb94"/>
    <xsd:import namespace="6a461f78-e7a2-485a-8a47-5fc604b041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2287-5f74-4593-92c9-e973669b9a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de9a85-6517-4fbb-af6e-3d8f59a4cb5b"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0e513-9c0e-4e73-9b29-9e780522eb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461f78-e7a2-485a-8a47-5fc604b0410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da99c5a-3ae7-4805-92a8-452bf1f9d22b}" ma:internalName="TaxCatchAll" ma:showField="CatchAllData" ma:web="6140e513-9c0e-4e73-9b29-9e780522eb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a461f78-e7a2-485a-8a47-5fc604b04102" xsi:nil="true"/>
    <_ip_UnifiedCompliancePolicyProperties xmlns="http://schemas.microsoft.com/sharepoint/v3" xsi:nil="true"/>
    <lcf76f155ced4ddcb4097134ff3c332f xmlns="a9f12287-5f74-4593-92c9-e973669b9a7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5E5AA8-C79A-47E9-8A26-ABDAC0775502}">
  <ds:schemaRefs>
    <ds:schemaRef ds:uri="http://schemas.microsoft.com/sharepoint/v3/contenttype/forms"/>
  </ds:schemaRefs>
</ds:datastoreItem>
</file>

<file path=customXml/itemProps2.xml><?xml version="1.0" encoding="utf-8"?>
<ds:datastoreItem xmlns:ds="http://schemas.openxmlformats.org/officeDocument/2006/customXml" ds:itemID="{1B7EA631-453B-4B89-93E7-762DB5D8F5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f12287-5f74-4593-92c9-e973669b9a71"/>
    <ds:schemaRef ds:uri="6140e513-9c0e-4e73-9b29-9e780522eb94"/>
    <ds:schemaRef ds:uri="6a461f78-e7a2-485a-8a47-5fc604b041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688E5D-7421-4EBD-BCD9-97016C9676AF}">
  <ds:schemaRefs>
    <ds:schemaRef ds:uri="http://schemas.microsoft.com/office/2006/metadata/properties"/>
    <ds:schemaRef ds:uri="http://schemas.microsoft.com/office/infopath/2007/PartnerControls"/>
    <ds:schemaRef ds:uri="http://schemas.microsoft.com/sharepoint/v3"/>
    <ds:schemaRef ds:uri="6a461f78-e7a2-485a-8a47-5fc604b04102"/>
    <ds:schemaRef ds:uri="a9f12287-5f74-4593-92c9-e973669b9a71"/>
  </ds:schemaRefs>
</ds:datastoreItem>
</file>

<file path=docProps/app.xml><?xml version="1.0" encoding="utf-8"?>
<Properties xmlns="http://schemas.openxmlformats.org/officeDocument/2006/extended-properties" xmlns:vt="http://schemas.openxmlformats.org/officeDocument/2006/docPropsVTypes">
  <TotalTime>3065</TotalTime>
  <Words>986</Words>
  <Application>Microsoft Office PowerPoint</Application>
  <PresentationFormat>Widescreen</PresentationFormat>
  <Paragraphs>84</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Tricia Berhardt - SETDAB Senior Communications Officer</dc:creator>
  <cp:lastModifiedBy>Tricia Berhardt - SETDAB Senior Communications Officer</cp:lastModifiedBy>
  <cp:revision>16</cp:revision>
  <dcterms:created xsi:type="dcterms:W3CDTF">2025-07-08T13:58:11Z</dcterms:created>
  <dcterms:modified xsi:type="dcterms:W3CDTF">2025-07-24T12:14:41Z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2025-07-08T14:53:02Z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925c0ba1-7142-4f41-9b9a-6a9480ca6cc9</vt:lpwstr>
  </property>
  <property fmtid="{D5CDD505-2E9C-101B-9397-08002B2CF9AE}" pid="8" name="MSIP_Label_39d8be9e-c8d9-4b9c-bd40-2c27cc7ea2e6_ContentBits">
    <vt:lpwstr>0</vt:lpwstr>
  </property>
  <property fmtid="{D5CDD505-2E9C-101B-9397-08002B2CF9AE}" pid="9" name="ContentTypeId">
    <vt:lpwstr>0x010100BB34A7656483B74FB66C73ECEA17E281</vt:lpwstr>
  </property>
  <property fmtid="{D5CDD505-2E9C-101B-9397-08002B2CF9AE}" pid="10" name="MediaServiceImageTags">
    <vt:lpwstr/>
  </property>
</Properties>
</file>