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 id="2147483689" r:id="rId5"/>
    <p:sldMasterId id="2147483701" r:id="rId6"/>
    <p:sldMasterId id="2147483713" r:id="rId7"/>
  </p:sldMasterIdLst>
  <p:notesMasterIdLst>
    <p:notesMasterId r:id="rId26"/>
  </p:notesMasterIdLst>
  <p:handoutMasterIdLst>
    <p:handoutMasterId r:id="rId27"/>
  </p:handoutMasterIdLst>
  <p:sldIdLst>
    <p:sldId id="867" r:id="rId8"/>
    <p:sldId id="864" r:id="rId9"/>
    <p:sldId id="851" r:id="rId10"/>
    <p:sldId id="856" r:id="rId11"/>
    <p:sldId id="866" r:id="rId12"/>
    <p:sldId id="861" r:id="rId13"/>
    <p:sldId id="857" r:id="rId14"/>
    <p:sldId id="858" r:id="rId15"/>
    <p:sldId id="859" r:id="rId16"/>
    <p:sldId id="860" r:id="rId17"/>
    <p:sldId id="862" r:id="rId18"/>
    <p:sldId id="863" r:id="rId19"/>
    <p:sldId id="865" r:id="rId20"/>
    <p:sldId id="868" r:id="rId21"/>
    <p:sldId id="850" r:id="rId22"/>
    <p:sldId id="256" r:id="rId23"/>
    <p:sldId id="258" r:id="rId24"/>
    <p:sldId id="257" r:id="rId25"/>
  </p:sldIdLst>
  <p:sldSz cx="12192000" cy="6858000"/>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9FD"/>
    <a:srgbClr val="EFE9F9"/>
    <a:srgbClr val="FFF4DD"/>
    <a:srgbClr val="E6D5F3"/>
    <a:srgbClr val="E42679"/>
    <a:srgbClr val="FFCC66"/>
    <a:srgbClr val="B4F5FE"/>
    <a:srgbClr val="FFE1F0"/>
    <a:srgbClr val="F303C5"/>
    <a:srgbClr val="C7FE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85" autoAdjust="0"/>
    <p:restoredTop sz="95297" autoAdjust="0"/>
  </p:normalViewPr>
  <p:slideViewPr>
    <p:cSldViewPr snapToGrid="0" showGuides="1">
      <p:cViewPr varScale="1">
        <p:scale>
          <a:sx n="74" d="100"/>
          <a:sy n="74" d="100"/>
        </p:scale>
        <p:origin x="92" y="44"/>
      </p:cViewPr>
      <p:guideLst>
        <p:guide orient="horz" pos="2160"/>
        <p:guide pos="3840"/>
      </p:guideLst>
    </p:cSldViewPr>
  </p:slideViewPr>
  <p:notesTextViewPr>
    <p:cViewPr>
      <p:scale>
        <a:sx n="1" d="1"/>
        <a:sy n="1" d="1"/>
      </p:scale>
      <p:origin x="0" y="0"/>
    </p:cViewPr>
  </p:notesTextViewPr>
  <p:sorterViewPr>
    <p:cViewPr>
      <p:scale>
        <a:sx n="100" d="100"/>
        <a:sy n="100" d="100"/>
      </p:scale>
      <p:origin x="0" y="-5116"/>
    </p:cViewPr>
  </p:sorterViewPr>
  <p:notesViewPr>
    <p:cSldViewPr snapToGrid="0">
      <p:cViewPr>
        <p:scale>
          <a:sx n="100" d="100"/>
          <a:sy n="100" d="100"/>
        </p:scale>
        <p:origin x="1572" y="-18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857636" y="0"/>
            <a:ext cx="2951163" cy="498852"/>
          </a:xfrm>
          <a:prstGeom prst="rect">
            <a:avLst/>
          </a:prstGeom>
        </p:spPr>
        <p:txBody>
          <a:bodyPr vert="horz" lIns="91440" tIns="45720" rIns="91440" bIns="45720" rtlCol="0"/>
          <a:lstStyle>
            <a:lvl1pPr algn="r">
              <a:defRPr sz="1200"/>
            </a:lvl1pPr>
          </a:lstStyle>
          <a:p>
            <a:fld id="{97AB3EA8-A58D-4C92-A3AB-D271CCC294C7}" type="datetimeFigureOut">
              <a:rPr lang="en-US" smtClean="0"/>
              <a:t>4/4/2025</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9443662"/>
            <a:ext cx="2951163" cy="49885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857636" y="9443662"/>
            <a:ext cx="2951163" cy="498851"/>
          </a:xfrm>
          <a:prstGeom prst="rect">
            <a:avLst/>
          </a:prstGeom>
        </p:spPr>
        <p:txBody>
          <a:bodyPr vert="horz" lIns="91440" tIns="45720" rIns="91440" bIns="45720"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4/4/2025</a:t>
            </a:fld>
            <a:endParaRPr lang="en-US" noProof="0" dirty="0"/>
          </a:p>
        </p:txBody>
      </p:sp>
      <p:sp>
        <p:nvSpPr>
          <p:cNvPr id="4" name="Slide Image Placeholder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7957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6371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3789758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092934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46179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CE04F9B-D9D8-42CD-B771-86CC4F789B4F}" type="datetimeFigureOut">
              <a:rPr lang="en-GB" smtClean="0"/>
              <a:t>04/04/2025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A972B9E-1FA4-46FC-9DD1-0C3D158A174E}" type="slidenum">
              <a:rPr lang="en-GB" smtClean="0"/>
              <a:t>‹#›</a:t>
            </a:fld>
            <a:endParaRPr lang="en-GB" dirty="0"/>
          </a:p>
        </p:txBody>
      </p:sp>
    </p:spTree>
    <p:extLst>
      <p:ext uri="{BB962C8B-B14F-4D97-AF65-F5344CB8AC3E}">
        <p14:creationId xmlns:p14="http://schemas.microsoft.com/office/powerpoint/2010/main" val="2615405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CE04F9B-D9D8-42CD-B771-86CC4F789B4F}" type="datetimeFigureOut">
              <a:rPr lang="en-GB" smtClean="0"/>
              <a:t>04/04/2025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A972B9E-1FA4-46FC-9DD1-0C3D158A174E}" type="slidenum">
              <a:rPr lang="en-GB" smtClean="0"/>
              <a:t>‹#›</a:t>
            </a:fld>
            <a:endParaRPr lang="en-GB" dirty="0"/>
          </a:p>
        </p:txBody>
      </p:sp>
    </p:spTree>
    <p:extLst>
      <p:ext uri="{BB962C8B-B14F-4D97-AF65-F5344CB8AC3E}">
        <p14:creationId xmlns:p14="http://schemas.microsoft.com/office/powerpoint/2010/main" val="2404764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E04F9B-D9D8-42CD-B771-86CC4F789B4F}" type="datetimeFigureOut">
              <a:rPr lang="en-GB" smtClean="0"/>
              <a:t>04/04/2025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A972B9E-1FA4-46FC-9DD1-0C3D158A174E}" type="slidenum">
              <a:rPr lang="en-GB" smtClean="0"/>
              <a:t>‹#›</a:t>
            </a:fld>
            <a:endParaRPr lang="en-GB" dirty="0"/>
          </a:p>
        </p:txBody>
      </p:sp>
    </p:spTree>
    <p:extLst>
      <p:ext uri="{BB962C8B-B14F-4D97-AF65-F5344CB8AC3E}">
        <p14:creationId xmlns:p14="http://schemas.microsoft.com/office/powerpoint/2010/main" val="2222269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CE04F9B-D9D8-42CD-B771-86CC4F789B4F}" type="datetimeFigureOut">
              <a:rPr lang="en-GB" smtClean="0"/>
              <a:t>04/04/2025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A972B9E-1FA4-46FC-9DD1-0C3D158A174E}" type="slidenum">
              <a:rPr lang="en-GB" smtClean="0"/>
              <a:t>‹#›</a:t>
            </a:fld>
            <a:endParaRPr lang="en-GB" dirty="0"/>
          </a:p>
        </p:txBody>
      </p:sp>
    </p:spTree>
    <p:extLst>
      <p:ext uri="{BB962C8B-B14F-4D97-AF65-F5344CB8AC3E}">
        <p14:creationId xmlns:p14="http://schemas.microsoft.com/office/powerpoint/2010/main" val="18003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CE04F9B-D9D8-42CD-B771-86CC4F789B4F}" type="datetimeFigureOut">
              <a:rPr lang="en-GB" smtClean="0"/>
              <a:t>04/04/2025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3A972B9E-1FA4-46FC-9DD1-0C3D158A174E}" type="slidenum">
              <a:rPr lang="en-GB" smtClean="0"/>
              <a:t>‹#›</a:t>
            </a:fld>
            <a:endParaRPr lang="en-GB" dirty="0"/>
          </a:p>
        </p:txBody>
      </p:sp>
    </p:spTree>
    <p:extLst>
      <p:ext uri="{BB962C8B-B14F-4D97-AF65-F5344CB8AC3E}">
        <p14:creationId xmlns:p14="http://schemas.microsoft.com/office/powerpoint/2010/main" val="4053930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CE04F9B-D9D8-42CD-B771-86CC4F789B4F}" type="datetimeFigureOut">
              <a:rPr lang="en-GB" smtClean="0"/>
              <a:t>04/04/2025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A972B9E-1FA4-46FC-9DD1-0C3D158A174E}" type="slidenum">
              <a:rPr lang="en-GB" smtClean="0"/>
              <a:t>‹#›</a:t>
            </a:fld>
            <a:endParaRPr lang="en-GB" dirty="0"/>
          </a:p>
        </p:txBody>
      </p:sp>
    </p:spTree>
    <p:extLst>
      <p:ext uri="{BB962C8B-B14F-4D97-AF65-F5344CB8AC3E}">
        <p14:creationId xmlns:p14="http://schemas.microsoft.com/office/powerpoint/2010/main" val="2073888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E04F9B-D9D8-42CD-B771-86CC4F789B4F}" type="datetimeFigureOut">
              <a:rPr lang="en-GB" smtClean="0"/>
              <a:t>04/04/2025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A972B9E-1FA4-46FC-9DD1-0C3D158A174E}" type="slidenum">
              <a:rPr lang="en-GB" smtClean="0"/>
              <a:t>‹#›</a:t>
            </a:fld>
            <a:endParaRPr lang="en-GB" dirty="0"/>
          </a:p>
        </p:txBody>
      </p:sp>
    </p:spTree>
    <p:extLst>
      <p:ext uri="{BB962C8B-B14F-4D97-AF65-F5344CB8AC3E}">
        <p14:creationId xmlns:p14="http://schemas.microsoft.com/office/powerpoint/2010/main" val="197746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CE04F9B-D9D8-42CD-B771-86CC4F789B4F}" type="datetimeFigureOut">
              <a:rPr lang="en-GB" smtClean="0"/>
              <a:t>04/04/2025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A972B9E-1FA4-46FC-9DD1-0C3D158A174E}" type="slidenum">
              <a:rPr lang="en-GB" smtClean="0"/>
              <a:t>‹#›</a:t>
            </a:fld>
            <a:endParaRPr lang="en-GB" dirty="0"/>
          </a:p>
        </p:txBody>
      </p:sp>
    </p:spTree>
    <p:extLst>
      <p:ext uri="{BB962C8B-B14F-4D97-AF65-F5344CB8AC3E}">
        <p14:creationId xmlns:p14="http://schemas.microsoft.com/office/powerpoint/2010/main" val="909889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GB" dirty="0"/>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CE04F9B-D9D8-42CD-B771-86CC4F789B4F}" type="datetimeFigureOut">
              <a:rPr lang="en-GB" smtClean="0"/>
              <a:t>04/04/2025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A972B9E-1FA4-46FC-9DD1-0C3D158A174E}" type="slidenum">
              <a:rPr lang="en-GB" smtClean="0"/>
              <a:t>‹#›</a:t>
            </a:fld>
            <a:endParaRPr lang="en-GB" dirty="0"/>
          </a:p>
        </p:txBody>
      </p:sp>
    </p:spTree>
    <p:extLst>
      <p:ext uri="{BB962C8B-B14F-4D97-AF65-F5344CB8AC3E}">
        <p14:creationId xmlns:p14="http://schemas.microsoft.com/office/powerpoint/2010/main" val="3062427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CE04F9B-D9D8-42CD-B771-86CC4F789B4F}" type="datetimeFigureOut">
              <a:rPr lang="en-GB" smtClean="0"/>
              <a:t>04/04/2025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A972B9E-1FA4-46FC-9DD1-0C3D158A174E}" type="slidenum">
              <a:rPr lang="en-GB" smtClean="0"/>
              <a:t>‹#›</a:t>
            </a:fld>
            <a:endParaRPr lang="en-GB" dirty="0"/>
          </a:p>
        </p:txBody>
      </p:sp>
    </p:spTree>
    <p:extLst>
      <p:ext uri="{BB962C8B-B14F-4D97-AF65-F5344CB8AC3E}">
        <p14:creationId xmlns:p14="http://schemas.microsoft.com/office/powerpoint/2010/main" val="2582865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CE04F9B-D9D8-42CD-B771-86CC4F789B4F}" type="datetimeFigureOut">
              <a:rPr lang="en-GB" smtClean="0"/>
              <a:t>04/04/2025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A972B9E-1FA4-46FC-9DD1-0C3D158A174E}" type="slidenum">
              <a:rPr lang="en-GB" smtClean="0"/>
              <a:t>‹#›</a:t>
            </a:fld>
            <a:endParaRPr lang="en-GB" dirty="0"/>
          </a:p>
        </p:txBody>
      </p:sp>
    </p:spTree>
    <p:extLst>
      <p:ext uri="{BB962C8B-B14F-4D97-AF65-F5344CB8AC3E}">
        <p14:creationId xmlns:p14="http://schemas.microsoft.com/office/powerpoint/2010/main" val="3560275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dirty="0"/>
              <a:t>Click icon to add picture</a:t>
            </a:r>
          </a:p>
        </p:txBody>
      </p:sp>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0B3EF35-59FA-4185-937D-EA8ECBB6656C}" type="datetimeFigureOut">
              <a:rPr lang="en-GB" smtClean="0"/>
              <a:t>04/04/2025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08CE263-204C-4B69-8F07-A39CA88B92B6}" type="slidenum">
              <a:rPr lang="en-GB" smtClean="0"/>
              <a:t>‹#›</a:t>
            </a:fld>
            <a:endParaRPr lang="en-GB" dirty="0"/>
          </a:p>
        </p:txBody>
      </p:sp>
      <p:pic>
        <p:nvPicPr>
          <p:cNvPr id="7" name="Picture 6" descr="ECC ppt bac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userDrawn="1"/>
        </p:nvSpPr>
        <p:spPr bwMode="auto">
          <a:xfrm>
            <a:off x="8534400" y="4191000"/>
            <a:ext cx="3149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GB" sz="1800" dirty="0">
              <a:ea typeface="ＭＳ Ｐゴシック" charset="0"/>
            </a:endParaRPr>
          </a:p>
        </p:txBody>
      </p:sp>
    </p:spTree>
    <p:extLst>
      <p:ext uri="{BB962C8B-B14F-4D97-AF65-F5344CB8AC3E}">
        <p14:creationId xmlns:p14="http://schemas.microsoft.com/office/powerpoint/2010/main" val="1155447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B3EF35-59FA-4185-937D-EA8ECBB6656C}" type="datetimeFigureOut">
              <a:rPr lang="en-GB" smtClean="0"/>
              <a:t>04/04/2025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a:defRPr/>
            </a:pPr>
            <a:fld id="{9B6F3EC3-4F54-4141-9820-8C188AFD5A24}"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4144018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B3EF35-59FA-4185-937D-EA8ECBB6656C}" type="datetimeFigureOut">
              <a:rPr lang="en-GB" smtClean="0"/>
              <a:t>04/04/2025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a:defRPr/>
            </a:pPr>
            <a:fld id="{5AC488E0-3C20-4BFA-8788-94A5C0C34050}"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2859090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0B3EF35-59FA-4185-937D-EA8ECBB6656C}" type="datetimeFigureOut">
              <a:rPr lang="en-GB" smtClean="0"/>
              <a:t>04/04/2025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pPr>
              <a:defRPr/>
            </a:pPr>
            <a:fld id="{965DF208-F6BA-48D2-BE32-DFD9BEF01210}"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1319619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0B3EF35-59FA-4185-937D-EA8ECBB6656C}" type="datetimeFigureOut">
              <a:rPr lang="en-GB" smtClean="0"/>
              <a:t>04/04/2025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pPr>
              <a:defRPr/>
            </a:pPr>
            <a:fld id="{7D32E8C3-048F-4DB5-AD06-35246EB5EAB0}"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2223646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0B3EF35-59FA-4185-937D-EA8ECBB6656C}" type="datetimeFigureOut">
              <a:rPr lang="en-GB" smtClean="0"/>
              <a:t>04/04/2025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pPr>
              <a:defRPr/>
            </a:pPr>
            <a:fld id="{CE51CBBA-793B-47FA-BF78-E4AFC9490453}"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22487001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B3EF35-59FA-4185-937D-EA8ECBB6656C}" type="datetimeFigureOut">
              <a:rPr lang="en-GB" smtClean="0"/>
              <a:t>04/04/2025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pPr>
              <a:defRPr/>
            </a:pPr>
            <a:fld id="{9869346E-AA40-4AEA-AEC6-92B260C469A1}"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2537688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B3EF35-59FA-4185-937D-EA8ECBB6656C}" type="datetimeFigureOut">
              <a:rPr lang="en-GB" smtClean="0"/>
              <a:t>04/04/2025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pPr>
              <a:defRPr/>
            </a:pPr>
            <a:fld id="{3412CAA3-43A5-49BE-BE7C-AC13A46032AD}"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804156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B3EF35-59FA-4185-937D-EA8ECBB6656C}" type="datetimeFigureOut">
              <a:rPr lang="en-GB" smtClean="0"/>
              <a:t>04/04/2025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pPr>
              <a:defRPr/>
            </a:pPr>
            <a:fld id="{50A8EB30-72F9-4DB8-923A-5FF13472C0A2}"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19564549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B3EF35-59FA-4185-937D-EA8ECBB6656C}" type="datetimeFigureOut">
              <a:rPr lang="en-GB" smtClean="0"/>
              <a:t>04/04/2025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a:defRPr/>
            </a:pPr>
            <a:fld id="{CA82A8B6-62A5-4F35-9100-17182E3A1369}"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1502416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dirty="0"/>
              <a:t>Click icon to add picture</a:t>
            </a:r>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16962084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B3EF35-59FA-4185-937D-EA8ECBB6656C}" type="datetimeFigureOut">
              <a:rPr lang="en-GB" smtClean="0"/>
              <a:t>04/04/2025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a:defRPr/>
            </a:pPr>
            <a:fld id="{737112D7-91BF-4183-8A15-379895964A65}"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31949547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C785-BFC2-5691-7E66-A31EC980BC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70AFC69-A4CC-2B6C-AD57-97B551C546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4AE55DC-B950-8E5F-8C59-9183B05D500E}"/>
              </a:ext>
            </a:extLst>
          </p:cNvPr>
          <p:cNvSpPr>
            <a:spLocks noGrp="1"/>
          </p:cNvSpPr>
          <p:nvPr>
            <p:ph type="dt" sz="half" idx="10"/>
          </p:nvPr>
        </p:nvSpPr>
        <p:spPr/>
        <p:txBody>
          <a:bodyPr/>
          <a:lstStyle/>
          <a:p>
            <a:fld id="{51A81974-D304-40BE-8212-C01A13896C17}" type="datetimeFigureOut">
              <a:rPr lang="en-GB" smtClean="0"/>
              <a:t>04/04/2025</a:t>
            </a:fld>
            <a:endParaRPr lang="en-GB"/>
          </a:p>
        </p:txBody>
      </p:sp>
      <p:sp>
        <p:nvSpPr>
          <p:cNvPr id="5" name="Footer Placeholder 4">
            <a:extLst>
              <a:ext uri="{FF2B5EF4-FFF2-40B4-BE49-F238E27FC236}">
                <a16:creationId xmlns:a16="http://schemas.microsoft.com/office/drawing/2014/main" id="{5A541482-9078-D2C1-F80D-19FF25289E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2A9403-ABAD-14BF-4DD2-A736A7F7B007}"/>
              </a:ext>
            </a:extLst>
          </p:cNvPr>
          <p:cNvSpPr>
            <a:spLocks noGrp="1"/>
          </p:cNvSpPr>
          <p:nvPr>
            <p:ph type="sldNum" sz="quarter" idx="12"/>
          </p:nvPr>
        </p:nvSpPr>
        <p:spPr/>
        <p:txBody>
          <a:bodyPr/>
          <a:lstStyle/>
          <a:p>
            <a:fld id="{42B4C463-72A2-4737-A7A1-9635320EE670}" type="slidenum">
              <a:rPr lang="en-GB" smtClean="0"/>
              <a:t>‹#›</a:t>
            </a:fld>
            <a:endParaRPr lang="en-GB"/>
          </a:p>
        </p:txBody>
      </p:sp>
    </p:spTree>
    <p:extLst>
      <p:ext uri="{BB962C8B-B14F-4D97-AF65-F5344CB8AC3E}">
        <p14:creationId xmlns:p14="http://schemas.microsoft.com/office/powerpoint/2010/main" val="1455606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1159F-D457-095A-0890-4C598A87EF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3D945F1-C703-ACCF-F760-6339AF6082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006327-DFE6-090F-0E5D-A486915B1964}"/>
              </a:ext>
            </a:extLst>
          </p:cNvPr>
          <p:cNvSpPr>
            <a:spLocks noGrp="1"/>
          </p:cNvSpPr>
          <p:nvPr>
            <p:ph type="dt" sz="half" idx="10"/>
          </p:nvPr>
        </p:nvSpPr>
        <p:spPr/>
        <p:txBody>
          <a:bodyPr/>
          <a:lstStyle/>
          <a:p>
            <a:fld id="{51A81974-D304-40BE-8212-C01A13896C17}" type="datetimeFigureOut">
              <a:rPr lang="en-GB" smtClean="0"/>
              <a:t>04/04/2025</a:t>
            </a:fld>
            <a:endParaRPr lang="en-GB"/>
          </a:p>
        </p:txBody>
      </p:sp>
      <p:sp>
        <p:nvSpPr>
          <p:cNvPr id="5" name="Footer Placeholder 4">
            <a:extLst>
              <a:ext uri="{FF2B5EF4-FFF2-40B4-BE49-F238E27FC236}">
                <a16:creationId xmlns:a16="http://schemas.microsoft.com/office/drawing/2014/main" id="{B7AA7A36-9502-A80E-F463-C546798F09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425525-AF3E-CDB9-BC19-C3D8D9DD960E}"/>
              </a:ext>
            </a:extLst>
          </p:cNvPr>
          <p:cNvSpPr>
            <a:spLocks noGrp="1"/>
          </p:cNvSpPr>
          <p:nvPr>
            <p:ph type="sldNum" sz="quarter" idx="12"/>
          </p:nvPr>
        </p:nvSpPr>
        <p:spPr/>
        <p:txBody>
          <a:bodyPr/>
          <a:lstStyle/>
          <a:p>
            <a:fld id="{42B4C463-72A2-4737-A7A1-9635320EE670}" type="slidenum">
              <a:rPr lang="en-GB" smtClean="0"/>
              <a:t>‹#›</a:t>
            </a:fld>
            <a:endParaRPr lang="en-GB"/>
          </a:p>
        </p:txBody>
      </p:sp>
    </p:spTree>
    <p:extLst>
      <p:ext uri="{BB962C8B-B14F-4D97-AF65-F5344CB8AC3E}">
        <p14:creationId xmlns:p14="http://schemas.microsoft.com/office/powerpoint/2010/main" val="14909559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E9E95-4F44-77E5-1B68-AFCD6307C7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858D6EE-F3B1-04AE-3912-37D3577080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D8EFA3-86C6-CB49-EF58-9872BF8B1220}"/>
              </a:ext>
            </a:extLst>
          </p:cNvPr>
          <p:cNvSpPr>
            <a:spLocks noGrp="1"/>
          </p:cNvSpPr>
          <p:nvPr>
            <p:ph type="dt" sz="half" idx="10"/>
          </p:nvPr>
        </p:nvSpPr>
        <p:spPr/>
        <p:txBody>
          <a:bodyPr/>
          <a:lstStyle/>
          <a:p>
            <a:fld id="{51A81974-D304-40BE-8212-C01A13896C17}" type="datetimeFigureOut">
              <a:rPr lang="en-GB" smtClean="0"/>
              <a:t>04/04/2025</a:t>
            </a:fld>
            <a:endParaRPr lang="en-GB"/>
          </a:p>
        </p:txBody>
      </p:sp>
      <p:sp>
        <p:nvSpPr>
          <p:cNvPr id="5" name="Footer Placeholder 4">
            <a:extLst>
              <a:ext uri="{FF2B5EF4-FFF2-40B4-BE49-F238E27FC236}">
                <a16:creationId xmlns:a16="http://schemas.microsoft.com/office/drawing/2014/main" id="{E4922CE1-96A4-39DC-FD18-78BAF3AEA5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DC2939-CE94-179A-C1E3-7A8A2CA6B9B5}"/>
              </a:ext>
            </a:extLst>
          </p:cNvPr>
          <p:cNvSpPr>
            <a:spLocks noGrp="1"/>
          </p:cNvSpPr>
          <p:nvPr>
            <p:ph type="sldNum" sz="quarter" idx="12"/>
          </p:nvPr>
        </p:nvSpPr>
        <p:spPr/>
        <p:txBody>
          <a:bodyPr/>
          <a:lstStyle/>
          <a:p>
            <a:fld id="{42B4C463-72A2-4737-A7A1-9635320EE670}" type="slidenum">
              <a:rPr lang="en-GB" smtClean="0"/>
              <a:t>‹#›</a:t>
            </a:fld>
            <a:endParaRPr lang="en-GB"/>
          </a:p>
        </p:txBody>
      </p:sp>
    </p:spTree>
    <p:extLst>
      <p:ext uri="{BB962C8B-B14F-4D97-AF65-F5344CB8AC3E}">
        <p14:creationId xmlns:p14="http://schemas.microsoft.com/office/powerpoint/2010/main" val="32090941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08761-640A-551B-3691-9372186D782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56AB8C-493F-A11C-B503-F7C9F4AC86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A9AF0F5-CC24-6CF1-7DEE-3F25725712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3B95C2B-F1B3-3D98-99D6-50F7358AD2EF}"/>
              </a:ext>
            </a:extLst>
          </p:cNvPr>
          <p:cNvSpPr>
            <a:spLocks noGrp="1"/>
          </p:cNvSpPr>
          <p:nvPr>
            <p:ph type="dt" sz="half" idx="10"/>
          </p:nvPr>
        </p:nvSpPr>
        <p:spPr/>
        <p:txBody>
          <a:bodyPr/>
          <a:lstStyle/>
          <a:p>
            <a:fld id="{51A81974-D304-40BE-8212-C01A13896C17}" type="datetimeFigureOut">
              <a:rPr lang="en-GB" smtClean="0"/>
              <a:t>04/04/2025</a:t>
            </a:fld>
            <a:endParaRPr lang="en-GB"/>
          </a:p>
        </p:txBody>
      </p:sp>
      <p:sp>
        <p:nvSpPr>
          <p:cNvPr id="6" name="Footer Placeholder 5">
            <a:extLst>
              <a:ext uri="{FF2B5EF4-FFF2-40B4-BE49-F238E27FC236}">
                <a16:creationId xmlns:a16="http://schemas.microsoft.com/office/drawing/2014/main" id="{51010EE4-D83D-D980-9377-B9A257C1F4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400492-3228-FE27-1A72-A12C3DC3BFDC}"/>
              </a:ext>
            </a:extLst>
          </p:cNvPr>
          <p:cNvSpPr>
            <a:spLocks noGrp="1"/>
          </p:cNvSpPr>
          <p:nvPr>
            <p:ph type="sldNum" sz="quarter" idx="12"/>
          </p:nvPr>
        </p:nvSpPr>
        <p:spPr/>
        <p:txBody>
          <a:bodyPr/>
          <a:lstStyle/>
          <a:p>
            <a:fld id="{42B4C463-72A2-4737-A7A1-9635320EE670}" type="slidenum">
              <a:rPr lang="en-GB" smtClean="0"/>
              <a:t>‹#›</a:t>
            </a:fld>
            <a:endParaRPr lang="en-GB"/>
          </a:p>
        </p:txBody>
      </p:sp>
    </p:spTree>
    <p:extLst>
      <p:ext uri="{BB962C8B-B14F-4D97-AF65-F5344CB8AC3E}">
        <p14:creationId xmlns:p14="http://schemas.microsoft.com/office/powerpoint/2010/main" val="7495354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044F7-2D81-E766-FE08-14959D1E883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935664-A762-DF52-9F99-BC33F4BA9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98338B-044D-75B0-7FAE-706346ED0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F2FD4C-9B60-F60E-F3A5-56DB8EA44A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EDF88C-1F77-07AF-6219-894510D07F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0DFDE5-5764-1FE8-048B-48615E0C5A86}"/>
              </a:ext>
            </a:extLst>
          </p:cNvPr>
          <p:cNvSpPr>
            <a:spLocks noGrp="1"/>
          </p:cNvSpPr>
          <p:nvPr>
            <p:ph type="dt" sz="half" idx="10"/>
          </p:nvPr>
        </p:nvSpPr>
        <p:spPr/>
        <p:txBody>
          <a:bodyPr/>
          <a:lstStyle/>
          <a:p>
            <a:fld id="{51A81974-D304-40BE-8212-C01A13896C17}" type="datetimeFigureOut">
              <a:rPr lang="en-GB" smtClean="0"/>
              <a:t>04/04/2025</a:t>
            </a:fld>
            <a:endParaRPr lang="en-GB"/>
          </a:p>
        </p:txBody>
      </p:sp>
      <p:sp>
        <p:nvSpPr>
          <p:cNvPr id="8" name="Footer Placeholder 7">
            <a:extLst>
              <a:ext uri="{FF2B5EF4-FFF2-40B4-BE49-F238E27FC236}">
                <a16:creationId xmlns:a16="http://schemas.microsoft.com/office/drawing/2014/main" id="{7F5FB54E-B9A3-D879-2FBE-DF7C4D234F3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5A2494E-7EC9-2C1E-19B6-B710424243FA}"/>
              </a:ext>
            </a:extLst>
          </p:cNvPr>
          <p:cNvSpPr>
            <a:spLocks noGrp="1"/>
          </p:cNvSpPr>
          <p:nvPr>
            <p:ph type="sldNum" sz="quarter" idx="12"/>
          </p:nvPr>
        </p:nvSpPr>
        <p:spPr/>
        <p:txBody>
          <a:bodyPr/>
          <a:lstStyle/>
          <a:p>
            <a:fld id="{42B4C463-72A2-4737-A7A1-9635320EE670}" type="slidenum">
              <a:rPr lang="en-GB" smtClean="0"/>
              <a:t>‹#›</a:t>
            </a:fld>
            <a:endParaRPr lang="en-GB"/>
          </a:p>
        </p:txBody>
      </p:sp>
    </p:spTree>
    <p:extLst>
      <p:ext uri="{BB962C8B-B14F-4D97-AF65-F5344CB8AC3E}">
        <p14:creationId xmlns:p14="http://schemas.microsoft.com/office/powerpoint/2010/main" val="22031192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B94FA-7BF5-EAB4-31B3-ADF22C73DA9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5DA5D8-FF83-60C1-2CF3-7C8A66A4C5D1}"/>
              </a:ext>
            </a:extLst>
          </p:cNvPr>
          <p:cNvSpPr>
            <a:spLocks noGrp="1"/>
          </p:cNvSpPr>
          <p:nvPr>
            <p:ph type="dt" sz="half" idx="10"/>
          </p:nvPr>
        </p:nvSpPr>
        <p:spPr/>
        <p:txBody>
          <a:bodyPr/>
          <a:lstStyle/>
          <a:p>
            <a:fld id="{51A81974-D304-40BE-8212-C01A13896C17}" type="datetimeFigureOut">
              <a:rPr lang="en-GB" smtClean="0"/>
              <a:t>04/04/2025</a:t>
            </a:fld>
            <a:endParaRPr lang="en-GB"/>
          </a:p>
        </p:txBody>
      </p:sp>
      <p:sp>
        <p:nvSpPr>
          <p:cNvPr id="4" name="Footer Placeholder 3">
            <a:extLst>
              <a:ext uri="{FF2B5EF4-FFF2-40B4-BE49-F238E27FC236}">
                <a16:creationId xmlns:a16="http://schemas.microsoft.com/office/drawing/2014/main" id="{C43AB06A-D5EA-9878-74B7-A2F833229AF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FBBD38E-C394-32F7-6740-A67666A9155B}"/>
              </a:ext>
            </a:extLst>
          </p:cNvPr>
          <p:cNvSpPr>
            <a:spLocks noGrp="1"/>
          </p:cNvSpPr>
          <p:nvPr>
            <p:ph type="sldNum" sz="quarter" idx="12"/>
          </p:nvPr>
        </p:nvSpPr>
        <p:spPr/>
        <p:txBody>
          <a:bodyPr/>
          <a:lstStyle/>
          <a:p>
            <a:fld id="{42B4C463-72A2-4737-A7A1-9635320EE670}" type="slidenum">
              <a:rPr lang="en-GB" smtClean="0"/>
              <a:t>‹#›</a:t>
            </a:fld>
            <a:endParaRPr lang="en-GB"/>
          </a:p>
        </p:txBody>
      </p:sp>
    </p:spTree>
    <p:extLst>
      <p:ext uri="{BB962C8B-B14F-4D97-AF65-F5344CB8AC3E}">
        <p14:creationId xmlns:p14="http://schemas.microsoft.com/office/powerpoint/2010/main" val="14479153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B5DBE-003B-2BF8-9F82-59A847D93248}"/>
              </a:ext>
            </a:extLst>
          </p:cNvPr>
          <p:cNvSpPr>
            <a:spLocks noGrp="1"/>
          </p:cNvSpPr>
          <p:nvPr>
            <p:ph type="dt" sz="half" idx="10"/>
          </p:nvPr>
        </p:nvSpPr>
        <p:spPr/>
        <p:txBody>
          <a:bodyPr/>
          <a:lstStyle/>
          <a:p>
            <a:fld id="{51A81974-D304-40BE-8212-C01A13896C17}" type="datetimeFigureOut">
              <a:rPr lang="en-GB" smtClean="0"/>
              <a:t>04/04/2025</a:t>
            </a:fld>
            <a:endParaRPr lang="en-GB"/>
          </a:p>
        </p:txBody>
      </p:sp>
      <p:sp>
        <p:nvSpPr>
          <p:cNvPr id="3" name="Footer Placeholder 2">
            <a:extLst>
              <a:ext uri="{FF2B5EF4-FFF2-40B4-BE49-F238E27FC236}">
                <a16:creationId xmlns:a16="http://schemas.microsoft.com/office/drawing/2014/main" id="{478D4F48-0E99-BE3C-5069-177F28F0CA4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4DE1207-9141-BAE0-EBC7-1EBEA1A91B48}"/>
              </a:ext>
            </a:extLst>
          </p:cNvPr>
          <p:cNvSpPr>
            <a:spLocks noGrp="1"/>
          </p:cNvSpPr>
          <p:nvPr>
            <p:ph type="sldNum" sz="quarter" idx="12"/>
          </p:nvPr>
        </p:nvSpPr>
        <p:spPr/>
        <p:txBody>
          <a:bodyPr/>
          <a:lstStyle/>
          <a:p>
            <a:fld id="{42B4C463-72A2-4737-A7A1-9635320EE670}" type="slidenum">
              <a:rPr lang="en-GB" smtClean="0"/>
              <a:t>‹#›</a:t>
            </a:fld>
            <a:endParaRPr lang="en-GB"/>
          </a:p>
        </p:txBody>
      </p:sp>
    </p:spTree>
    <p:extLst>
      <p:ext uri="{BB962C8B-B14F-4D97-AF65-F5344CB8AC3E}">
        <p14:creationId xmlns:p14="http://schemas.microsoft.com/office/powerpoint/2010/main" val="17589256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0E8A1-A38F-F7BD-AD27-AAF30190E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6307675-8A2B-D76D-208E-4486E5B79F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F39C7EF-2653-43C1-274D-C6BF882BCD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EDBC61-DAB8-451D-1ADF-5CC56A5F0B62}"/>
              </a:ext>
            </a:extLst>
          </p:cNvPr>
          <p:cNvSpPr>
            <a:spLocks noGrp="1"/>
          </p:cNvSpPr>
          <p:nvPr>
            <p:ph type="dt" sz="half" idx="10"/>
          </p:nvPr>
        </p:nvSpPr>
        <p:spPr/>
        <p:txBody>
          <a:bodyPr/>
          <a:lstStyle/>
          <a:p>
            <a:fld id="{51A81974-D304-40BE-8212-C01A13896C17}" type="datetimeFigureOut">
              <a:rPr lang="en-GB" smtClean="0"/>
              <a:t>04/04/2025</a:t>
            </a:fld>
            <a:endParaRPr lang="en-GB"/>
          </a:p>
        </p:txBody>
      </p:sp>
      <p:sp>
        <p:nvSpPr>
          <p:cNvPr id="6" name="Footer Placeholder 5">
            <a:extLst>
              <a:ext uri="{FF2B5EF4-FFF2-40B4-BE49-F238E27FC236}">
                <a16:creationId xmlns:a16="http://schemas.microsoft.com/office/drawing/2014/main" id="{C6257DE3-3E41-9A2D-EB58-3F3DEAC68B6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9F7BD9-1712-78E0-72CF-84EA3BBC9E8F}"/>
              </a:ext>
            </a:extLst>
          </p:cNvPr>
          <p:cNvSpPr>
            <a:spLocks noGrp="1"/>
          </p:cNvSpPr>
          <p:nvPr>
            <p:ph type="sldNum" sz="quarter" idx="12"/>
          </p:nvPr>
        </p:nvSpPr>
        <p:spPr/>
        <p:txBody>
          <a:bodyPr/>
          <a:lstStyle/>
          <a:p>
            <a:fld id="{42B4C463-72A2-4737-A7A1-9635320EE670}" type="slidenum">
              <a:rPr lang="en-GB" smtClean="0"/>
              <a:t>‹#›</a:t>
            </a:fld>
            <a:endParaRPr lang="en-GB"/>
          </a:p>
        </p:txBody>
      </p:sp>
    </p:spTree>
    <p:extLst>
      <p:ext uri="{BB962C8B-B14F-4D97-AF65-F5344CB8AC3E}">
        <p14:creationId xmlns:p14="http://schemas.microsoft.com/office/powerpoint/2010/main" val="29248261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8F72B-2DEE-CA29-F764-0016CEF91D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92AF0EE-1D72-DF1B-1AAD-54FF417C82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AA684A5-C7C5-2DDC-9FB1-839E665C7D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17DA46-4A22-929E-82F8-D272246EF5E3}"/>
              </a:ext>
            </a:extLst>
          </p:cNvPr>
          <p:cNvSpPr>
            <a:spLocks noGrp="1"/>
          </p:cNvSpPr>
          <p:nvPr>
            <p:ph type="dt" sz="half" idx="10"/>
          </p:nvPr>
        </p:nvSpPr>
        <p:spPr/>
        <p:txBody>
          <a:bodyPr/>
          <a:lstStyle/>
          <a:p>
            <a:fld id="{51A81974-D304-40BE-8212-C01A13896C17}" type="datetimeFigureOut">
              <a:rPr lang="en-GB" smtClean="0"/>
              <a:t>04/04/2025</a:t>
            </a:fld>
            <a:endParaRPr lang="en-GB"/>
          </a:p>
        </p:txBody>
      </p:sp>
      <p:sp>
        <p:nvSpPr>
          <p:cNvPr id="6" name="Footer Placeholder 5">
            <a:extLst>
              <a:ext uri="{FF2B5EF4-FFF2-40B4-BE49-F238E27FC236}">
                <a16:creationId xmlns:a16="http://schemas.microsoft.com/office/drawing/2014/main" id="{BFB83EC5-B98B-D140-4530-2318001A91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640FF8-19DA-AF1F-BD62-B04884A29F8F}"/>
              </a:ext>
            </a:extLst>
          </p:cNvPr>
          <p:cNvSpPr>
            <a:spLocks noGrp="1"/>
          </p:cNvSpPr>
          <p:nvPr>
            <p:ph type="sldNum" sz="quarter" idx="12"/>
          </p:nvPr>
        </p:nvSpPr>
        <p:spPr/>
        <p:txBody>
          <a:bodyPr/>
          <a:lstStyle/>
          <a:p>
            <a:fld id="{42B4C463-72A2-4737-A7A1-9635320EE670}" type="slidenum">
              <a:rPr lang="en-GB" smtClean="0"/>
              <a:t>‹#›</a:t>
            </a:fld>
            <a:endParaRPr lang="en-GB"/>
          </a:p>
        </p:txBody>
      </p:sp>
    </p:spTree>
    <p:extLst>
      <p:ext uri="{BB962C8B-B14F-4D97-AF65-F5344CB8AC3E}">
        <p14:creationId xmlns:p14="http://schemas.microsoft.com/office/powerpoint/2010/main" val="629427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dirty="0"/>
              <a:t>Click icon to add picture</a:t>
            </a:r>
          </a:p>
        </p:txBody>
      </p:sp>
    </p:spTree>
    <p:extLst>
      <p:ext uri="{BB962C8B-B14F-4D97-AF65-F5344CB8AC3E}">
        <p14:creationId xmlns:p14="http://schemas.microsoft.com/office/powerpoint/2010/main" val="19699861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62CE5-7683-B12B-C75A-3A123A497D4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062A0E-4255-F1EB-DE23-2ABF957A42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968116-9901-A2FB-1BC9-AD249791DC3D}"/>
              </a:ext>
            </a:extLst>
          </p:cNvPr>
          <p:cNvSpPr>
            <a:spLocks noGrp="1"/>
          </p:cNvSpPr>
          <p:nvPr>
            <p:ph type="dt" sz="half" idx="10"/>
          </p:nvPr>
        </p:nvSpPr>
        <p:spPr/>
        <p:txBody>
          <a:bodyPr/>
          <a:lstStyle/>
          <a:p>
            <a:fld id="{51A81974-D304-40BE-8212-C01A13896C17}" type="datetimeFigureOut">
              <a:rPr lang="en-GB" smtClean="0"/>
              <a:t>04/04/2025</a:t>
            </a:fld>
            <a:endParaRPr lang="en-GB"/>
          </a:p>
        </p:txBody>
      </p:sp>
      <p:sp>
        <p:nvSpPr>
          <p:cNvPr id="5" name="Footer Placeholder 4">
            <a:extLst>
              <a:ext uri="{FF2B5EF4-FFF2-40B4-BE49-F238E27FC236}">
                <a16:creationId xmlns:a16="http://schemas.microsoft.com/office/drawing/2014/main" id="{D8FEADA4-5495-7BA5-56FC-0243F174AB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0FA317-0D66-F307-FA06-2EE05556B5BB}"/>
              </a:ext>
            </a:extLst>
          </p:cNvPr>
          <p:cNvSpPr>
            <a:spLocks noGrp="1"/>
          </p:cNvSpPr>
          <p:nvPr>
            <p:ph type="sldNum" sz="quarter" idx="12"/>
          </p:nvPr>
        </p:nvSpPr>
        <p:spPr/>
        <p:txBody>
          <a:bodyPr/>
          <a:lstStyle/>
          <a:p>
            <a:fld id="{42B4C463-72A2-4737-A7A1-9635320EE670}" type="slidenum">
              <a:rPr lang="en-GB" smtClean="0"/>
              <a:t>‹#›</a:t>
            </a:fld>
            <a:endParaRPr lang="en-GB"/>
          </a:p>
        </p:txBody>
      </p:sp>
    </p:spTree>
    <p:extLst>
      <p:ext uri="{BB962C8B-B14F-4D97-AF65-F5344CB8AC3E}">
        <p14:creationId xmlns:p14="http://schemas.microsoft.com/office/powerpoint/2010/main" val="34267354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89220F-05E8-4051-8FB5-567932ED0FC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A45477-5A46-6B5C-61F6-318C03CC08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C70D94-4C23-C1CA-8698-A166193B9CA5}"/>
              </a:ext>
            </a:extLst>
          </p:cNvPr>
          <p:cNvSpPr>
            <a:spLocks noGrp="1"/>
          </p:cNvSpPr>
          <p:nvPr>
            <p:ph type="dt" sz="half" idx="10"/>
          </p:nvPr>
        </p:nvSpPr>
        <p:spPr/>
        <p:txBody>
          <a:bodyPr/>
          <a:lstStyle/>
          <a:p>
            <a:fld id="{51A81974-D304-40BE-8212-C01A13896C17}" type="datetimeFigureOut">
              <a:rPr lang="en-GB" smtClean="0"/>
              <a:t>04/04/2025</a:t>
            </a:fld>
            <a:endParaRPr lang="en-GB"/>
          </a:p>
        </p:txBody>
      </p:sp>
      <p:sp>
        <p:nvSpPr>
          <p:cNvPr id="5" name="Footer Placeholder 4">
            <a:extLst>
              <a:ext uri="{FF2B5EF4-FFF2-40B4-BE49-F238E27FC236}">
                <a16:creationId xmlns:a16="http://schemas.microsoft.com/office/drawing/2014/main" id="{F29E5D24-49EF-D46A-E81F-E5C1E31637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277C84-A61D-951F-B041-6CC790CB4BF2}"/>
              </a:ext>
            </a:extLst>
          </p:cNvPr>
          <p:cNvSpPr>
            <a:spLocks noGrp="1"/>
          </p:cNvSpPr>
          <p:nvPr>
            <p:ph type="sldNum" sz="quarter" idx="12"/>
          </p:nvPr>
        </p:nvSpPr>
        <p:spPr/>
        <p:txBody>
          <a:bodyPr/>
          <a:lstStyle/>
          <a:p>
            <a:fld id="{42B4C463-72A2-4737-A7A1-9635320EE670}" type="slidenum">
              <a:rPr lang="en-GB" smtClean="0"/>
              <a:t>‹#›</a:t>
            </a:fld>
            <a:endParaRPr lang="en-GB"/>
          </a:p>
        </p:txBody>
      </p:sp>
    </p:spTree>
    <p:extLst>
      <p:ext uri="{BB962C8B-B14F-4D97-AF65-F5344CB8AC3E}">
        <p14:creationId xmlns:p14="http://schemas.microsoft.com/office/powerpoint/2010/main" val="1994250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dirty="0"/>
              <a:t>Click icon to add picture</a:t>
            </a:r>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8914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15647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38765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9.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9F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4/4/2025</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BF9FD"/>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13" cstate="print">
            <a:extLst>
              <a:ext uri="{28A0092B-C50C-407E-A947-70E740481C1C}">
                <a14:useLocalDpi xmlns:a14="http://schemas.microsoft.com/office/drawing/2010/main" val="0"/>
              </a:ext>
            </a:extLst>
          </a:blip>
          <a:srcRect l="17917" r="3938"/>
          <a:stretch/>
        </p:blipFill>
        <p:spPr>
          <a:xfrm>
            <a:off x="5046135" y="27053"/>
            <a:ext cx="7145867" cy="6858331"/>
          </a:xfrm>
          <a:prstGeom prst="rect">
            <a:avLst/>
          </a:prstGeom>
        </p:spPr>
      </p:pic>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CE04F9B-D9D8-42CD-B771-86CC4F789B4F}" type="datetimeFigureOut">
              <a:rPr lang="en-GB" smtClean="0"/>
              <a:t>04/04/2025</a:t>
            </a:fld>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GB"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 y="27384"/>
            <a:ext cx="9144441" cy="6858331"/>
          </a:xfrm>
          <a:prstGeom prst="rect">
            <a:avLst/>
          </a:prstGeom>
        </p:spPr>
      </p:pic>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224459" y="5661249"/>
            <a:ext cx="1938955" cy="1201247"/>
          </a:xfrm>
          <a:prstGeom prst="rect">
            <a:avLst/>
          </a:prstGeom>
        </p:spPr>
      </p:pic>
    </p:spTree>
    <p:extLst>
      <p:ext uri="{BB962C8B-B14F-4D97-AF65-F5344CB8AC3E}">
        <p14:creationId xmlns:p14="http://schemas.microsoft.com/office/powerpoint/2010/main" val="288434300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F9F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3EF35-59FA-4185-937D-EA8ECBB6656C}" type="datetimeFigureOut">
              <a:rPr lang="en-GB" smtClean="0"/>
              <a:t>04/04/2025</a:t>
            </a:fld>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971A862-7189-470E-99D7-3A123C7E2800}"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98702180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885460-943C-236C-823C-35C77AD51E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E47932-D21C-B84C-0FEE-6E48B3EE73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735423-B098-8125-1974-C3857E7F1F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A81974-D304-40BE-8212-C01A13896C17}" type="datetimeFigureOut">
              <a:rPr lang="en-GB" smtClean="0"/>
              <a:t>04/04/2025</a:t>
            </a:fld>
            <a:endParaRPr lang="en-GB"/>
          </a:p>
        </p:txBody>
      </p:sp>
      <p:sp>
        <p:nvSpPr>
          <p:cNvPr id="5" name="Footer Placeholder 4">
            <a:extLst>
              <a:ext uri="{FF2B5EF4-FFF2-40B4-BE49-F238E27FC236}">
                <a16:creationId xmlns:a16="http://schemas.microsoft.com/office/drawing/2014/main" id="{167D3513-0E06-EE9D-3BAB-9C835A49A6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99056EF-7945-4872-CE5B-FB223EED65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B4C463-72A2-4737-A7A1-9635320EE670}" type="slidenum">
              <a:rPr lang="en-GB" smtClean="0"/>
              <a:t>‹#›</a:t>
            </a:fld>
            <a:endParaRPr lang="en-GB"/>
          </a:p>
        </p:txBody>
      </p:sp>
    </p:spTree>
    <p:extLst>
      <p:ext uri="{BB962C8B-B14F-4D97-AF65-F5344CB8AC3E}">
        <p14:creationId xmlns:p14="http://schemas.microsoft.com/office/powerpoint/2010/main" val="407003852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suzylamplugh.org/Event/national-stalking-awareness-week-conference-2025-health-response-spotting-stalking" TargetMode="External"/><Relationship Id="rId5" Type="http://schemas.openxmlformats.org/officeDocument/2006/relationships/image" Target="../media/image14.pn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hyperlink" Target="https://eur02.safelinks.protection.outlook.com/?url=https%3A%2F%2Fwww.essexcompass.org.uk%2F&amp;data=05%7C02%7CTricia.Berhardt%40essex.gov.uk%7Cb1441b2289b245ffb46b08dc3e86083d%7Ca8b4324f155c4215a0f17ed8cc9a992f%7C0%7C0%7C638453992593501990%7CUnknown%7CTWFpbGZsb3d8eyJWIjoiMC4wLjAwMDAiLCJQIjoiV2luMzIiLCJBTiI6Ik1haWwiLCJXVCI6Mn0%3D%7C0%7C%7C%7C&amp;sdata=JnZOkJHpi3bo3%2BQnqa0KjBHcvQeaL2fxOCS36y8dnvQ%3D&amp;reserved=0" TargetMode="External"/><Relationship Id="rId2" Type="http://schemas.openxmlformats.org/officeDocument/2006/relationships/image" Target="../media/image24.jp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hyperlink" Target="https://eur02.safelinks.protection.outlook.com/?url=https%3A%2F%2Fwww.essexcompass.org.uk%2F&amp;data=05%7C02%7CTricia.Berhardt%40essex.gov.uk%7Cb1441b2289b245ffb46b08dc3e86083d%7Ca8b4324f155c4215a0f17ed8cc9a992f%7C0%7C0%7C638453992593501990%7CUnknown%7CTWFpbGZsb3d8eyJWIjoiMC4wLjAwMDAiLCJQIjoiV2luMzIiLCJBTiI6Ik1haWwiLCJXVCI6Mn0%3D%7C0%7C%7C%7C&amp;sdata=JnZOkJHpi3bo3%2BQnqa0KjBHcvQeaL2fxOCS36y8dnvQ%3D&amp;reserved=0" TargetMode="External"/><Relationship Id="rId2" Type="http://schemas.openxmlformats.org/officeDocument/2006/relationships/image" Target="../media/image25.jp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hyperlink" Target="https://eur02.safelinks.protection.outlook.com/?url=https%3A%2F%2Fwww.essexcompass.org.uk%2F&amp;data=05%7C02%7CTricia.Berhardt%40essex.gov.uk%7Cb1441b2289b245ffb46b08dc3e86083d%7Ca8b4324f155c4215a0f17ed8cc9a992f%7C0%7C0%7C638453992593501990%7CUnknown%7CTWFpbGZsb3d8eyJWIjoiMC4wLjAwMDAiLCJQIjoiV2luMzIiLCJBTiI6Ik1haWwiLCJXVCI6Mn0%3D%7C0%7C%7C%7C&amp;sdata=JnZOkJHpi3bo3%2BQnqa0KjBHcvQeaL2fxOCS36y8dnvQ%3D&amp;reserved=0" TargetMode="External"/><Relationship Id="rId2" Type="http://schemas.openxmlformats.org/officeDocument/2006/relationships/image" Target="../media/image26.jp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essexcompass.org.uk/perpetrator-support/#perpetrator-support" TargetMode="Externa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essexcompass.org.uk/perpetrator-support/#perpetrator-support" TargetMode="Externa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essexcompass.org.uk/perpetrator-support/#perpetrator-support" TargetMode="Externa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essexcompass.org.uk/perpetrator-support/#perpetrator-support" TargetMode="Externa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essexcompass.org.uk/perpetrator-support/#perpetrator-support" TargetMode="Externa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hyperlink" Target="https://www.essexcompass.org.uk/" TargetMode="External"/><Relationship Id="rId2" Type="http://schemas.openxmlformats.org/officeDocument/2006/relationships/image" Target="../media/image15.jp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hyperlink" Target="https://eur02.safelinks.protection.outlook.com/?url=https%3A%2F%2Fwww.essexcompass.org.uk%2F&amp;data=05%7C02%7CTricia.Berhardt%40essex.gov.uk%7Cb1441b2289b245ffb46b08dc3e86083d%7Ca8b4324f155c4215a0f17ed8cc9a992f%7C0%7C0%7C638453992593501990%7CUnknown%7CTWFpbGZsb3d8eyJWIjoiMC4wLjAwMDAiLCJQIjoiV2luMzIiLCJBTiI6Ik1haWwiLCJXVCI6Mn0%3D%7C0%7C%7C%7C&amp;sdata=JnZOkJHpi3bo3%2BQnqa0KjBHcvQeaL2fxOCS36y8dnvQ%3D&amp;reserved=0" TargetMode="External"/><Relationship Id="rId2" Type="http://schemas.openxmlformats.org/officeDocument/2006/relationships/image" Target="../media/image16.jp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hyperlink" Target="https://setdab.org/a-stalking-case-study-hayleys-online-stalking-nightmare/" TargetMode="External"/><Relationship Id="rId2" Type="http://schemas.openxmlformats.org/officeDocument/2006/relationships/image" Target="../media/image17.jpg"/><Relationship Id="rId1" Type="http://schemas.openxmlformats.org/officeDocument/2006/relationships/slideLayout" Target="../slideLayouts/slideLayout36.xml"/><Relationship Id="rId4" Type="http://schemas.openxmlformats.org/officeDocument/2006/relationships/hyperlink" Target="https://eur02.safelinks.protection.outlook.com/?url=https%3A%2F%2Fwww.essexcompass.org.uk%2F&amp;data=05%7C02%7CTricia.Berhardt%40essex.gov.uk%7Cb1441b2289b245ffb46b08dc3e86083d%7Ca8b4324f155c4215a0f17ed8cc9a992f%7C0%7C0%7C638453992593501990%7CUnknown%7CTWFpbGZsb3d8eyJWIjoiMC4wLjAwMDAiLCJQIjoiV2luMzIiLCJBTiI6Ik1haWwiLCJXVCI6Mn0%3D%7C0%7C%7C%7C&amp;sdata=JnZOkJHpi3bo3%2BQnqa0KjBHcvQeaL2fxOCS36y8dnvQ%3D&amp;reserved=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eur02.safelinks.protection.outlook.com/?url=https%3A%2F%2Fwww.essexcompass.org.uk%2F&amp;data=05%7C02%7CTricia.Berhardt%40essex.gov.uk%7Cb1441b2289b245ffb46b08dc3e86083d%7Ca8b4324f155c4215a0f17ed8cc9a992f%7C0%7C0%7C638453992593501990%7CUnknown%7CTWFpbGZsb3d8eyJWIjoiMC4wLjAwMDAiLCJQIjoiV2luMzIiLCJBTiI6Ik1haWwiLCJXVCI6Mn0%3D%7C0%7C%7C%7C&amp;sdata=JnZOkJHpi3bo3%2BQnqa0KjBHcvQeaL2fxOCS36y8dnvQ%3D&amp;reserved=0" TargetMode="External"/><Relationship Id="rId2" Type="http://schemas.openxmlformats.org/officeDocument/2006/relationships/hyperlink" Target="https://www.getsafeonline.org/" TargetMode="External"/><Relationship Id="rId1" Type="http://schemas.openxmlformats.org/officeDocument/2006/relationships/slideLayout" Target="../slideLayouts/slideLayout36.xml"/><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hyperlink" Target="https://setdab.org/rosies-story-he-used-my-work-and-mental-health-to-get-to-me/" TargetMode="External"/><Relationship Id="rId2" Type="http://schemas.openxmlformats.org/officeDocument/2006/relationships/image" Target="../media/image19.jpg"/><Relationship Id="rId1" Type="http://schemas.openxmlformats.org/officeDocument/2006/relationships/slideLayout" Target="../slideLayouts/slideLayout36.xml"/><Relationship Id="rId4" Type="http://schemas.openxmlformats.org/officeDocument/2006/relationships/hyperlink" Target="https://eur02.safelinks.protection.outlook.com/?url=https%3A%2F%2Fwww.essexcompass.org.uk%2F&amp;data=05%7C02%7CTricia.Berhardt%40essex.gov.uk%7Cb1441b2289b245ffb46b08dc3e86083d%7Ca8b4324f155c4215a0f17ed8cc9a992f%7C0%7C0%7C638453992593501990%7CUnknown%7CTWFpbGZsb3d8eyJWIjoiMC4wLjAwMDAiLCJQIjoiV2luMzIiLCJBTiI6Ik1haWwiLCJXVCI6Mn0%3D%7C0%7C%7C%7C&amp;sdata=JnZOkJHpi3bo3%2BQnqa0KjBHcvQeaL2fxOCS36y8dnvQ%3D&amp;reserved=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essexcompass.org.uk/" TargetMode="External"/><Relationship Id="rId2" Type="http://schemas.openxmlformats.org/officeDocument/2006/relationships/image" Target="../media/image20.jp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hyperlink" Target="https://www.essexcompass.org.uk/" TargetMode="External"/><Relationship Id="rId2" Type="http://schemas.openxmlformats.org/officeDocument/2006/relationships/image" Target="../media/image21.jp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hyperlink" Target="https://www.essexcompass.org.uk/" TargetMode="External"/><Relationship Id="rId2" Type="http://schemas.openxmlformats.org/officeDocument/2006/relationships/image" Target="../media/image22.jp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2" descr="C:\Users\Val.billings\AppData\Local\Microsoft\Windows\Temporary Internet Files\Content.Outlook\QMHI3ASV\SnipImage.JPG">
            <a:extLst>
              <a:ext uri="{FF2B5EF4-FFF2-40B4-BE49-F238E27FC236}">
                <a16:creationId xmlns:a16="http://schemas.microsoft.com/office/drawing/2014/main" id="{03FC1E9E-82F1-74BC-55D5-BDF602E75D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1718" y="33662"/>
            <a:ext cx="4990281" cy="11139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6BD006-8234-3AD6-F6FE-F8E5F385DB0F}"/>
              </a:ext>
            </a:extLst>
          </p:cNvPr>
          <p:cNvSpPr txBox="1"/>
          <p:nvPr/>
        </p:nvSpPr>
        <p:spPr>
          <a:xfrm>
            <a:off x="6377519" y="1762031"/>
            <a:ext cx="5387721" cy="215328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00" cap="none" spc="0" normalizeH="0" baseline="0" noProof="0" dirty="0">
                <a:ln>
                  <a:noFill/>
                </a:ln>
                <a:solidFill>
                  <a:srgbClr val="E42679"/>
                </a:solidFill>
                <a:effectLst/>
                <a:uLnTx/>
                <a:uFillTx/>
                <a:latin typeface="Calibri"/>
                <a:ea typeface="Calibri" panose="020F0502020204030204" pitchFamily="34" charset="0"/>
                <a:cs typeface="Times New Roman" panose="02020603050405020304" pitchFamily="18" charset="0"/>
              </a:rPr>
              <a:t>Campaign Theme:  Health Response: Spotting Stalking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00" cap="none" spc="0" normalizeH="0" baseline="0" noProof="0" dirty="0">
                <a:ln>
                  <a:noFill/>
                </a:ln>
                <a:solidFill>
                  <a:srgbClr val="292B2C"/>
                </a:solidFill>
                <a:effectLst/>
                <a:uLnTx/>
                <a:uFillTx/>
                <a:latin typeface="Calibri"/>
                <a:ea typeface="Calibri" panose="020F0502020204030204" pitchFamily="34" charset="0"/>
                <a:cs typeface="Times New Roman" panose="02020603050405020304" pitchFamily="18" charset="0"/>
              </a:rPr>
              <a:t>Emphasises the important role healthcare providers play in identifying and supporting victims of stalking. </a:t>
            </a:r>
          </a:p>
        </p:txBody>
      </p:sp>
      <p:sp>
        <p:nvSpPr>
          <p:cNvPr id="5" name="TextBox 4">
            <a:extLst>
              <a:ext uri="{FF2B5EF4-FFF2-40B4-BE49-F238E27FC236}">
                <a16:creationId xmlns:a16="http://schemas.microsoft.com/office/drawing/2014/main" id="{9D7954D1-027D-8D7D-45F4-8A72F99A4B1E}"/>
              </a:ext>
            </a:extLst>
          </p:cNvPr>
          <p:cNvSpPr txBox="1"/>
          <p:nvPr/>
        </p:nvSpPr>
        <p:spPr>
          <a:xfrm>
            <a:off x="300239" y="3066297"/>
            <a:ext cx="5284102" cy="19082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SETDAB campaign toolkit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600" b="1" i="0" u="none" strike="noStrike" kern="100" cap="none" spc="0" normalizeH="0" baseline="0" noProof="0" dirty="0">
                <a:ln>
                  <a:noFill/>
                </a:ln>
                <a:solidFill>
                  <a:prstClr val="black">
                    <a:lumMod val="65000"/>
                    <a:lumOff val="3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Stalking Awareness Week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600" b="1" i="0" u="none" strike="noStrike" kern="100" cap="none" spc="0" normalizeH="0" baseline="0" noProof="0" dirty="0">
                <a:ln>
                  <a:noFill/>
                </a:ln>
                <a:solidFill>
                  <a:prstClr val="black">
                    <a:lumMod val="65000"/>
                    <a:lumOff val="3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22 to 25 April 2025 </a:t>
            </a:r>
          </a:p>
        </p:txBody>
      </p:sp>
      <p:pic>
        <p:nvPicPr>
          <p:cNvPr id="4" name="Picture 3">
            <a:extLst>
              <a:ext uri="{FF2B5EF4-FFF2-40B4-BE49-F238E27FC236}">
                <a16:creationId xmlns:a16="http://schemas.microsoft.com/office/drawing/2014/main" id="{1EB2BCED-0288-FF69-2628-12DDD0A6B8A3}"/>
              </a:ext>
            </a:extLst>
          </p:cNvPr>
          <p:cNvPicPr>
            <a:picLocks noChangeAspect="1"/>
          </p:cNvPicPr>
          <p:nvPr/>
        </p:nvPicPr>
        <p:blipFill>
          <a:blip r:embed="rId5"/>
          <a:stretch>
            <a:fillRect/>
          </a:stretch>
        </p:blipFill>
        <p:spPr>
          <a:xfrm>
            <a:off x="1497245" y="1182809"/>
            <a:ext cx="1757439" cy="1754795"/>
          </a:xfrm>
          <a:prstGeom prst="rect">
            <a:avLst/>
          </a:prstGeom>
        </p:spPr>
      </p:pic>
      <p:sp>
        <p:nvSpPr>
          <p:cNvPr id="7" name="TextBox 6">
            <a:extLst>
              <a:ext uri="{FF2B5EF4-FFF2-40B4-BE49-F238E27FC236}">
                <a16:creationId xmlns:a16="http://schemas.microsoft.com/office/drawing/2014/main" id="{22B1D9EE-C9BA-C5DF-47FC-9C69DF635F2E}"/>
              </a:ext>
            </a:extLst>
          </p:cNvPr>
          <p:cNvSpPr txBox="1"/>
          <p:nvPr/>
        </p:nvSpPr>
        <p:spPr>
          <a:xfrm>
            <a:off x="6377519" y="4191705"/>
            <a:ext cx="542188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Link:  </a:t>
            </a:r>
            <a:r>
              <a:rPr kumimoji="0" lang="en-GB" sz="1800" b="0" i="0" u="none" strike="noStrike" kern="1200" cap="none" spc="0" normalizeH="0" baseline="0" noProof="0" dirty="0">
                <a:ln>
                  <a:noFill/>
                </a:ln>
                <a:solidFill>
                  <a:prstClr val="black"/>
                </a:solidFill>
                <a:effectLst/>
                <a:uLnTx/>
                <a:uFillTx/>
                <a:latin typeface="Calibri"/>
                <a:ea typeface="+mn-ea"/>
                <a:cs typeface="+mn-cs"/>
                <a:hlinkClick r:id="rId6"/>
              </a:rPr>
              <a:t>National Stalking Awareness Week Conference 2025: Health Response: Spotting Stalking | Suzy Lamplugh Trust</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869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DFAE52-3B27-DAE8-186B-8A0D98CC2CD7}"/>
              </a:ext>
            </a:extLst>
          </p:cNvPr>
          <p:cNvSpPr>
            <a:spLocks noGrp="1"/>
          </p:cNvSpPr>
          <p:nvPr>
            <p:ph type="sldNum" sz="quarter" idx="12"/>
          </p:nvPr>
        </p:nvSpPr>
        <p:spPr>
          <a:xfrm>
            <a:off x="8737600" y="6356351"/>
            <a:ext cx="2844800" cy="365125"/>
          </a:xfrm>
        </p:spPr>
        <p:txBody>
          <a:bodyPr/>
          <a:lstStyle/>
          <a:p>
            <a:fld id="{9869346E-AA40-4AEA-AEC6-92B260C469A1}" type="slidenum">
              <a:rPr lang="en-US" smtClean="0"/>
              <a:pPr/>
              <a:t>10</a:t>
            </a:fld>
            <a:endParaRPr lang="en-US" dirty="0"/>
          </a:p>
        </p:txBody>
      </p:sp>
      <p:pic>
        <p:nvPicPr>
          <p:cNvPr id="6" name="Picture 5" descr="A computer on a desk&#10;&#10;Description automatically generated">
            <a:extLst>
              <a:ext uri="{FF2B5EF4-FFF2-40B4-BE49-F238E27FC236}">
                <a16:creationId xmlns:a16="http://schemas.microsoft.com/office/drawing/2014/main" id="{5AFDAC1D-56E0-58F2-D48D-BE67CDEBE7BC}"/>
              </a:ext>
            </a:extLst>
          </p:cNvPr>
          <p:cNvPicPr>
            <a:picLocks noChangeAspect="1"/>
          </p:cNvPicPr>
          <p:nvPr/>
        </p:nvPicPr>
        <p:blipFill>
          <a:blip r:embed="rId2"/>
          <a:stretch>
            <a:fillRect/>
          </a:stretch>
        </p:blipFill>
        <p:spPr>
          <a:xfrm>
            <a:off x="6432214" y="447040"/>
            <a:ext cx="5400000" cy="5400000"/>
          </a:xfrm>
          <a:prstGeom prst="rect">
            <a:avLst/>
          </a:prstGeom>
        </p:spPr>
      </p:pic>
      <p:sp>
        <p:nvSpPr>
          <p:cNvPr id="9" name="TextBox 8">
            <a:extLst>
              <a:ext uri="{FF2B5EF4-FFF2-40B4-BE49-F238E27FC236}">
                <a16:creationId xmlns:a16="http://schemas.microsoft.com/office/drawing/2014/main" id="{8F889C2E-F474-6BFC-ACE9-8777A0C06001}"/>
              </a:ext>
            </a:extLst>
          </p:cNvPr>
          <p:cNvSpPr txBox="1"/>
          <p:nvPr/>
        </p:nvSpPr>
        <p:spPr>
          <a:xfrm>
            <a:off x="609600" y="447040"/>
            <a:ext cx="4927600" cy="5713424"/>
          </a:xfrm>
          <a:prstGeom prst="rect">
            <a:avLst/>
          </a:prstGeom>
          <a:noFill/>
        </p:spPr>
        <p:txBody>
          <a:bodyPr wrap="square" rtlCol="0">
            <a:spAutoFit/>
          </a:bodyPr>
          <a:lstStyle/>
          <a:p>
            <a:pPr>
              <a:lnSpc>
                <a:spcPct val="107000"/>
              </a:lnSpc>
              <a:spcAft>
                <a:spcPts val="800"/>
              </a:spcAft>
            </a:pPr>
            <a:r>
              <a:rPr lang="en-GB" sz="1400" b="1" kern="100" dirty="0">
                <a:effectLst/>
                <a:latin typeface="+mj-lt"/>
                <a:ea typeface="Calibri" panose="020F0502020204030204" pitchFamily="34" charset="0"/>
                <a:cs typeface="Calibri" panose="020F0502020204030204" pitchFamily="34" charset="0"/>
              </a:rPr>
              <a:t>Facebook </a:t>
            </a:r>
            <a:endParaRPr lang="en-GB" sz="1400" b="1" kern="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1400" kern="100" dirty="0">
                <a:solidFill>
                  <a:srgbClr val="000000"/>
                </a:solidFill>
                <a:effectLst/>
                <a:latin typeface="+mj-lt"/>
                <a:ea typeface="Calibri" panose="020F0502020204030204" pitchFamily="34" charset="0"/>
                <a:cs typeface="Calibri" panose="020F0502020204030204" pitchFamily="34" charset="0"/>
              </a:rPr>
              <a:t>Is your ex-partner using your kids or family members to get to you, threaten you or find out information about you? Maybe they are turning up at the school gates and using the school in some way to get to you. Is their obsessive behaviour causing you distress? Stalking can have a huge impact on you and your family.</a:t>
            </a:r>
          </a:p>
          <a:p>
            <a:pPr>
              <a:lnSpc>
                <a:spcPct val="107000"/>
              </a:lnSpc>
              <a:spcAft>
                <a:spcPts val="800"/>
              </a:spcAft>
            </a:pPr>
            <a:r>
              <a:rPr lang="en-GB" sz="1400" kern="100" dirty="0">
                <a:solidFill>
                  <a:srgbClr val="000000"/>
                </a:solidFill>
                <a:effectLst/>
                <a:latin typeface="+mj-lt"/>
                <a:ea typeface="Calibri" panose="020F0502020204030204" pitchFamily="34" charset="0"/>
                <a:cs typeface="Calibri" panose="020F0502020204030204" pitchFamily="34" charset="0"/>
              </a:rPr>
              <a:t>If you think you’re being stalked</a:t>
            </a:r>
            <a:r>
              <a:rPr lang="en-GB" sz="1400" kern="100" dirty="0">
                <a:effectLst/>
                <a:latin typeface="+mj-lt"/>
                <a:ea typeface="Calibri" panose="020F0502020204030204" pitchFamily="34" charset="0"/>
                <a:cs typeface="Times New Roman" panose="02020603050405020304" pitchFamily="18" charset="0"/>
              </a:rPr>
              <a:t>, there is help available through  Compass, call 0330 333 7 444 or visit their website.</a:t>
            </a:r>
          </a:p>
          <a:p>
            <a:pPr>
              <a:lnSpc>
                <a:spcPct val="107000"/>
              </a:lnSpc>
              <a:spcAft>
                <a:spcPts val="800"/>
              </a:spcAft>
            </a:pPr>
            <a:r>
              <a:rPr lang="en-GB" sz="1400" kern="100" dirty="0">
                <a:effectLst/>
                <a:latin typeface="+mj-lt"/>
                <a:ea typeface="Calibri" panose="020F0502020204030204" pitchFamily="34" charset="0"/>
                <a:cs typeface="Times New Roman" panose="02020603050405020304" pitchFamily="18" charset="0"/>
              </a:rPr>
              <a:t>Trust your instincts and get the help you need today.</a:t>
            </a:r>
          </a:p>
          <a:p>
            <a:pPr>
              <a:lnSpc>
                <a:spcPct val="107000"/>
              </a:lnSpc>
              <a:spcAft>
                <a:spcPts val="800"/>
              </a:spcAft>
            </a:pPr>
            <a:r>
              <a:rPr lang="en-GB" sz="1400" b="1" dirty="0">
                <a:latin typeface="+mj-lt"/>
                <a:cs typeface="Arial" panose="020B0604020202020204" pitchFamily="34" charset="0"/>
              </a:rPr>
              <a:t>#StalkingAwareness #stalking  #NSAW2025 </a:t>
            </a:r>
            <a:r>
              <a:rPr lang="en-GB" sz="1400" b="1" dirty="0">
                <a:latin typeface="+mj-lt"/>
              </a:rPr>
              <a:t>#thebiggerpicture</a:t>
            </a:r>
            <a:endParaRPr lang="en-GB" sz="1400" b="1" dirty="0">
              <a:latin typeface="+mj-lt"/>
              <a:cs typeface="Arial" panose="020B0604020202020204" pitchFamily="34" charset="0"/>
            </a:endParaRPr>
          </a:p>
          <a:p>
            <a:pPr>
              <a:lnSpc>
                <a:spcPct val="107000"/>
              </a:lnSpc>
              <a:spcAft>
                <a:spcPts val="800"/>
              </a:spcAft>
            </a:pPr>
            <a:endParaRPr lang="en-GB" sz="1400" b="1" kern="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1400" b="1" kern="100" dirty="0">
                <a:latin typeface="+mj-lt"/>
                <a:ea typeface="Calibri" panose="020F0502020204030204" pitchFamily="34" charset="0"/>
                <a:cs typeface="Times New Roman" panose="02020603050405020304" pitchFamily="18" charset="0"/>
              </a:rPr>
              <a:t>Instagram </a:t>
            </a:r>
          </a:p>
          <a:p>
            <a:pPr>
              <a:lnSpc>
                <a:spcPct val="107000"/>
              </a:lnSpc>
              <a:spcAft>
                <a:spcPts val="800"/>
              </a:spcAft>
            </a:pPr>
            <a:r>
              <a:rPr lang="en-GB" sz="1400" kern="100" dirty="0">
                <a:latin typeface="+mj-lt"/>
                <a:ea typeface="Calibri" panose="020F0502020204030204" pitchFamily="34" charset="0"/>
                <a:cs typeface="Times New Roman" panose="02020603050405020304" pitchFamily="18" charset="0"/>
              </a:rPr>
              <a:t>Is your ex-partner involving your kids or family to intimidate you or gather information? #Stalking doesn't just affect the victim—it impacts families too. Don't suffer in silence. Reach out to @</a:t>
            </a:r>
            <a:r>
              <a:rPr lang="en-GB" sz="1400" dirty="0">
                <a:latin typeface="var(--font-family-system)"/>
              </a:rPr>
              <a:t>essexcompass </a:t>
            </a:r>
            <a:r>
              <a:rPr lang="en-GB" sz="1400" kern="100" dirty="0">
                <a:effectLst/>
                <a:latin typeface="+mj-lt"/>
                <a:ea typeface="Calibri" panose="020F0502020204030204" pitchFamily="34" charset="0"/>
                <a:cs typeface="Times New Roman" panose="02020603050405020304" pitchFamily="18" charset="0"/>
              </a:rPr>
              <a:t>who can help you. Call 0330 333 7 444 or visit their website by searching for Essex Compass. </a:t>
            </a:r>
          </a:p>
          <a:p>
            <a:pPr>
              <a:lnSpc>
                <a:spcPct val="107000"/>
              </a:lnSpc>
              <a:spcAft>
                <a:spcPts val="800"/>
              </a:spcAft>
            </a:pPr>
            <a:r>
              <a:rPr lang="en-GB" sz="1400" b="1" dirty="0">
                <a:latin typeface="+mj-lt"/>
                <a:cs typeface="Arial" panose="020B0604020202020204" pitchFamily="34" charset="0"/>
              </a:rPr>
              <a:t>#StalkingAwareness #stalking  #NSAW2024 </a:t>
            </a:r>
            <a:r>
              <a:rPr lang="en-GB" sz="1400" b="1" dirty="0">
                <a:latin typeface="+mj-lt"/>
              </a:rPr>
              <a:t>#thebiggerpicture</a:t>
            </a:r>
            <a:endParaRPr lang="en-GB" sz="1400" b="1" dirty="0">
              <a:latin typeface="+mj-lt"/>
              <a:cs typeface="Arial" panose="020B0604020202020204" pitchFamily="34" charset="0"/>
            </a:endParaRPr>
          </a:p>
          <a:p>
            <a:pPr>
              <a:lnSpc>
                <a:spcPct val="107000"/>
              </a:lnSpc>
              <a:spcAft>
                <a:spcPts val="800"/>
              </a:spcAft>
            </a:pPr>
            <a:endParaRPr lang="en-GB" sz="1400" kern="100" dirty="0">
              <a:effectLst/>
              <a:latin typeface="+mj-lt"/>
              <a:ea typeface="Calibri" panose="020F0502020204030204" pitchFamily="34" charset="0"/>
              <a:cs typeface="Times New Roman" panose="02020603050405020304" pitchFamily="18" charset="0"/>
            </a:endParaRPr>
          </a:p>
          <a:p>
            <a:endParaRPr lang="en-GB" sz="1400" dirty="0">
              <a:latin typeface="+mj-lt"/>
            </a:endParaRPr>
          </a:p>
        </p:txBody>
      </p:sp>
      <p:sp>
        <p:nvSpPr>
          <p:cNvPr id="3" name="TextBox 2">
            <a:extLst>
              <a:ext uri="{FF2B5EF4-FFF2-40B4-BE49-F238E27FC236}">
                <a16:creationId xmlns:a16="http://schemas.microsoft.com/office/drawing/2014/main" id="{27180E88-0334-7625-441E-F6ABEEF1EDF7}"/>
              </a:ext>
            </a:extLst>
          </p:cNvPr>
          <p:cNvSpPr txBox="1"/>
          <p:nvPr/>
        </p:nvSpPr>
        <p:spPr>
          <a:xfrm>
            <a:off x="6492888" y="5987019"/>
            <a:ext cx="4868108" cy="369332"/>
          </a:xfrm>
          <a:prstGeom prst="rect">
            <a:avLst/>
          </a:prstGeom>
          <a:noFill/>
        </p:spPr>
        <p:txBody>
          <a:bodyPr wrap="square" rtlCol="0">
            <a:spAutoFit/>
          </a:bodyPr>
          <a:lstStyle/>
          <a:p>
            <a:r>
              <a:rPr lang="en-GB" b="1" i="1" dirty="0">
                <a:solidFill>
                  <a:srgbClr val="7030A0"/>
                </a:solidFill>
              </a:rPr>
              <a:t>Right click your mouse to save picture and use</a:t>
            </a:r>
          </a:p>
        </p:txBody>
      </p:sp>
    </p:spTree>
    <p:extLst>
      <p:ext uri="{BB962C8B-B14F-4D97-AF65-F5344CB8AC3E}">
        <p14:creationId xmlns:p14="http://schemas.microsoft.com/office/powerpoint/2010/main" val="4221359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124417-CB74-AC39-A630-436212F7121B}"/>
              </a:ext>
            </a:extLst>
          </p:cNvPr>
          <p:cNvSpPr>
            <a:spLocks noGrp="1"/>
          </p:cNvSpPr>
          <p:nvPr>
            <p:ph type="sldNum" sz="quarter" idx="12"/>
          </p:nvPr>
        </p:nvSpPr>
        <p:spPr/>
        <p:txBody>
          <a:bodyPr/>
          <a:lstStyle/>
          <a:p>
            <a:pPr>
              <a:defRPr/>
            </a:pPr>
            <a:fld id="{9869346E-AA40-4AEA-AEC6-92B260C469A1}" type="slidenum">
              <a:rPr lang="en-US" smtClean="0"/>
              <a:pPr>
                <a:defRPr/>
              </a:pPr>
              <a:t>11</a:t>
            </a:fld>
            <a:endParaRPr lang="en-US" dirty="0">
              <a:solidFill>
                <a:schemeClr val="tx1"/>
              </a:solidFill>
            </a:endParaRPr>
          </a:p>
        </p:txBody>
      </p:sp>
      <p:pic>
        <p:nvPicPr>
          <p:cNvPr id="4" name="Picture 3" descr="A cigarette on a step&#10;&#10;Description automatically generated">
            <a:extLst>
              <a:ext uri="{FF2B5EF4-FFF2-40B4-BE49-F238E27FC236}">
                <a16:creationId xmlns:a16="http://schemas.microsoft.com/office/drawing/2014/main" id="{239C8FBD-D046-4269-B4B5-872A3C7C716B}"/>
              </a:ext>
            </a:extLst>
          </p:cNvPr>
          <p:cNvPicPr>
            <a:picLocks noChangeAspect="1"/>
          </p:cNvPicPr>
          <p:nvPr/>
        </p:nvPicPr>
        <p:blipFill>
          <a:blip r:embed="rId2"/>
          <a:stretch>
            <a:fillRect/>
          </a:stretch>
        </p:blipFill>
        <p:spPr>
          <a:xfrm>
            <a:off x="6399068" y="525253"/>
            <a:ext cx="5400000" cy="5400000"/>
          </a:xfrm>
          <a:prstGeom prst="rect">
            <a:avLst/>
          </a:prstGeom>
        </p:spPr>
      </p:pic>
      <p:sp>
        <p:nvSpPr>
          <p:cNvPr id="7" name="TextBox 6">
            <a:extLst>
              <a:ext uri="{FF2B5EF4-FFF2-40B4-BE49-F238E27FC236}">
                <a16:creationId xmlns:a16="http://schemas.microsoft.com/office/drawing/2014/main" id="{473DF859-ECE3-C714-243B-B5B042958A86}"/>
              </a:ext>
            </a:extLst>
          </p:cNvPr>
          <p:cNvSpPr txBox="1"/>
          <p:nvPr/>
        </p:nvSpPr>
        <p:spPr>
          <a:xfrm>
            <a:off x="392932" y="282016"/>
            <a:ext cx="5151119" cy="4829527"/>
          </a:xfrm>
          <a:prstGeom prst="rect">
            <a:avLst/>
          </a:prstGeom>
          <a:noFill/>
        </p:spPr>
        <p:txBody>
          <a:bodyPr wrap="square" rtlCol="0">
            <a:spAutoFit/>
          </a:bodyPr>
          <a:lstStyle/>
          <a:p>
            <a:endParaRPr lang="en-GB" sz="1600" b="1" dirty="0"/>
          </a:p>
          <a:p>
            <a:r>
              <a:rPr lang="en-GB" sz="1400" b="1" dirty="0"/>
              <a:t>Facebook</a:t>
            </a:r>
          </a:p>
          <a:p>
            <a:pPr>
              <a:lnSpc>
                <a:spcPct val="107000"/>
              </a:lnSpc>
              <a:spcAft>
                <a:spcPts val="800"/>
              </a:spcAft>
            </a:pPr>
            <a:r>
              <a:rPr lang="en-GB" sz="1400" kern="100" dirty="0">
                <a:effectLst/>
                <a:latin typeface="+mj-lt"/>
                <a:ea typeface="Calibri" panose="020F0502020204030204" pitchFamily="34" charset="0"/>
                <a:cs typeface="Times New Roman" panose="02020603050405020304" pitchFamily="18" charset="0"/>
              </a:rPr>
              <a:t>Did you know that stalkers often leave subtle signs to let you know that they have ‘been there’,  with the aim of  psychologically tormenting you.  The mind games and emotional abuse can lead to anxiety or depression. Don't suffer in silence.</a:t>
            </a:r>
          </a:p>
          <a:p>
            <a:pPr>
              <a:lnSpc>
                <a:spcPct val="107000"/>
              </a:lnSpc>
              <a:spcAft>
                <a:spcPts val="800"/>
              </a:spcAft>
            </a:pPr>
            <a:r>
              <a:rPr lang="en-GB" sz="1400" kern="100" dirty="0">
                <a:effectLst/>
                <a:latin typeface="+mj-lt"/>
                <a:ea typeface="Calibri" panose="020F0502020204030204" pitchFamily="34" charset="0"/>
                <a:cs typeface="Times New Roman" panose="02020603050405020304" pitchFamily="18" charset="0"/>
              </a:rPr>
              <a:t>If you suspect you are being stalked, reach out for support. Compass is here to help. Call 0330 333 7 444 or visit their website for assistance. </a:t>
            </a:r>
            <a:r>
              <a:rPr lang="en-GB" sz="14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Compass</a:t>
            </a:r>
            <a:r>
              <a:rPr lang="en-GB" sz="14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r>
              <a:rPr lang="en-GB" sz="1400" kern="100" dirty="0">
                <a:effectLst/>
                <a:latin typeface="+mj-lt"/>
                <a:ea typeface="Calibri" panose="020F0502020204030204" pitchFamily="34" charset="0"/>
                <a:cs typeface="Times New Roman" panose="02020603050405020304" pitchFamily="18" charset="0"/>
              </a:rPr>
              <a:t> </a:t>
            </a:r>
          </a:p>
          <a:p>
            <a:pPr>
              <a:lnSpc>
                <a:spcPct val="107000"/>
              </a:lnSpc>
              <a:spcAft>
                <a:spcPts val="800"/>
              </a:spcAft>
            </a:pPr>
            <a:r>
              <a:rPr lang="en-GB" sz="1400" b="1" dirty="0">
                <a:latin typeface="+mj-lt"/>
                <a:cs typeface="Arial" panose="020B0604020202020204" pitchFamily="34" charset="0"/>
              </a:rPr>
              <a:t>#StalkingAwareness #stalking  #NSAW2025 </a:t>
            </a:r>
            <a:r>
              <a:rPr lang="en-GB" sz="1400" b="1" dirty="0">
                <a:latin typeface="+mj-lt"/>
              </a:rPr>
              <a:t>#thebiggerpicture</a:t>
            </a:r>
            <a:endParaRPr lang="en-GB" sz="1400" b="1" dirty="0"/>
          </a:p>
          <a:p>
            <a:endParaRPr lang="en-GB" sz="1400" dirty="0"/>
          </a:p>
          <a:p>
            <a:r>
              <a:rPr lang="en-GB" sz="1400" b="1" dirty="0"/>
              <a:t>Instagram</a:t>
            </a:r>
          </a:p>
          <a:p>
            <a:r>
              <a:rPr lang="en-GB" sz="1400" kern="100" dirty="0">
                <a:effectLst/>
                <a:latin typeface="+mj-lt"/>
                <a:ea typeface="Calibri" panose="020F0502020204030204" pitchFamily="34" charset="0"/>
                <a:cs typeface="Times New Roman" panose="02020603050405020304" pitchFamily="18" charset="0"/>
              </a:rPr>
              <a:t>Did you know that #stalkers often leave subtle signs to let you know that they have ‘been there’,  with the aim of  psychologically tormenting you. </a:t>
            </a:r>
            <a:r>
              <a:rPr lang="en-GB" sz="1400" kern="100" dirty="0">
                <a:latin typeface="+mj-lt"/>
                <a:ea typeface="Calibri" panose="020F0502020204030204" pitchFamily="34" charset="0"/>
                <a:cs typeface="Times New Roman" panose="02020603050405020304" pitchFamily="18" charset="0"/>
              </a:rPr>
              <a:t>If you see the signs reach out to @</a:t>
            </a:r>
            <a:r>
              <a:rPr lang="en-GB" sz="1400" dirty="0">
                <a:latin typeface="var(--font-family-system)"/>
              </a:rPr>
              <a:t>essexcompass</a:t>
            </a:r>
            <a:r>
              <a:rPr lang="en-GB" sz="1400" kern="100" dirty="0">
                <a:effectLst/>
                <a:latin typeface="+mj-lt"/>
                <a:ea typeface="Calibri" panose="020F0502020204030204" pitchFamily="34" charset="0"/>
                <a:cs typeface="Times New Roman" panose="02020603050405020304" pitchFamily="18" charset="0"/>
              </a:rPr>
              <a:t> who can help you. Call 0330 333 7 444 or visit their website by searching for Essex Compass. </a:t>
            </a:r>
          </a:p>
          <a:p>
            <a:r>
              <a:rPr lang="en-GB" sz="1400" dirty="0"/>
              <a:t> </a:t>
            </a:r>
          </a:p>
          <a:p>
            <a:r>
              <a:rPr lang="en-GB" sz="1400" b="1" dirty="0">
                <a:latin typeface="+mj-lt"/>
                <a:cs typeface="Arial" panose="020B0604020202020204" pitchFamily="34" charset="0"/>
              </a:rPr>
              <a:t>#StalkingAwareness #stalking  #NSAW2025 </a:t>
            </a:r>
            <a:r>
              <a:rPr lang="en-GB" sz="1400" b="1" dirty="0">
                <a:latin typeface="+mj-lt"/>
              </a:rPr>
              <a:t>#thebiggerpicture</a:t>
            </a:r>
            <a:endParaRPr lang="en-GB" sz="1400" b="1" dirty="0"/>
          </a:p>
          <a:p>
            <a:endParaRPr lang="en-GB" sz="1200" dirty="0"/>
          </a:p>
        </p:txBody>
      </p:sp>
      <p:sp>
        <p:nvSpPr>
          <p:cNvPr id="3" name="TextBox 2">
            <a:extLst>
              <a:ext uri="{FF2B5EF4-FFF2-40B4-BE49-F238E27FC236}">
                <a16:creationId xmlns:a16="http://schemas.microsoft.com/office/drawing/2014/main" id="{3000B34E-1C64-68F6-676A-607E8B515326}"/>
              </a:ext>
            </a:extLst>
          </p:cNvPr>
          <p:cNvSpPr txBox="1"/>
          <p:nvPr/>
        </p:nvSpPr>
        <p:spPr>
          <a:xfrm>
            <a:off x="6492888" y="5987019"/>
            <a:ext cx="4868108" cy="369332"/>
          </a:xfrm>
          <a:prstGeom prst="rect">
            <a:avLst/>
          </a:prstGeom>
          <a:noFill/>
        </p:spPr>
        <p:txBody>
          <a:bodyPr wrap="square" rtlCol="0">
            <a:spAutoFit/>
          </a:bodyPr>
          <a:lstStyle/>
          <a:p>
            <a:r>
              <a:rPr lang="en-GB" b="1" i="1" dirty="0">
                <a:solidFill>
                  <a:srgbClr val="7030A0"/>
                </a:solidFill>
              </a:rPr>
              <a:t>Right click your mouse to save picture and use</a:t>
            </a:r>
          </a:p>
        </p:txBody>
      </p:sp>
    </p:spTree>
    <p:extLst>
      <p:ext uri="{BB962C8B-B14F-4D97-AF65-F5344CB8AC3E}">
        <p14:creationId xmlns:p14="http://schemas.microsoft.com/office/powerpoint/2010/main" val="1102413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5E2F3E-225D-3383-04C4-2EA23662B9D8}"/>
              </a:ext>
            </a:extLst>
          </p:cNvPr>
          <p:cNvSpPr>
            <a:spLocks noGrp="1"/>
          </p:cNvSpPr>
          <p:nvPr>
            <p:ph type="sldNum" sz="quarter" idx="12"/>
          </p:nvPr>
        </p:nvSpPr>
        <p:spPr/>
        <p:txBody>
          <a:bodyPr/>
          <a:lstStyle/>
          <a:p>
            <a:pPr>
              <a:defRPr/>
            </a:pPr>
            <a:fld id="{9869346E-AA40-4AEA-AEC6-92B260C469A1}" type="slidenum">
              <a:rPr lang="en-US" smtClean="0"/>
              <a:pPr>
                <a:defRPr/>
              </a:pPr>
              <a:t>12</a:t>
            </a:fld>
            <a:endParaRPr lang="en-US" dirty="0">
              <a:solidFill>
                <a:schemeClr val="tx1"/>
              </a:solidFill>
            </a:endParaRPr>
          </a:p>
        </p:txBody>
      </p:sp>
      <p:pic>
        <p:nvPicPr>
          <p:cNvPr id="4" name="Picture 3" descr="A car with a sign on the window&#10;&#10;Description automatically generated with medium confidence">
            <a:extLst>
              <a:ext uri="{FF2B5EF4-FFF2-40B4-BE49-F238E27FC236}">
                <a16:creationId xmlns:a16="http://schemas.microsoft.com/office/drawing/2014/main" id="{50457E11-0D4C-D41C-7881-F6E0DF260967}"/>
              </a:ext>
            </a:extLst>
          </p:cNvPr>
          <p:cNvPicPr>
            <a:picLocks noChangeAspect="1"/>
          </p:cNvPicPr>
          <p:nvPr/>
        </p:nvPicPr>
        <p:blipFill>
          <a:blip r:embed="rId2"/>
          <a:stretch>
            <a:fillRect/>
          </a:stretch>
        </p:blipFill>
        <p:spPr>
          <a:xfrm>
            <a:off x="6392173" y="729000"/>
            <a:ext cx="5400000" cy="5400000"/>
          </a:xfrm>
          <a:prstGeom prst="rect">
            <a:avLst/>
          </a:prstGeom>
        </p:spPr>
      </p:pic>
      <p:sp>
        <p:nvSpPr>
          <p:cNvPr id="9" name="TextBox 8">
            <a:extLst>
              <a:ext uri="{FF2B5EF4-FFF2-40B4-BE49-F238E27FC236}">
                <a16:creationId xmlns:a16="http://schemas.microsoft.com/office/drawing/2014/main" id="{3DB8571C-3290-4614-300D-83779CD24A87}"/>
              </a:ext>
            </a:extLst>
          </p:cNvPr>
          <p:cNvSpPr txBox="1"/>
          <p:nvPr/>
        </p:nvSpPr>
        <p:spPr>
          <a:xfrm>
            <a:off x="399827" y="572309"/>
            <a:ext cx="5618006" cy="4968989"/>
          </a:xfrm>
          <a:prstGeom prst="rect">
            <a:avLst/>
          </a:prstGeom>
          <a:noFill/>
        </p:spPr>
        <p:txBody>
          <a:bodyPr wrap="square" rtlCol="0">
            <a:spAutoFit/>
          </a:bodyPr>
          <a:lstStyle/>
          <a:p>
            <a:r>
              <a:rPr lang="en-GB" sz="1400" b="1" dirty="0">
                <a:latin typeface="+mj-lt"/>
              </a:rPr>
              <a:t>Facebook</a:t>
            </a:r>
          </a:p>
          <a:p>
            <a:r>
              <a:rPr lang="en-GB" sz="1400" dirty="0">
                <a:latin typeface="+mj-lt"/>
              </a:rPr>
              <a:t>Is the damage to your property an isolated incident or is it part of a bigger picture? Unlike other crimes, which usually involve one act, stalking is a series of actions that occur over a period of time.</a:t>
            </a:r>
          </a:p>
          <a:p>
            <a:endParaRPr lang="en-GB" sz="1400" dirty="0">
              <a:latin typeface="+mj-lt"/>
            </a:endParaRPr>
          </a:p>
          <a:p>
            <a:pPr>
              <a:lnSpc>
                <a:spcPct val="107000"/>
              </a:lnSpc>
              <a:spcAft>
                <a:spcPts val="800"/>
              </a:spcAft>
            </a:pPr>
            <a:r>
              <a:rPr lang="en-GB" sz="1400" kern="100" dirty="0">
                <a:effectLst/>
                <a:latin typeface="+mj-lt"/>
                <a:ea typeface="Calibri" panose="020F0502020204030204" pitchFamily="34" charset="0"/>
                <a:cs typeface="Times New Roman" panose="02020603050405020304" pitchFamily="18" charset="0"/>
              </a:rPr>
              <a:t>If you suspect you're being stalked, reach out for support.  Compass is here to help. Call 0330 333 7 444 or visit their website for assistance. You're not alone. </a:t>
            </a:r>
            <a:r>
              <a:rPr lang="en-GB" sz="14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Compass</a:t>
            </a:r>
            <a:r>
              <a:rPr lang="en-GB" sz="14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r>
              <a:rPr lang="en-GB" sz="1400" kern="100" dirty="0">
                <a:effectLst/>
                <a:latin typeface="+mj-lt"/>
                <a:ea typeface="Calibri" panose="020F0502020204030204" pitchFamily="34" charset="0"/>
                <a:cs typeface="Times New Roman" panose="02020603050405020304" pitchFamily="18" charset="0"/>
              </a:rPr>
              <a:t> </a:t>
            </a:r>
          </a:p>
          <a:p>
            <a:pPr>
              <a:lnSpc>
                <a:spcPct val="107000"/>
              </a:lnSpc>
              <a:spcAft>
                <a:spcPts val="800"/>
              </a:spcAft>
            </a:pPr>
            <a:endParaRPr lang="en-GB" sz="1400" kern="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1400" b="1" dirty="0">
                <a:latin typeface="+mj-lt"/>
                <a:cs typeface="Arial" panose="020B0604020202020204" pitchFamily="34" charset="0"/>
              </a:rPr>
              <a:t>#StalkingAwareness #stalking  #NSAW2025 </a:t>
            </a:r>
            <a:r>
              <a:rPr lang="en-GB" sz="1400" b="1" dirty="0">
                <a:latin typeface="+mj-lt"/>
              </a:rPr>
              <a:t>#thebiggerpicture</a:t>
            </a:r>
          </a:p>
          <a:p>
            <a:endParaRPr lang="en-GB" sz="1400" dirty="0">
              <a:latin typeface="+mj-lt"/>
            </a:endParaRPr>
          </a:p>
          <a:p>
            <a:r>
              <a:rPr lang="en-GB" sz="1400" b="1" dirty="0">
                <a:latin typeface="+mj-lt"/>
              </a:rPr>
              <a:t>Instagram</a:t>
            </a:r>
          </a:p>
          <a:p>
            <a:r>
              <a:rPr lang="en-GB" sz="1400" dirty="0">
                <a:latin typeface="+mj-lt"/>
              </a:rPr>
              <a:t>Is the damage to your property an isolated incident or is it part of a bigger picture? Unlike other crimes, which usually involve one act, #stalking is an unwanted series of actions that occur over a period of time.  </a:t>
            </a:r>
            <a:r>
              <a:rPr lang="en-GB" sz="1400" kern="100" dirty="0">
                <a:effectLst/>
                <a:latin typeface="+mj-lt"/>
                <a:ea typeface="Calibri" panose="020F0502020204030204" pitchFamily="34" charset="0"/>
                <a:cs typeface="Times New Roman" panose="02020603050405020304" pitchFamily="18" charset="0"/>
              </a:rPr>
              <a:t>Don't suffer in silence. </a:t>
            </a:r>
            <a:r>
              <a:rPr lang="en-GB" sz="1400" kern="100" dirty="0">
                <a:latin typeface="+mj-lt"/>
                <a:ea typeface="Calibri" panose="020F0502020204030204" pitchFamily="34" charset="0"/>
                <a:cs typeface="Times New Roman" panose="02020603050405020304" pitchFamily="18" charset="0"/>
              </a:rPr>
              <a:t>If you see the signs reach out to @</a:t>
            </a:r>
            <a:r>
              <a:rPr lang="en-GB" sz="1400" dirty="0">
                <a:latin typeface="var(--font-family-system)"/>
              </a:rPr>
              <a:t>essexcompass</a:t>
            </a:r>
            <a:r>
              <a:rPr lang="en-GB" sz="1400" kern="100" dirty="0">
                <a:effectLst/>
                <a:latin typeface="+mj-lt"/>
                <a:ea typeface="Calibri" panose="020F0502020204030204" pitchFamily="34" charset="0"/>
                <a:cs typeface="Times New Roman" panose="02020603050405020304" pitchFamily="18" charset="0"/>
              </a:rPr>
              <a:t> who can help you. Call 0330 333 7 444 or visit their website by searching for Essex Compass. </a:t>
            </a:r>
          </a:p>
          <a:p>
            <a:endParaRPr lang="en-GB" sz="1400" dirty="0">
              <a:latin typeface="+mj-lt"/>
              <a:cs typeface="Arial" panose="020B0604020202020204" pitchFamily="34" charset="0"/>
            </a:endParaRPr>
          </a:p>
          <a:p>
            <a:r>
              <a:rPr lang="en-GB" sz="1400" b="1" dirty="0">
                <a:latin typeface="+mj-lt"/>
                <a:cs typeface="Arial" panose="020B0604020202020204" pitchFamily="34" charset="0"/>
              </a:rPr>
              <a:t>#StalkingAwareness #NSAW2024 </a:t>
            </a:r>
            <a:r>
              <a:rPr lang="en-GB" sz="1400" b="1" dirty="0">
                <a:latin typeface="+mj-lt"/>
              </a:rPr>
              <a:t>#thebiggerpicture</a:t>
            </a:r>
          </a:p>
          <a:p>
            <a:endParaRPr lang="en-GB" sz="1200" dirty="0"/>
          </a:p>
        </p:txBody>
      </p:sp>
      <p:sp>
        <p:nvSpPr>
          <p:cNvPr id="3" name="TextBox 2">
            <a:extLst>
              <a:ext uri="{FF2B5EF4-FFF2-40B4-BE49-F238E27FC236}">
                <a16:creationId xmlns:a16="http://schemas.microsoft.com/office/drawing/2014/main" id="{A91812B0-86EA-62CD-F88C-CDB6FB8CA8A0}"/>
              </a:ext>
            </a:extLst>
          </p:cNvPr>
          <p:cNvSpPr txBox="1"/>
          <p:nvPr/>
        </p:nvSpPr>
        <p:spPr>
          <a:xfrm>
            <a:off x="6303546" y="6171685"/>
            <a:ext cx="4868108" cy="369332"/>
          </a:xfrm>
          <a:prstGeom prst="rect">
            <a:avLst/>
          </a:prstGeom>
          <a:noFill/>
        </p:spPr>
        <p:txBody>
          <a:bodyPr wrap="square" rtlCol="0">
            <a:spAutoFit/>
          </a:bodyPr>
          <a:lstStyle/>
          <a:p>
            <a:r>
              <a:rPr lang="en-GB" b="1" i="1" dirty="0">
                <a:solidFill>
                  <a:srgbClr val="7030A0"/>
                </a:solidFill>
              </a:rPr>
              <a:t>Right click your mouse to save picture and use</a:t>
            </a:r>
          </a:p>
        </p:txBody>
      </p:sp>
    </p:spTree>
    <p:extLst>
      <p:ext uri="{BB962C8B-B14F-4D97-AF65-F5344CB8AC3E}">
        <p14:creationId xmlns:p14="http://schemas.microsoft.com/office/powerpoint/2010/main" val="4260315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B11D48-5D21-49DC-281E-061F29E615C9}"/>
              </a:ext>
            </a:extLst>
          </p:cNvPr>
          <p:cNvSpPr>
            <a:spLocks noGrp="1"/>
          </p:cNvSpPr>
          <p:nvPr>
            <p:ph type="sldNum" sz="quarter" idx="12"/>
          </p:nvPr>
        </p:nvSpPr>
        <p:spPr>
          <a:xfrm>
            <a:off x="8768080" y="6492875"/>
            <a:ext cx="2844800" cy="365125"/>
          </a:xfrm>
        </p:spPr>
        <p:txBody>
          <a:bodyPr/>
          <a:lstStyle/>
          <a:p>
            <a:pPr>
              <a:defRPr/>
            </a:pPr>
            <a:fld id="{9869346E-AA40-4AEA-AEC6-92B260C469A1}" type="slidenum">
              <a:rPr lang="en-US" sz="1400" smtClean="0">
                <a:latin typeface="+mj-lt"/>
              </a:rPr>
              <a:pPr>
                <a:defRPr/>
              </a:pPr>
              <a:t>13</a:t>
            </a:fld>
            <a:endParaRPr lang="en-US" sz="1400" dirty="0">
              <a:solidFill>
                <a:schemeClr val="tx1"/>
              </a:solidFill>
              <a:latin typeface="+mj-lt"/>
            </a:endParaRPr>
          </a:p>
        </p:txBody>
      </p:sp>
      <p:pic>
        <p:nvPicPr>
          <p:cNvPr id="4" name="Picture 3" descr="A white teddy bear holding a heart&#10;&#10;Description automatically generated">
            <a:extLst>
              <a:ext uri="{FF2B5EF4-FFF2-40B4-BE49-F238E27FC236}">
                <a16:creationId xmlns:a16="http://schemas.microsoft.com/office/drawing/2014/main" id="{B539116A-BC7A-8100-2B28-CF336D2B1085}"/>
              </a:ext>
            </a:extLst>
          </p:cNvPr>
          <p:cNvPicPr>
            <a:picLocks noChangeAspect="1"/>
          </p:cNvPicPr>
          <p:nvPr/>
        </p:nvPicPr>
        <p:blipFill>
          <a:blip r:embed="rId2"/>
          <a:stretch>
            <a:fillRect/>
          </a:stretch>
        </p:blipFill>
        <p:spPr>
          <a:xfrm>
            <a:off x="6491210" y="606173"/>
            <a:ext cx="5400000" cy="5400000"/>
          </a:xfrm>
          <a:prstGeom prst="rect">
            <a:avLst/>
          </a:prstGeom>
        </p:spPr>
      </p:pic>
      <p:sp>
        <p:nvSpPr>
          <p:cNvPr id="5" name="TextBox 4">
            <a:extLst>
              <a:ext uri="{FF2B5EF4-FFF2-40B4-BE49-F238E27FC236}">
                <a16:creationId xmlns:a16="http://schemas.microsoft.com/office/drawing/2014/main" id="{EA57E15F-1168-8D93-4BBC-45BED1DD2784}"/>
              </a:ext>
            </a:extLst>
          </p:cNvPr>
          <p:cNvSpPr txBox="1"/>
          <p:nvPr/>
        </p:nvSpPr>
        <p:spPr>
          <a:xfrm>
            <a:off x="370456" y="433645"/>
            <a:ext cx="5840562" cy="5596084"/>
          </a:xfrm>
          <a:prstGeom prst="rect">
            <a:avLst/>
          </a:prstGeom>
          <a:noFill/>
        </p:spPr>
        <p:txBody>
          <a:bodyPr wrap="square" rtlCol="0">
            <a:spAutoFit/>
          </a:bodyPr>
          <a:lstStyle/>
          <a:p>
            <a:r>
              <a:rPr lang="en-GB" sz="1400" b="1" dirty="0">
                <a:latin typeface="+mj-lt"/>
              </a:rPr>
              <a:t>Facebook</a:t>
            </a:r>
          </a:p>
          <a:p>
            <a:r>
              <a:rPr lang="en-GB" sz="1400" dirty="0">
                <a:latin typeface="+mj-lt"/>
              </a:rPr>
              <a:t>Are you being sent unwanted gifts? Are you receiving unwanted deliveries or abusive letters through the post? Are you feeling uneasy about the unwanted attention or feeling threatened and frightened? </a:t>
            </a:r>
          </a:p>
          <a:p>
            <a:endParaRPr lang="en-GB" sz="1400" dirty="0">
              <a:latin typeface="+mj-lt"/>
            </a:endParaRPr>
          </a:p>
          <a:p>
            <a:r>
              <a:rPr lang="en-GB" sz="1400" dirty="0">
                <a:latin typeface="+mj-lt"/>
              </a:rPr>
              <a:t>Stalking is a pattern of persistent and unwanted attention that makes you feel scared, anxious or harassed. </a:t>
            </a:r>
          </a:p>
          <a:p>
            <a:endParaRPr lang="en-GB" sz="1400" dirty="0">
              <a:latin typeface="+mj-lt"/>
            </a:endParaRPr>
          </a:p>
          <a:p>
            <a:r>
              <a:rPr lang="en-GB" sz="1400" dirty="0">
                <a:latin typeface="+mj-lt"/>
              </a:rPr>
              <a:t>For help or advice contact </a:t>
            </a:r>
            <a:r>
              <a:rPr lang="en-GB" sz="1400" kern="100" dirty="0">
                <a:effectLst/>
                <a:latin typeface="+mj-lt"/>
                <a:ea typeface="Calibri" panose="020F0502020204030204" pitchFamily="34" charset="0"/>
                <a:cs typeface="Times New Roman" panose="02020603050405020304" pitchFamily="18" charset="0"/>
              </a:rPr>
              <a:t>Compass by calling 0330 333 7 444 or visit their website for assistance. </a:t>
            </a:r>
            <a:r>
              <a:rPr lang="en-GB" sz="14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Compass</a:t>
            </a:r>
            <a:r>
              <a:rPr lang="en-GB" sz="14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r>
              <a:rPr lang="en-GB" sz="1400" kern="100" dirty="0">
                <a:effectLst/>
                <a:latin typeface="+mj-lt"/>
                <a:ea typeface="Calibri" panose="020F0502020204030204" pitchFamily="34" charset="0"/>
                <a:cs typeface="Times New Roman" panose="02020603050405020304" pitchFamily="18" charset="0"/>
              </a:rPr>
              <a:t> </a:t>
            </a:r>
          </a:p>
          <a:p>
            <a:endParaRPr lang="en-GB" sz="1400" dirty="0">
              <a:latin typeface="+mj-lt"/>
              <a:cs typeface="Arial" panose="020B0604020202020204" pitchFamily="34" charset="0"/>
            </a:endParaRPr>
          </a:p>
          <a:p>
            <a:pPr>
              <a:lnSpc>
                <a:spcPct val="107000"/>
              </a:lnSpc>
              <a:spcAft>
                <a:spcPts val="800"/>
              </a:spcAft>
            </a:pPr>
            <a:r>
              <a:rPr lang="en-GB" sz="1400" b="1" dirty="0">
                <a:latin typeface="+mj-lt"/>
                <a:cs typeface="Arial" panose="020B0604020202020204" pitchFamily="34" charset="0"/>
              </a:rPr>
              <a:t>#StalkingAwareness #stalking  #NSAW2025 </a:t>
            </a:r>
            <a:r>
              <a:rPr lang="en-GB" sz="1400" b="1" dirty="0">
                <a:latin typeface="+mj-lt"/>
              </a:rPr>
              <a:t>#thebiggerpicture</a:t>
            </a:r>
          </a:p>
          <a:p>
            <a:endParaRPr lang="en-GB" sz="1400" b="1" dirty="0">
              <a:latin typeface="+mj-lt"/>
            </a:endParaRPr>
          </a:p>
          <a:p>
            <a:endParaRPr lang="en-GB" sz="1400" b="1" dirty="0">
              <a:latin typeface="+mj-lt"/>
            </a:endParaRPr>
          </a:p>
          <a:p>
            <a:r>
              <a:rPr lang="en-GB" sz="1400" b="1" dirty="0">
                <a:latin typeface="+mj-lt"/>
              </a:rPr>
              <a:t>Instagram</a:t>
            </a:r>
          </a:p>
          <a:p>
            <a:r>
              <a:rPr lang="en-GB" sz="1400" dirty="0">
                <a:latin typeface="+mj-lt"/>
              </a:rPr>
              <a:t>Are you being sent unwanted gifts? Are you receiving unwanted deliveries or abusive letters through the post? #Stalking is a pattern of persistent and unwanted attention that makes you feel scared, anxious or harassed. </a:t>
            </a:r>
            <a:r>
              <a:rPr lang="en-GB" sz="1400" kern="100" dirty="0">
                <a:latin typeface="+mj-lt"/>
                <a:ea typeface="Calibri" panose="020F0502020204030204" pitchFamily="34" charset="0"/>
                <a:cs typeface="Times New Roman" panose="02020603050405020304" pitchFamily="18" charset="0"/>
              </a:rPr>
              <a:t>If you see the signs reach out to @</a:t>
            </a:r>
            <a:r>
              <a:rPr lang="en-GB" sz="1400" dirty="0">
                <a:latin typeface="var(--font-family-system)"/>
              </a:rPr>
              <a:t>essexcompass</a:t>
            </a:r>
            <a:r>
              <a:rPr lang="en-GB" sz="1400" kern="100" dirty="0">
                <a:effectLst/>
                <a:latin typeface="+mj-lt"/>
                <a:ea typeface="Calibri" panose="020F0502020204030204" pitchFamily="34" charset="0"/>
                <a:cs typeface="Times New Roman" panose="02020603050405020304" pitchFamily="18" charset="0"/>
              </a:rPr>
              <a:t> who can help you. Call 0330 333 7 444 or visit their website by searching for Essex Compass. </a:t>
            </a:r>
          </a:p>
          <a:p>
            <a:endParaRPr lang="en-GB" sz="1400" kern="100" dirty="0">
              <a:effectLst/>
              <a:latin typeface="+mj-lt"/>
              <a:ea typeface="Calibri" panose="020F0502020204030204" pitchFamily="34" charset="0"/>
              <a:cs typeface="Times New Roman" panose="02020603050405020304" pitchFamily="18" charset="0"/>
            </a:endParaRPr>
          </a:p>
          <a:p>
            <a:r>
              <a:rPr lang="en-GB" sz="1400" b="1" dirty="0">
                <a:latin typeface="+mj-lt"/>
                <a:cs typeface="Arial" panose="020B0604020202020204" pitchFamily="34" charset="0"/>
              </a:rPr>
              <a:t>#StalkingAwareness #NSAW2025 </a:t>
            </a:r>
            <a:r>
              <a:rPr lang="en-GB" sz="1400" b="1" dirty="0">
                <a:latin typeface="+mj-lt"/>
              </a:rPr>
              <a:t>#thebiggerpicture #domesticabuse #signsofstalking </a:t>
            </a:r>
          </a:p>
          <a:p>
            <a:endParaRPr lang="en-GB" sz="1400" dirty="0">
              <a:latin typeface="+mj-lt"/>
            </a:endParaRPr>
          </a:p>
          <a:p>
            <a:endParaRPr lang="en-GB" sz="1400" dirty="0">
              <a:latin typeface="+mj-lt"/>
            </a:endParaRPr>
          </a:p>
        </p:txBody>
      </p:sp>
      <p:sp>
        <p:nvSpPr>
          <p:cNvPr id="3" name="TextBox 2">
            <a:extLst>
              <a:ext uri="{FF2B5EF4-FFF2-40B4-BE49-F238E27FC236}">
                <a16:creationId xmlns:a16="http://schemas.microsoft.com/office/drawing/2014/main" id="{FBFE3ABD-AE02-8B59-17F6-B8B3D968D663}"/>
              </a:ext>
            </a:extLst>
          </p:cNvPr>
          <p:cNvSpPr txBox="1"/>
          <p:nvPr/>
        </p:nvSpPr>
        <p:spPr>
          <a:xfrm>
            <a:off x="6491210" y="6123543"/>
            <a:ext cx="4868108" cy="369332"/>
          </a:xfrm>
          <a:prstGeom prst="rect">
            <a:avLst/>
          </a:prstGeom>
          <a:noFill/>
        </p:spPr>
        <p:txBody>
          <a:bodyPr wrap="square" rtlCol="0">
            <a:spAutoFit/>
          </a:bodyPr>
          <a:lstStyle/>
          <a:p>
            <a:r>
              <a:rPr lang="en-GB" b="1" i="1" dirty="0">
                <a:solidFill>
                  <a:srgbClr val="7030A0"/>
                </a:solidFill>
              </a:rPr>
              <a:t>Right click your mouse to save picture and use</a:t>
            </a:r>
          </a:p>
        </p:txBody>
      </p:sp>
    </p:spTree>
    <p:extLst>
      <p:ext uri="{BB962C8B-B14F-4D97-AF65-F5344CB8AC3E}">
        <p14:creationId xmlns:p14="http://schemas.microsoft.com/office/powerpoint/2010/main" val="1632710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3C9B34-D1DD-A538-FB37-4335AE31EC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9346E-AA40-4AEA-AEC6-92B260C469A1}"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01B70A29-465A-1017-935C-68F28B02AD18}"/>
              </a:ext>
            </a:extLst>
          </p:cNvPr>
          <p:cNvSpPr txBox="1"/>
          <p:nvPr/>
        </p:nvSpPr>
        <p:spPr>
          <a:xfrm>
            <a:off x="681918" y="426720"/>
            <a:ext cx="71616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ptos" panose="02110004020202020204"/>
                <a:ea typeface="+mn-ea"/>
                <a:cs typeface="+mn-cs"/>
              </a:rPr>
              <a:t>Perpetrator Focused</a:t>
            </a:r>
          </a:p>
        </p:txBody>
      </p:sp>
      <p:sp>
        <p:nvSpPr>
          <p:cNvPr id="5" name="TextBox 4">
            <a:extLst>
              <a:ext uri="{FF2B5EF4-FFF2-40B4-BE49-F238E27FC236}">
                <a16:creationId xmlns:a16="http://schemas.microsoft.com/office/drawing/2014/main" id="{34554E94-68F8-8199-BC82-013EDD3EF190}"/>
              </a:ext>
            </a:extLst>
          </p:cNvPr>
          <p:cNvSpPr txBox="1"/>
          <p:nvPr/>
        </p:nvSpPr>
        <p:spPr>
          <a:xfrm>
            <a:off x="681918" y="5333126"/>
            <a:ext cx="430245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#REFLECT #HealthyRelationships #StalkingAwareness  #NSAW2025 </a:t>
            </a:r>
          </a:p>
        </p:txBody>
      </p:sp>
      <p:sp>
        <p:nvSpPr>
          <p:cNvPr id="8" name="TextBox 7">
            <a:extLst>
              <a:ext uri="{FF2B5EF4-FFF2-40B4-BE49-F238E27FC236}">
                <a16:creationId xmlns:a16="http://schemas.microsoft.com/office/drawing/2014/main" id="{757F6016-3A9B-F99B-0393-9C0913007D13}"/>
              </a:ext>
            </a:extLst>
          </p:cNvPr>
          <p:cNvSpPr txBox="1"/>
          <p:nvPr/>
        </p:nvSpPr>
        <p:spPr>
          <a:xfrm>
            <a:off x="592271" y="1849895"/>
            <a:ext cx="3773541"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Facebook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Spending all your time tracking your partner or ex-partner’s movements?  Maybe you turned up at their house when they didn’t want you there or sent hundreds of messages when they didn’t pick up the phone. Are feelings of jealousy taking over your 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If you recognise any of these behaviours it’s time to #REFLECT, there is help available to change.  Call Compass today on 0330 333 7 444 or visit their website.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2"/>
              </a:rPr>
              <a:t>Behaviour Change Support - Essex Compass</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846AAFE-F8CF-C792-3779-1B54541F2AA2}"/>
              </a:ext>
            </a:extLst>
          </p:cNvPr>
          <p:cNvSpPr txBox="1"/>
          <p:nvPr/>
        </p:nvSpPr>
        <p:spPr>
          <a:xfrm>
            <a:off x="4706287" y="5752133"/>
            <a:ext cx="5700790" cy="369332"/>
          </a:xfrm>
          <a:prstGeom prst="rect">
            <a:avLst/>
          </a:prstGeom>
          <a:noFill/>
        </p:spPr>
        <p:txBody>
          <a:bodyPr wrap="square" rtlCol="0">
            <a:spAutoFit/>
          </a:bodyPr>
          <a:lstStyle/>
          <a:p>
            <a:r>
              <a:rPr lang="en-GB" b="1" i="1" dirty="0">
                <a:solidFill>
                  <a:srgbClr val="7030A0"/>
                </a:solidFill>
              </a:rPr>
              <a:t>Right click your mouse to save picture and use</a:t>
            </a:r>
          </a:p>
        </p:txBody>
      </p:sp>
      <p:pic>
        <p:nvPicPr>
          <p:cNvPr id="6" name="Picture 5" descr="A person sitting at a table with a light on her head&#10;&#10;AI-generated content may be incorrect.">
            <a:extLst>
              <a:ext uri="{FF2B5EF4-FFF2-40B4-BE49-F238E27FC236}">
                <a16:creationId xmlns:a16="http://schemas.microsoft.com/office/drawing/2014/main" id="{CADB56AB-FD1B-C147-FA01-7A07F5D5206E}"/>
              </a:ext>
            </a:extLst>
          </p:cNvPr>
          <p:cNvPicPr>
            <a:picLocks noChangeAspect="1"/>
          </p:cNvPicPr>
          <p:nvPr/>
        </p:nvPicPr>
        <p:blipFill>
          <a:blip r:embed="rId3"/>
          <a:stretch>
            <a:fillRect/>
          </a:stretch>
        </p:blipFill>
        <p:spPr>
          <a:xfrm>
            <a:off x="4706287" y="1817069"/>
            <a:ext cx="7268410" cy="3803801"/>
          </a:xfrm>
          <a:prstGeom prst="rect">
            <a:avLst/>
          </a:prstGeom>
        </p:spPr>
      </p:pic>
    </p:spTree>
    <p:extLst>
      <p:ext uri="{BB962C8B-B14F-4D97-AF65-F5344CB8AC3E}">
        <p14:creationId xmlns:p14="http://schemas.microsoft.com/office/powerpoint/2010/main" val="695495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3C9B34-D1DD-A538-FB37-4335AE31EC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9346E-AA40-4AEA-AEC6-92B260C469A1}"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01B70A29-465A-1017-935C-68F28B02AD18}"/>
              </a:ext>
            </a:extLst>
          </p:cNvPr>
          <p:cNvSpPr txBox="1"/>
          <p:nvPr/>
        </p:nvSpPr>
        <p:spPr>
          <a:xfrm>
            <a:off x="681918" y="426720"/>
            <a:ext cx="71616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ptos" panose="02110004020202020204"/>
                <a:ea typeface="+mn-ea"/>
                <a:cs typeface="+mn-cs"/>
              </a:rPr>
              <a:t>Perpetrator Focused</a:t>
            </a:r>
          </a:p>
        </p:txBody>
      </p:sp>
      <p:sp>
        <p:nvSpPr>
          <p:cNvPr id="5" name="TextBox 4">
            <a:extLst>
              <a:ext uri="{FF2B5EF4-FFF2-40B4-BE49-F238E27FC236}">
                <a16:creationId xmlns:a16="http://schemas.microsoft.com/office/drawing/2014/main" id="{34554E94-68F8-8199-BC82-013EDD3EF190}"/>
              </a:ext>
            </a:extLst>
          </p:cNvPr>
          <p:cNvSpPr txBox="1"/>
          <p:nvPr/>
        </p:nvSpPr>
        <p:spPr>
          <a:xfrm>
            <a:off x="681918" y="5333126"/>
            <a:ext cx="60945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#REFLECT #HealthyRelationships #StalkingAwareness  #NSAW2025 </a:t>
            </a:r>
          </a:p>
        </p:txBody>
      </p:sp>
      <p:sp>
        <p:nvSpPr>
          <p:cNvPr id="8" name="TextBox 7">
            <a:extLst>
              <a:ext uri="{FF2B5EF4-FFF2-40B4-BE49-F238E27FC236}">
                <a16:creationId xmlns:a16="http://schemas.microsoft.com/office/drawing/2014/main" id="{757F6016-3A9B-F99B-0393-9C0913007D13}"/>
              </a:ext>
            </a:extLst>
          </p:cNvPr>
          <p:cNvSpPr txBox="1"/>
          <p:nvPr/>
        </p:nvSpPr>
        <p:spPr>
          <a:xfrm>
            <a:off x="681918" y="1011495"/>
            <a:ext cx="5339320"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Facebook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Spending all your time tracking your partner or ex-partner’s movements?  Maybe you turned up at their house when they didn’t want you there or sent hundreds of messages when they didn’t pick up the phone. Are feelings of jealousy taking over your 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If you recognise any of these behaviours it’s time to #REFLECT, there is help available to change.  Call Compass today on 0330 333 7 444 or visit their website.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2"/>
              </a:rPr>
              <a:t>Behaviour Change Support - Essex Compass</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Instagram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Spending all your time tracking your partner or ex-partner’s movements, showing up uninvited, using other people to get to your partner, sending excessive messages? Jealousy taking over? It’s time to #REFLECT- there's help available to change. 🌟 Call Compass at 0330 333 7 444 or visit their website </a:t>
            </a:r>
            <a:r>
              <a:rPr kumimoji="0" lang="en-GB"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by searching for Essex Compass.</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descr="A person looking at a phone&#10;&#10;AI-generated content may be incorrect.">
            <a:extLst>
              <a:ext uri="{FF2B5EF4-FFF2-40B4-BE49-F238E27FC236}">
                <a16:creationId xmlns:a16="http://schemas.microsoft.com/office/drawing/2014/main" id="{4E3BB24A-1B64-DC9C-1AEF-251AB311FA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8725" y="336188"/>
            <a:ext cx="4575644" cy="5719555"/>
          </a:xfrm>
          <a:prstGeom prst="rect">
            <a:avLst/>
          </a:prstGeom>
        </p:spPr>
      </p:pic>
      <p:sp>
        <p:nvSpPr>
          <p:cNvPr id="3" name="TextBox 2">
            <a:extLst>
              <a:ext uri="{FF2B5EF4-FFF2-40B4-BE49-F238E27FC236}">
                <a16:creationId xmlns:a16="http://schemas.microsoft.com/office/drawing/2014/main" id="{8846AAFE-F8CF-C792-3779-1B54541F2AA2}"/>
              </a:ext>
            </a:extLst>
          </p:cNvPr>
          <p:cNvSpPr txBox="1"/>
          <p:nvPr/>
        </p:nvSpPr>
        <p:spPr>
          <a:xfrm>
            <a:off x="7131805" y="6146275"/>
            <a:ext cx="5700790" cy="369332"/>
          </a:xfrm>
          <a:prstGeom prst="rect">
            <a:avLst/>
          </a:prstGeom>
          <a:noFill/>
        </p:spPr>
        <p:txBody>
          <a:bodyPr wrap="square" rtlCol="0">
            <a:spAutoFit/>
          </a:bodyPr>
          <a:lstStyle/>
          <a:p>
            <a:r>
              <a:rPr lang="en-GB" b="1" i="1" dirty="0">
                <a:solidFill>
                  <a:srgbClr val="7030A0"/>
                </a:solidFill>
              </a:rPr>
              <a:t>Right click your mouse to save picture and use</a:t>
            </a:r>
          </a:p>
        </p:txBody>
      </p:sp>
    </p:spTree>
    <p:extLst>
      <p:ext uri="{BB962C8B-B14F-4D97-AF65-F5344CB8AC3E}">
        <p14:creationId xmlns:p14="http://schemas.microsoft.com/office/powerpoint/2010/main" val="3566965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88B25C-8C6C-DCA9-51B7-135A4316E195}"/>
              </a:ext>
            </a:extLst>
          </p:cNvPr>
          <p:cNvSpPr txBox="1"/>
          <p:nvPr/>
        </p:nvSpPr>
        <p:spPr>
          <a:xfrm>
            <a:off x="681918" y="426720"/>
            <a:ext cx="71616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ptos" panose="02110004020202020204"/>
                <a:ea typeface="+mn-ea"/>
                <a:cs typeface="+mn-cs"/>
              </a:rPr>
              <a:t>Perpetrator Focused</a:t>
            </a:r>
          </a:p>
        </p:txBody>
      </p:sp>
      <p:sp>
        <p:nvSpPr>
          <p:cNvPr id="6" name="TextBox 5">
            <a:extLst>
              <a:ext uri="{FF2B5EF4-FFF2-40B4-BE49-F238E27FC236}">
                <a16:creationId xmlns:a16="http://schemas.microsoft.com/office/drawing/2014/main" id="{EF9A3B44-3B59-404A-D5C1-2EFF2B3ED481}"/>
              </a:ext>
            </a:extLst>
          </p:cNvPr>
          <p:cNvSpPr txBox="1"/>
          <p:nvPr/>
        </p:nvSpPr>
        <p:spPr>
          <a:xfrm>
            <a:off x="742302" y="1011495"/>
            <a:ext cx="5649872" cy="43088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Facebook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Are you spending all your time tracking your partner or ex-partner’s movements – maybe you turned up at their house when they didn’t want you there or sent hundreds of messages when they didn’t pick up the phone. Are you feeling rejected and like you’re losing 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If you recognise any of these behaviours, there is help available to change.  Call Compass today on 0330 333 7 444 or visit their website.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2"/>
              </a:rPr>
              <a:t>Behaviour Change Support - Essex Compass</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Instagram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Feeling rejected and losing control? Are you spending all your time tracking your partner or ex-partner’s movements, showing up uninvited, sending excessive messages or unwanted gifts? There's help available to change. 🌟 Call Compass at 0330 333 7 444 or visit their website </a:t>
            </a:r>
            <a:r>
              <a:rPr kumimoji="0" lang="en-GB"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by searching for Essex Compass.</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A person lying in bed looking at a phone&#10;&#10;AI-generated content may be incorrect.">
            <a:extLst>
              <a:ext uri="{FF2B5EF4-FFF2-40B4-BE49-F238E27FC236}">
                <a16:creationId xmlns:a16="http://schemas.microsoft.com/office/drawing/2014/main" id="{31201285-7577-18A7-42F8-E1640E436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3006" y="519187"/>
            <a:ext cx="4359667" cy="5449584"/>
          </a:xfrm>
          <a:prstGeom prst="rect">
            <a:avLst/>
          </a:prstGeom>
        </p:spPr>
      </p:pic>
      <p:sp>
        <p:nvSpPr>
          <p:cNvPr id="7" name="TextBox 6">
            <a:extLst>
              <a:ext uri="{FF2B5EF4-FFF2-40B4-BE49-F238E27FC236}">
                <a16:creationId xmlns:a16="http://schemas.microsoft.com/office/drawing/2014/main" id="{AE84A832-6176-A875-3B20-C266DFB38657}"/>
              </a:ext>
            </a:extLst>
          </p:cNvPr>
          <p:cNvSpPr txBox="1"/>
          <p:nvPr/>
        </p:nvSpPr>
        <p:spPr>
          <a:xfrm>
            <a:off x="742302" y="5090387"/>
            <a:ext cx="60945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#HealthyRelationships #StalkingAwareness  #NSAW2025 </a:t>
            </a:r>
          </a:p>
        </p:txBody>
      </p:sp>
      <p:sp>
        <p:nvSpPr>
          <p:cNvPr id="2" name="TextBox 1">
            <a:extLst>
              <a:ext uri="{FF2B5EF4-FFF2-40B4-BE49-F238E27FC236}">
                <a16:creationId xmlns:a16="http://schemas.microsoft.com/office/drawing/2014/main" id="{31AD608F-5D85-E496-109C-0A4DAF3F435E}"/>
              </a:ext>
            </a:extLst>
          </p:cNvPr>
          <p:cNvSpPr txBox="1"/>
          <p:nvPr/>
        </p:nvSpPr>
        <p:spPr>
          <a:xfrm>
            <a:off x="6781180" y="6154147"/>
            <a:ext cx="5263318" cy="369332"/>
          </a:xfrm>
          <a:prstGeom prst="rect">
            <a:avLst/>
          </a:prstGeom>
          <a:noFill/>
        </p:spPr>
        <p:txBody>
          <a:bodyPr wrap="square" rtlCol="0">
            <a:spAutoFit/>
          </a:bodyPr>
          <a:lstStyle/>
          <a:p>
            <a:r>
              <a:rPr lang="en-GB" b="1" i="1" dirty="0">
                <a:solidFill>
                  <a:srgbClr val="7030A0"/>
                </a:solidFill>
              </a:rPr>
              <a:t>Right click your mouse to save picture and use</a:t>
            </a:r>
          </a:p>
        </p:txBody>
      </p:sp>
    </p:spTree>
    <p:extLst>
      <p:ext uri="{BB962C8B-B14F-4D97-AF65-F5344CB8AC3E}">
        <p14:creationId xmlns:p14="http://schemas.microsoft.com/office/powerpoint/2010/main" val="1898593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88B25C-8C6C-DCA9-51B7-135A4316E195}"/>
              </a:ext>
            </a:extLst>
          </p:cNvPr>
          <p:cNvSpPr txBox="1"/>
          <p:nvPr/>
        </p:nvSpPr>
        <p:spPr>
          <a:xfrm>
            <a:off x="681918" y="426720"/>
            <a:ext cx="71616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ptos" panose="02110004020202020204"/>
                <a:ea typeface="+mn-ea"/>
                <a:cs typeface="+mn-cs"/>
              </a:rPr>
              <a:t>Perpetrator Focused</a:t>
            </a:r>
          </a:p>
        </p:txBody>
      </p:sp>
      <p:sp>
        <p:nvSpPr>
          <p:cNvPr id="6" name="TextBox 5">
            <a:extLst>
              <a:ext uri="{FF2B5EF4-FFF2-40B4-BE49-F238E27FC236}">
                <a16:creationId xmlns:a16="http://schemas.microsoft.com/office/drawing/2014/main" id="{EF9A3B44-3B59-404A-D5C1-2EFF2B3ED481}"/>
              </a:ext>
            </a:extLst>
          </p:cNvPr>
          <p:cNvSpPr txBox="1"/>
          <p:nvPr/>
        </p:nvSpPr>
        <p:spPr>
          <a:xfrm>
            <a:off x="681917" y="1011495"/>
            <a:ext cx="5227177"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Facebook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Are you spending all your time tracking your partner or ex-partner’s movements? Maybe you turned up at their house when they didn’t want you there or sent hundreds of messages when they didn’t pick up the phone.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If you recognise any of these behaviours, there is help available to change.  Call Compass today on 0330 333 7 444 or visit their website.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2"/>
              </a:rPr>
              <a:t>Behaviour Change Support - Essex Compass</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Instagram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Spending all your time tracking your partner or ex-partner’s movements, showing up uninvited, sending excessive messages or unwanted gifts? There's help available to change. 🌟 Call Compass at 0330 333 7 444 or visit their website </a:t>
            </a:r>
            <a:r>
              <a:rPr kumimoji="0" lang="en-GB"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by searching for Essex Compass</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#HealthyRelationships #StalkingAwareness  #NSAW2025 </a:t>
            </a:r>
          </a:p>
        </p:txBody>
      </p:sp>
      <p:pic>
        <p:nvPicPr>
          <p:cNvPr id="5" name="Picture 4" descr="A person looking in a mirror&#10;&#10;AI-generated content may be incorrect.">
            <a:extLst>
              <a:ext uri="{FF2B5EF4-FFF2-40B4-BE49-F238E27FC236}">
                <a16:creationId xmlns:a16="http://schemas.microsoft.com/office/drawing/2014/main" id="{4255B1BE-871A-0D37-9E62-D3879DB3B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227" y="426720"/>
            <a:ext cx="4342544" cy="5428180"/>
          </a:xfrm>
          <a:prstGeom prst="rect">
            <a:avLst/>
          </a:prstGeom>
        </p:spPr>
      </p:pic>
      <p:sp>
        <p:nvSpPr>
          <p:cNvPr id="2" name="TextBox 1">
            <a:extLst>
              <a:ext uri="{FF2B5EF4-FFF2-40B4-BE49-F238E27FC236}">
                <a16:creationId xmlns:a16="http://schemas.microsoft.com/office/drawing/2014/main" id="{AACD2190-A00E-0E5D-AAB9-D1F6CF62EDF7}"/>
              </a:ext>
            </a:extLst>
          </p:cNvPr>
          <p:cNvSpPr txBox="1"/>
          <p:nvPr/>
        </p:nvSpPr>
        <p:spPr>
          <a:xfrm>
            <a:off x="6491210" y="6123543"/>
            <a:ext cx="5102692" cy="369332"/>
          </a:xfrm>
          <a:prstGeom prst="rect">
            <a:avLst/>
          </a:prstGeom>
          <a:noFill/>
        </p:spPr>
        <p:txBody>
          <a:bodyPr wrap="square" rtlCol="0">
            <a:spAutoFit/>
          </a:bodyPr>
          <a:lstStyle/>
          <a:p>
            <a:r>
              <a:rPr lang="en-GB" b="1" i="1" dirty="0">
                <a:solidFill>
                  <a:srgbClr val="7030A0"/>
                </a:solidFill>
              </a:rPr>
              <a:t>Right click your mouse to save picture and use</a:t>
            </a:r>
          </a:p>
        </p:txBody>
      </p:sp>
    </p:spTree>
    <p:extLst>
      <p:ext uri="{BB962C8B-B14F-4D97-AF65-F5344CB8AC3E}">
        <p14:creationId xmlns:p14="http://schemas.microsoft.com/office/powerpoint/2010/main" val="139246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750F07-E710-7DDE-D097-5015601AB1B9}"/>
              </a:ext>
            </a:extLst>
          </p:cNvPr>
          <p:cNvSpPr txBox="1"/>
          <p:nvPr/>
        </p:nvSpPr>
        <p:spPr>
          <a:xfrm>
            <a:off x="681918" y="1011495"/>
            <a:ext cx="5339320"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Facebook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Are you spending all your time tracking your partner or ex-partner’s movements.  Maybe you turned up at their house when they didn’t want you there, or using the kids or friends to get to your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Do you feel rejected and like you’re are losing control, are feelings of jealousy taking over your 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If you recognise any of these behaviours, there is help available to change.  Call Compass today on 0330 333 7 444 or visit their website.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2"/>
              </a:rPr>
              <a:t>Behaviour Change Support - Essex Compass</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Instagram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Spending all your time tracking your partner or ex-partner’s movements, showing up uninvited, using other people to get to your partner, sending excessive messages or gifts? Jealousy taking over? There's help available to change. 🌟 Call Compass at 0330 333 7 444 or visit their website </a:t>
            </a:r>
            <a:r>
              <a:rPr kumimoji="0" lang="en-GB"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by searching for Essex Compass.</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C7A454F-3057-2D62-59E5-181ACD982F77}"/>
              </a:ext>
            </a:extLst>
          </p:cNvPr>
          <p:cNvSpPr txBox="1"/>
          <p:nvPr/>
        </p:nvSpPr>
        <p:spPr>
          <a:xfrm>
            <a:off x="681918" y="426720"/>
            <a:ext cx="71616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ptos" panose="02110004020202020204"/>
                <a:ea typeface="+mn-ea"/>
                <a:cs typeface="+mn-cs"/>
              </a:rPr>
              <a:t>Perpetrator Focused</a:t>
            </a:r>
          </a:p>
        </p:txBody>
      </p:sp>
      <p:pic>
        <p:nvPicPr>
          <p:cNvPr id="6" name="Picture 5" descr="A person sitting at a computer&#10;&#10;AI-generated content may be incorrect.">
            <a:extLst>
              <a:ext uri="{FF2B5EF4-FFF2-40B4-BE49-F238E27FC236}">
                <a16:creationId xmlns:a16="http://schemas.microsoft.com/office/drawing/2014/main" id="{941FB0A0-16AA-57F2-E5C1-5E1B05DB50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9865" y="426720"/>
            <a:ext cx="4430217" cy="5537771"/>
          </a:xfrm>
          <a:prstGeom prst="rect">
            <a:avLst/>
          </a:prstGeom>
        </p:spPr>
      </p:pic>
      <p:sp>
        <p:nvSpPr>
          <p:cNvPr id="10" name="TextBox 9">
            <a:extLst>
              <a:ext uri="{FF2B5EF4-FFF2-40B4-BE49-F238E27FC236}">
                <a16:creationId xmlns:a16="http://schemas.microsoft.com/office/drawing/2014/main" id="{0BA6E09D-251C-D479-D996-D754D6585046}"/>
              </a:ext>
            </a:extLst>
          </p:cNvPr>
          <p:cNvSpPr txBox="1"/>
          <p:nvPr/>
        </p:nvSpPr>
        <p:spPr>
          <a:xfrm>
            <a:off x="612906" y="5308749"/>
            <a:ext cx="60945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#HealthyRelationships #StalkingAwareness  #NSAW2025 </a:t>
            </a:r>
          </a:p>
        </p:txBody>
      </p:sp>
      <p:sp>
        <p:nvSpPr>
          <p:cNvPr id="3" name="TextBox 2">
            <a:extLst>
              <a:ext uri="{FF2B5EF4-FFF2-40B4-BE49-F238E27FC236}">
                <a16:creationId xmlns:a16="http://schemas.microsoft.com/office/drawing/2014/main" id="{259BDF23-D511-D22E-3E01-060ED68E6C1B}"/>
              </a:ext>
            </a:extLst>
          </p:cNvPr>
          <p:cNvSpPr txBox="1"/>
          <p:nvPr/>
        </p:nvSpPr>
        <p:spPr>
          <a:xfrm>
            <a:off x="6629232" y="6246614"/>
            <a:ext cx="5154450" cy="369332"/>
          </a:xfrm>
          <a:prstGeom prst="rect">
            <a:avLst/>
          </a:prstGeom>
          <a:noFill/>
        </p:spPr>
        <p:txBody>
          <a:bodyPr wrap="square" rtlCol="0">
            <a:spAutoFit/>
          </a:bodyPr>
          <a:lstStyle/>
          <a:p>
            <a:r>
              <a:rPr lang="en-GB" b="1" i="1" dirty="0">
                <a:solidFill>
                  <a:srgbClr val="7030A0"/>
                </a:solidFill>
              </a:rPr>
              <a:t>Right click your mouse to save picture and use</a:t>
            </a:r>
          </a:p>
        </p:txBody>
      </p:sp>
    </p:spTree>
    <p:extLst>
      <p:ext uri="{BB962C8B-B14F-4D97-AF65-F5344CB8AC3E}">
        <p14:creationId xmlns:p14="http://schemas.microsoft.com/office/powerpoint/2010/main" val="229168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9FD"/>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A9E20E-F0F6-0A0D-2209-8B8DFA2CF010}"/>
              </a:ext>
            </a:extLst>
          </p:cNvPr>
          <p:cNvSpPr>
            <a:spLocks noGrp="1"/>
          </p:cNvSpPr>
          <p:nvPr>
            <p:ph type="sldNum" sz="quarter" idx="12"/>
          </p:nvPr>
        </p:nvSpPr>
        <p:spPr/>
        <p:txBody>
          <a:bodyPr/>
          <a:lstStyle/>
          <a:p>
            <a:pPr>
              <a:defRPr/>
            </a:pPr>
            <a:fld id="{9869346E-AA40-4AEA-AEC6-92B260C469A1}" type="slidenum">
              <a:rPr lang="en-US" smtClean="0"/>
              <a:pPr>
                <a:defRPr/>
              </a:pPr>
              <a:t>2</a:t>
            </a:fld>
            <a:endParaRPr lang="en-US" dirty="0">
              <a:solidFill>
                <a:schemeClr val="tx1"/>
              </a:solidFill>
            </a:endParaRPr>
          </a:p>
        </p:txBody>
      </p:sp>
      <p:pic>
        <p:nvPicPr>
          <p:cNvPr id="4" name="Picture 3" descr="A collage of images of a puzzle&#10;&#10;Description automatically generated">
            <a:extLst>
              <a:ext uri="{FF2B5EF4-FFF2-40B4-BE49-F238E27FC236}">
                <a16:creationId xmlns:a16="http://schemas.microsoft.com/office/drawing/2014/main" id="{95B4AC9C-441A-B5F8-7C5B-C6202CCBFE22}"/>
              </a:ext>
            </a:extLst>
          </p:cNvPr>
          <p:cNvPicPr>
            <a:picLocks noChangeAspect="1"/>
          </p:cNvPicPr>
          <p:nvPr/>
        </p:nvPicPr>
        <p:blipFill>
          <a:blip r:embed="rId2"/>
          <a:stretch>
            <a:fillRect/>
          </a:stretch>
        </p:blipFill>
        <p:spPr>
          <a:xfrm>
            <a:off x="6294473" y="500936"/>
            <a:ext cx="5400000" cy="5400000"/>
          </a:xfrm>
          <a:prstGeom prst="rect">
            <a:avLst/>
          </a:prstGeom>
        </p:spPr>
      </p:pic>
      <p:sp>
        <p:nvSpPr>
          <p:cNvPr id="6" name="TextBox 5">
            <a:extLst>
              <a:ext uri="{FF2B5EF4-FFF2-40B4-BE49-F238E27FC236}">
                <a16:creationId xmlns:a16="http://schemas.microsoft.com/office/drawing/2014/main" id="{2A458CD1-81C5-F6D7-C687-7159D1AA703B}"/>
              </a:ext>
            </a:extLst>
          </p:cNvPr>
          <p:cNvSpPr txBox="1"/>
          <p:nvPr/>
        </p:nvSpPr>
        <p:spPr>
          <a:xfrm>
            <a:off x="194931" y="500936"/>
            <a:ext cx="5901069" cy="6109365"/>
          </a:xfrm>
          <a:prstGeom prst="rect">
            <a:avLst/>
          </a:prstGeom>
          <a:noFill/>
        </p:spPr>
        <p:txBody>
          <a:bodyPr wrap="square" rtlCol="0">
            <a:spAutoFit/>
          </a:bodyPr>
          <a:lstStyle/>
          <a:p>
            <a:r>
              <a:rPr lang="en-GB" sz="1400" b="1" dirty="0">
                <a:latin typeface="+mj-lt"/>
              </a:rPr>
              <a:t>Facebook</a:t>
            </a:r>
          </a:p>
          <a:p>
            <a:r>
              <a:rPr lang="en-GB" sz="1400" kern="100" dirty="0">
                <a:latin typeface="+mj-lt"/>
                <a:ea typeface="Calibri" panose="020F0502020204030204" pitchFamily="34" charset="0"/>
                <a:cs typeface="Times New Roman" panose="02020603050405020304" pitchFamily="18" charset="0"/>
              </a:rPr>
              <a:t>We are working in partnership to support the Suzy Lamplugh Trust’s National Stalking Awareness Week,  22 to 25 April. </a:t>
            </a:r>
          </a:p>
          <a:p>
            <a:endParaRPr lang="en-GB" sz="1400" kern="100" dirty="0">
              <a:latin typeface="+mj-lt"/>
              <a:ea typeface="Calibri" panose="020F0502020204030204" pitchFamily="34" charset="0"/>
              <a:cs typeface="Times New Roman" panose="02020603050405020304" pitchFamily="18" charset="0"/>
            </a:endParaRPr>
          </a:p>
          <a:p>
            <a:r>
              <a:rPr lang="en-GB" sz="1400" kern="100" dirty="0">
                <a:latin typeface="+mj-lt"/>
                <a:ea typeface="Calibri" panose="020F0502020204030204" pitchFamily="34" charset="0"/>
                <a:cs typeface="Times New Roman" panose="02020603050405020304" pitchFamily="18" charset="0"/>
              </a:rPr>
              <a:t>Stalking is a pattern of fixated, obsessive, unwanted, repeated abusive behaviours and</a:t>
            </a:r>
            <a:r>
              <a:rPr lang="en-GB" sz="1400" dirty="0">
                <a:latin typeface="+mj-lt"/>
              </a:rPr>
              <a:t> a series of actions that occur over time</a:t>
            </a:r>
            <a:r>
              <a:rPr lang="en-GB" sz="1400" kern="100" dirty="0">
                <a:effectLst/>
                <a:latin typeface="+mj-lt"/>
                <a:ea typeface="Aptos" panose="020B0004020202020204" pitchFamily="34" charset="0"/>
                <a:cs typeface="Times New Roman" panose="02020603050405020304" pitchFamily="18" charset="0"/>
              </a:rPr>
              <a:t> which are intrusive and make you feel scared and distressed. It is a</a:t>
            </a:r>
            <a:r>
              <a:rPr lang="en-GB" sz="1400" b="1" kern="100" dirty="0">
                <a:effectLst/>
                <a:latin typeface="+mj-lt"/>
                <a:ea typeface="Aptos" panose="020B0004020202020204" pitchFamily="34" charset="0"/>
                <a:cs typeface="Times New Roman" panose="02020603050405020304" pitchFamily="18" charset="0"/>
              </a:rPr>
              <a:t> </a:t>
            </a:r>
            <a:r>
              <a:rPr lang="en-GB" sz="1400" kern="100" dirty="0">
                <a:effectLst/>
                <a:latin typeface="+mj-lt"/>
                <a:ea typeface="Aptos" panose="020B0004020202020204" pitchFamily="34" charset="0"/>
                <a:cs typeface="Times New Roman" panose="02020603050405020304" pitchFamily="18" charset="0"/>
              </a:rPr>
              <a:t>criminal offence and anyone can be a victim. </a:t>
            </a:r>
          </a:p>
          <a:p>
            <a:endParaRPr lang="en-GB" sz="1400" kern="100" dirty="0">
              <a:latin typeface="+mj-lt"/>
              <a:ea typeface="Aptos" panose="020B0004020202020204" pitchFamily="34" charset="0"/>
              <a:cs typeface="Times New Roman" panose="02020603050405020304" pitchFamily="18" charset="0"/>
            </a:endParaRPr>
          </a:p>
          <a:p>
            <a:r>
              <a:rPr lang="en-GB" sz="1400" kern="100" dirty="0">
                <a:effectLst/>
                <a:latin typeface="+mj-lt"/>
                <a:ea typeface="Aptos" panose="020B0004020202020204" pitchFamily="34" charset="0"/>
                <a:cs typeface="Times New Roman" panose="02020603050405020304" pitchFamily="18" charset="0"/>
              </a:rPr>
              <a:t>It can include anything from non-stop calls and text messages, unwanted gifts, watching or turning up at your home or workplace, following you, damaging your property and using family members to get to you. </a:t>
            </a:r>
          </a:p>
          <a:p>
            <a:endParaRPr lang="en-GB" sz="1400" dirty="0">
              <a:latin typeface="+mj-lt"/>
            </a:endParaRPr>
          </a:p>
          <a:p>
            <a:r>
              <a:rPr lang="en-GB" sz="1400" kern="100" dirty="0">
                <a:latin typeface="+mj-lt"/>
                <a:ea typeface="Calibri" panose="020F0502020204030204" pitchFamily="34" charset="0"/>
                <a:cs typeface="Times New Roman" panose="02020603050405020304" pitchFamily="18" charset="0"/>
              </a:rPr>
              <a:t>If you see the signs </a:t>
            </a:r>
            <a:r>
              <a:rPr lang="en-GB" sz="1400" kern="100" dirty="0">
                <a:effectLst/>
                <a:latin typeface="+mj-lt"/>
                <a:ea typeface="Calibri" panose="020F0502020204030204" pitchFamily="34" charset="0"/>
                <a:cs typeface="Times New Roman" panose="02020603050405020304" pitchFamily="18" charset="0"/>
              </a:rPr>
              <a:t>Compass can help. Call 0330 333 7 444 or visit their website for assistance. </a:t>
            </a:r>
          </a:p>
          <a:p>
            <a:r>
              <a:rPr lang="en-GB" sz="1400" dirty="0">
                <a:hlinkClick r:id="rId3"/>
              </a:rPr>
              <a:t>About Compass</a:t>
            </a:r>
            <a:endParaRPr lang="en-GB" sz="1400" kern="100" dirty="0">
              <a:effectLst/>
              <a:latin typeface="+mj-lt"/>
              <a:ea typeface="Calibri" panose="020F0502020204030204" pitchFamily="34" charset="0"/>
              <a:cs typeface="Times New Roman" panose="02020603050405020304" pitchFamily="18" charset="0"/>
            </a:endParaRPr>
          </a:p>
          <a:p>
            <a:endParaRPr lang="en-GB" sz="1400" b="1" dirty="0">
              <a:latin typeface="+mj-lt"/>
              <a:cs typeface="Arial" panose="020B0604020202020204" pitchFamily="34" charset="0"/>
            </a:endParaRPr>
          </a:p>
          <a:p>
            <a:r>
              <a:rPr lang="en-GB" sz="1400" b="1" dirty="0">
                <a:latin typeface="+mj-lt"/>
                <a:cs typeface="Arial" panose="020B0604020202020204" pitchFamily="34" charset="0"/>
              </a:rPr>
              <a:t>#StalkingAwareness #stalking  #NSAW2025 </a:t>
            </a:r>
            <a:r>
              <a:rPr lang="en-GB" sz="1400" b="1" dirty="0">
                <a:latin typeface="+mj-lt"/>
              </a:rPr>
              <a:t>#thebiggerpicture</a:t>
            </a:r>
          </a:p>
          <a:p>
            <a:endParaRPr lang="en-GB" sz="1400" b="1" dirty="0">
              <a:latin typeface="+mj-lt"/>
            </a:endParaRPr>
          </a:p>
          <a:p>
            <a:r>
              <a:rPr lang="en-GB" sz="1400" b="1" dirty="0">
                <a:latin typeface="+mj-lt"/>
              </a:rPr>
              <a:t>Instagram</a:t>
            </a:r>
          </a:p>
          <a:p>
            <a:r>
              <a:rPr lang="en-GB" sz="1400" kern="100" dirty="0">
                <a:latin typeface="+mj-lt"/>
                <a:ea typeface="Calibri" panose="020F0502020204030204" pitchFamily="34" charset="0"/>
                <a:cs typeface="Times New Roman" panose="02020603050405020304" pitchFamily="18" charset="0"/>
              </a:rPr>
              <a:t>We are working in partnership to support the Suzy Lamplugh Trust’s National Stalking Awareness Week,  22 to 25 April. </a:t>
            </a:r>
            <a:r>
              <a:rPr lang="en-GB" sz="1400" dirty="0">
                <a:latin typeface="+mj-lt"/>
              </a:rPr>
              <a:t>#Stalking is a pattern of persistent and unwanted attention that makes you feel scared, anxious or harassed.  </a:t>
            </a:r>
            <a:r>
              <a:rPr lang="en-GB" sz="1400" kern="100" dirty="0">
                <a:latin typeface="+mj-lt"/>
                <a:ea typeface="Calibri" panose="020F0502020204030204" pitchFamily="34" charset="0"/>
                <a:cs typeface="Times New Roman" panose="02020603050405020304" pitchFamily="18" charset="0"/>
              </a:rPr>
              <a:t>If you see the signs reach out to @</a:t>
            </a:r>
            <a:r>
              <a:rPr lang="en-GB" sz="1400" dirty="0">
                <a:latin typeface="var(--font-family-system)"/>
              </a:rPr>
              <a:t>essexcompass </a:t>
            </a:r>
            <a:r>
              <a:rPr lang="en-GB" sz="1400" kern="100" dirty="0">
                <a:effectLst/>
                <a:latin typeface="+mj-lt"/>
                <a:ea typeface="Calibri" panose="020F0502020204030204" pitchFamily="34" charset="0"/>
                <a:cs typeface="Times New Roman" panose="02020603050405020304" pitchFamily="18" charset="0"/>
              </a:rPr>
              <a:t>who can help you. Call 0330 333 7 444 or visit their website by searching for Essex Compass. </a:t>
            </a:r>
          </a:p>
          <a:p>
            <a:endParaRPr lang="en-GB" sz="1400" b="1" kern="100" dirty="0">
              <a:effectLst/>
              <a:latin typeface="+mj-lt"/>
              <a:ea typeface="Calibri" panose="020F0502020204030204" pitchFamily="34" charset="0"/>
              <a:cs typeface="Calibri" panose="020F0502020204030204" pitchFamily="34" charset="0"/>
            </a:endParaRPr>
          </a:p>
          <a:p>
            <a:r>
              <a:rPr lang="en-GB" sz="1400" b="1" dirty="0">
                <a:latin typeface="+mj-lt"/>
                <a:cs typeface="Arial" panose="020B0604020202020204" pitchFamily="34" charset="0"/>
              </a:rPr>
              <a:t>#StalkingAwareness  #NSAW2025 </a:t>
            </a:r>
            <a:r>
              <a:rPr lang="en-GB" sz="1400" b="1" dirty="0">
                <a:latin typeface="+mj-lt"/>
              </a:rPr>
              <a:t>#thebiggerpicture</a:t>
            </a:r>
          </a:p>
          <a:p>
            <a:endParaRPr lang="en-GB" sz="1300" dirty="0">
              <a:latin typeface="+mj-lt"/>
            </a:endParaRPr>
          </a:p>
        </p:txBody>
      </p:sp>
      <p:sp>
        <p:nvSpPr>
          <p:cNvPr id="7" name="TextBox 6">
            <a:extLst>
              <a:ext uri="{FF2B5EF4-FFF2-40B4-BE49-F238E27FC236}">
                <a16:creationId xmlns:a16="http://schemas.microsoft.com/office/drawing/2014/main" id="{4F8018EF-2DD9-6083-DE36-4CDAA6F7BBB1}"/>
              </a:ext>
            </a:extLst>
          </p:cNvPr>
          <p:cNvSpPr txBox="1"/>
          <p:nvPr/>
        </p:nvSpPr>
        <p:spPr>
          <a:xfrm>
            <a:off x="6294473" y="6052741"/>
            <a:ext cx="4868108" cy="369332"/>
          </a:xfrm>
          <a:prstGeom prst="rect">
            <a:avLst/>
          </a:prstGeom>
          <a:noFill/>
        </p:spPr>
        <p:txBody>
          <a:bodyPr wrap="square" rtlCol="0">
            <a:spAutoFit/>
          </a:bodyPr>
          <a:lstStyle/>
          <a:p>
            <a:r>
              <a:rPr lang="en-GB" b="1" i="1" dirty="0">
                <a:solidFill>
                  <a:srgbClr val="7030A0"/>
                </a:solidFill>
              </a:rPr>
              <a:t>Right click your mouse to save picture and use</a:t>
            </a:r>
          </a:p>
        </p:txBody>
      </p:sp>
    </p:spTree>
    <p:extLst>
      <p:ext uri="{BB962C8B-B14F-4D97-AF65-F5344CB8AC3E}">
        <p14:creationId xmlns:p14="http://schemas.microsoft.com/office/powerpoint/2010/main" val="4095987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23F11B-94CA-BDAE-0E0F-D09606453CAD}"/>
              </a:ext>
            </a:extLst>
          </p:cNvPr>
          <p:cNvSpPr>
            <a:spLocks noGrp="1"/>
          </p:cNvSpPr>
          <p:nvPr>
            <p:ph type="sldNum" sz="quarter" idx="12"/>
          </p:nvPr>
        </p:nvSpPr>
        <p:spPr/>
        <p:txBody>
          <a:bodyPr/>
          <a:lstStyle/>
          <a:p>
            <a:pPr>
              <a:defRPr/>
            </a:pPr>
            <a:fld id="{9869346E-AA40-4AEA-AEC6-92B260C469A1}" type="slidenum">
              <a:rPr lang="en-US" smtClean="0"/>
              <a:pPr>
                <a:defRPr/>
              </a:pPr>
              <a:t>3</a:t>
            </a:fld>
            <a:endParaRPr lang="en-US" dirty="0">
              <a:solidFill>
                <a:schemeClr val="tx1"/>
              </a:solidFill>
            </a:endParaRPr>
          </a:p>
        </p:txBody>
      </p:sp>
      <p:pic>
        <p:nvPicPr>
          <p:cNvPr id="5" name="Picture 4" descr="A computer screen with icons&#10;&#10;Description automatically generated with medium confidence">
            <a:extLst>
              <a:ext uri="{FF2B5EF4-FFF2-40B4-BE49-F238E27FC236}">
                <a16:creationId xmlns:a16="http://schemas.microsoft.com/office/drawing/2014/main" id="{CA318D0F-728D-6639-0A88-C17AFDE00FD8}"/>
              </a:ext>
            </a:extLst>
          </p:cNvPr>
          <p:cNvPicPr>
            <a:picLocks noChangeAspect="1"/>
          </p:cNvPicPr>
          <p:nvPr/>
        </p:nvPicPr>
        <p:blipFill>
          <a:blip r:embed="rId2"/>
          <a:stretch>
            <a:fillRect/>
          </a:stretch>
        </p:blipFill>
        <p:spPr>
          <a:xfrm>
            <a:off x="6434400" y="415704"/>
            <a:ext cx="5400000" cy="5400000"/>
          </a:xfrm>
          <a:prstGeom prst="rect">
            <a:avLst/>
          </a:prstGeom>
        </p:spPr>
      </p:pic>
      <p:sp>
        <p:nvSpPr>
          <p:cNvPr id="8" name="TextBox 7">
            <a:extLst>
              <a:ext uri="{FF2B5EF4-FFF2-40B4-BE49-F238E27FC236}">
                <a16:creationId xmlns:a16="http://schemas.microsoft.com/office/drawing/2014/main" id="{AF4B29E8-64F0-3F7D-8F89-2F2774191E0A}"/>
              </a:ext>
            </a:extLst>
          </p:cNvPr>
          <p:cNvSpPr txBox="1"/>
          <p:nvPr/>
        </p:nvSpPr>
        <p:spPr>
          <a:xfrm>
            <a:off x="442551" y="415704"/>
            <a:ext cx="5745598" cy="6759992"/>
          </a:xfrm>
          <a:prstGeom prst="rect">
            <a:avLst/>
          </a:prstGeom>
          <a:noFill/>
        </p:spPr>
        <p:txBody>
          <a:bodyPr wrap="square">
            <a:spAutoFit/>
          </a:bodyPr>
          <a:lstStyle/>
          <a:p>
            <a:pPr>
              <a:lnSpc>
                <a:spcPct val="107000"/>
              </a:lnSpc>
              <a:spcAft>
                <a:spcPts val="800"/>
              </a:spcAft>
            </a:pPr>
            <a:r>
              <a:rPr lang="en-GB" sz="1400" b="1" kern="100" dirty="0">
                <a:effectLst/>
                <a:latin typeface="+mj-lt"/>
                <a:ea typeface="Calibri" panose="020F0502020204030204" pitchFamily="34" charset="0"/>
                <a:cs typeface="Times New Roman" panose="02020603050405020304" pitchFamily="18" charset="0"/>
              </a:rPr>
              <a:t>Facebook</a:t>
            </a:r>
          </a:p>
          <a:p>
            <a:pPr>
              <a:lnSpc>
                <a:spcPct val="107000"/>
              </a:lnSpc>
              <a:spcAft>
                <a:spcPts val="800"/>
              </a:spcAft>
            </a:pPr>
            <a:r>
              <a:rPr lang="en-GB" sz="1400" kern="100" dirty="0">
                <a:effectLst/>
                <a:latin typeface="+mj-lt"/>
                <a:ea typeface="Calibri" panose="020F0502020204030204" pitchFamily="34" charset="0"/>
                <a:cs typeface="Times New Roman" panose="02020603050405020304" pitchFamily="18" charset="0"/>
              </a:rPr>
              <a:t>Cyberstalking is when a person keeps track of you online or uses other electronic means to harass, scare, or threaten physical harm.</a:t>
            </a:r>
          </a:p>
          <a:p>
            <a:pPr>
              <a:lnSpc>
                <a:spcPct val="107000"/>
              </a:lnSpc>
              <a:spcAft>
                <a:spcPts val="800"/>
              </a:spcAft>
            </a:pPr>
            <a:r>
              <a:rPr lang="en-GB" sz="1400" kern="100" dirty="0">
                <a:latin typeface="+mj-lt"/>
                <a:ea typeface="Calibri" panose="020F0502020204030204" pitchFamily="34" charset="0"/>
                <a:cs typeface="Times New Roman" panose="02020603050405020304" pitchFamily="18" charset="0"/>
              </a:rPr>
              <a:t>What can you do?</a:t>
            </a:r>
            <a:r>
              <a:rPr lang="en-GB" sz="1400" kern="100" dirty="0">
                <a:effectLst/>
                <a:latin typeface="+mj-lt"/>
                <a:ea typeface="Calibri" panose="020F0502020204030204" pitchFamily="34" charset="0"/>
                <a:cs typeface="Times New Roman" panose="02020603050405020304" pitchFamily="18" charset="0"/>
              </a:rPr>
              <a:t> </a:t>
            </a:r>
          </a:p>
          <a:p>
            <a:pPr marL="342900" lvl="0" indent="-342900">
              <a:buFont typeface="+mj-lt"/>
              <a:buAutoNum type="arabicPeriod"/>
            </a:pPr>
            <a:r>
              <a:rPr lang="en-GB" sz="1400" dirty="0">
                <a:effectLst/>
                <a:latin typeface="+mj-lt"/>
                <a:ea typeface="Times New Roman" panose="02020603050405020304" pitchFamily="18" charset="0"/>
                <a:cs typeface="Calibri" panose="020F0502020204030204" pitchFamily="34" charset="0"/>
              </a:rPr>
              <a:t>Be mindful of what you share online</a:t>
            </a:r>
            <a:endParaRPr lang="en-GB" sz="1400" dirty="0">
              <a:effectLst/>
              <a:latin typeface="+mj-lt"/>
              <a:ea typeface="Calibri" panose="020F0502020204030204" pitchFamily="34" charset="0"/>
              <a:cs typeface="Calibri" panose="020F0502020204030204" pitchFamily="34" charset="0"/>
            </a:endParaRPr>
          </a:p>
          <a:p>
            <a:pPr marL="342900" lvl="0" indent="-342900">
              <a:buFont typeface="+mj-lt"/>
              <a:buAutoNum type="arabicPeriod"/>
            </a:pPr>
            <a:r>
              <a:rPr lang="en-GB" sz="1400" dirty="0">
                <a:effectLst/>
                <a:latin typeface="+mj-lt"/>
                <a:ea typeface="Times New Roman" panose="02020603050405020304" pitchFamily="18" charset="0"/>
                <a:cs typeface="Calibri" panose="020F0502020204030204" pitchFamily="34" charset="0"/>
              </a:rPr>
              <a:t>Regularly check and update your privacy settings on social media platforms</a:t>
            </a:r>
            <a:endParaRPr lang="en-GB" sz="1400" dirty="0">
              <a:effectLst/>
              <a:latin typeface="+mj-lt"/>
              <a:ea typeface="Calibri" panose="020F0502020204030204" pitchFamily="34" charset="0"/>
              <a:cs typeface="Calibri" panose="020F0502020204030204" pitchFamily="34" charset="0"/>
            </a:endParaRPr>
          </a:p>
          <a:p>
            <a:pPr marL="342900" lvl="0" indent="-342900">
              <a:buFont typeface="+mj-lt"/>
              <a:buAutoNum type="arabicPeriod"/>
            </a:pPr>
            <a:r>
              <a:rPr lang="en-GB" sz="1400" dirty="0">
                <a:effectLst/>
                <a:latin typeface="+mj-lt"/>
                <a:ea typeface="Times New Roman" panose="02020603050405020304" pitchFamily="18" charset="0"/>
                <a:cs typeface="Calibri" panose="020F0502020204030204" pitchFamily="34" charset="0"/>
              </a:rPr>
              <a:t>Regularly change passwords</a:t>
            </a:r>
          </a:p>
          <a:p>
            <a:pPr marL="342900" lvl="0" indent="-342900">
              <a:buFont typeface="+mj-lt"/>
              <a:buAutoNum type="arabicPeriod"/>
            </a:pPr>
            <a:r>
              <a:rPr lang="en-GB" sz="1400" dirty="0">
                <a:latin typeface="+mj-lt"/>
                <a:ea typeface="Calibri" panose="020F0502020204030204" pitchFamily="34" charset="0"/>
                <a:cs typeface="Calibri" panose="020F0502020204030204" pitchFamily="34" charset="0"/>
              </a:rPr>
              <a:t>Turn off location tagging on posts</a:t>
            </a:r>
            <a:endParaRPr lang="en-GB" sz="1400" dirty="0">
              <a:effectLst/>
              <a:latin typeface="+mj-lt"/>
              <a:ea typeface="Calibri" panose="020F0502020204030204" pitchFamily="34" charset="0"/>
              <a:cs typeface="Calibri" panose="020F0502020204030204" pitchFamily="34" charset="0"/>
            </a:endParaRPr>
          </a:p>
          <a:p>
            <a:pPr marL="342900" lvl="0" indent="-342900">
              <a:buFont typeface="+mj-lt"/>
              <a:buAutoNum type="arabicPeriod"/>
            </a:pPr>
            <a:r>
              <a:rPr lang="en-GB" sz="1400" dirty="0">
                <a:effectLst/>
                <a:latin typeface="+mj-lt"/>
                <a:ea typeface="Calibri" panose="020F0502020204030204" pitchFamily="34" charset="0"/>
                <a:cs typeface="Calibri" panose="020F0502020204030204" pitchFamily="34" charset="0"/>
              </a:rPr>
              <a:t>Keep a record, screen shot or log of calls and text messages</a:t>
            </a:r>
          </a:p>
          <a:p>
            <a:endParaRPr lang="en-GB" sz="1400" dirty="0">
              <a:latin typeface="+mj-lt"/>
            </a:endParaRPr>
          </a:p>
          <a:p>
            <a:pPr>
              <a:lnSpc>
                <a:spcPct val="107000"/>
              </a:lnSpc>
              <a:spcAft>
                <a:spcPts val="800"/>
              </a:spcAft>
            </a:pPr>
            <a:r>
              <a:rPr lang="en-GB" sz="1400" kern="100" dirty="0">
                <a:latin typeface="+mj-lt"/>
                <a:ea typeface="Calibri" panose="020F0502020204030204" pitchFamily="34" charset="0"/>
                <a:cs typeface="Times New Roman" panose="02020603050405020304" pitchFamily="18" charset="0"/>
              </a:rPr>
              <a:t>I</a:t>
            </a:r>
            <a:r>
              <a:rPr lang="en-GB" sz="1400" kern="100" dirty="0">
                <a:effectLst/>
                <a:latin typeface="+mj-lt"/>
                <a:ea typeface="Calibri" panose="020F0502020204030204" pitchFamily="34" charset="0"/>
                <a:cs typeface="Times New Roman" panose="02020603050405020304" pitchFamily="18" charset="0"/>
              </a:rPr>
              <a:t>f you are </a:t>
            </a:r>
            <a:r>
              <a:rPr lang="en-GB" sz="1400" kern="100" dirty="0">
                <a:latin typeface="+mj-lt"/>
                <a:ea typeface="Calibri" panose="020F0502020204030204" pitchFamily="34" charset="0"/>
                <a:cs typeface="Times New Roman" panose="02020603050405020304" pitchFamily="18" charset="0"/>
              </a:rPr>
              <a:t>being stalked </a:t>
            </a:r>
            <a:r>
              <a:rPr lang="en-GB" sz="1400" kern="100" dirty="0">
                <a:effectLst/>
                <a:latin typeface="+mj-lt"/>
                <a:ea typeface="Calibri" panose="020F0502020204030204" pitchFamily="34" charset="0"/>
                <a:cs typeface="Times New Roman" panose="02020603050405020304" pitchFamily="18" charset="0"/>
              </a:rPr>
              <a:t>help is available from Compass, call 0330 333 7 444 or visit their website. </a:t>
            </a:r>
            <a:r>
              <a:rPr lang="en-GB" sz="1400" u="sng" kern="100" dirty="0">
                <a:solidFill>
                  <a:srgbClr val="0000FF"/>
                </a:solidFill>
                <a:effectLst/>
                <a:latin typeface="+mj-lt"/>
                <a:ea typeface="Calibri" panose="020F0502020204030204" pitchFamily="34" charset="0"/>
                <a:cs typeface="Times New Roman" panose="02020603050405020304" pitchFamily="18" charset="0"/>
                <a:hlinkClick r:id="rId3"/>
              </a:rPr>
              <a:t>Compass</a:t>
            </a:r>
            <a:endParaRPr lang="en-GB" sz="1400" kern="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1400" b="1" dirty="0">
                <a:latin typeface="+mj-lt"/>
                <a:cs typeface="Arial" panose="020B0604020202020204" pitchFamily="34" charset="0"/>
              </a:rPr>
              <a:t>#NSAW2025 </a:t>
            </a:r>
            <a:r>
              <a:rPr lang="en-GB" sz="1400" b="1" dirty="0">
                <a:latin typeface="+mj-lt"/>
              </a:rPr>
              <a:t>#thebiggerpicture </a:t>
            </a:r>
            <a:r>
              <a:rPr lang="en-GB" sz="1400" b="1" dirty="0">
                <a:latin typeface="+mj-lt"/>
                <a:cs typeface="Arial" panose="020B0604020202020204" pitchFamily="34" charset="0"/>
              </a:rPr>
              <a:t>#StalkingAwareness #stalking </a:t>
            </a:r>
          </a:p>
          <a:p>
            <a:pPr>
              <a:lnSpc>
                <a:spcPct val="107000"/>
              </a:lnSpc>
              <a:spcAft>
                <a:spcPts val="800"/>
              </a:spcAft>
            </a:pPr>
            <a:r>
              <a:rPr lang="en-GB" sz="1400" b="1" dirty="0">
                <a:latin typeface="+mj-lt"/>
                <a:cs typeface="Arial" panose="020B0604020202020204" pitchFamily="34" charset="0"/>
              </a:rPr>
              <a:t>Instagram</a:t>
            </a:r>
          </a:p>
          <a:p>
            <a:pPr>
              <a:lnSpc>
                <a:spcPct val="107000"/>
              </a:lnSpc>
              <a:spcAft>
                <a:spcPts val="800"/>
              </a:spcAft>
            </a:pPr>
            <a:r>
              <a:rPr lang="en-GB" sz="1400" kern="100" dirty="0">
                <a:effectLst/>
                <a:latin typeface="+mj-lt"/>
                <a:ea typeface="Calibri" panose="020F0502020204030204" pitchFamily="34" charset="0"/>
                <a:cs typeface="Times New Roman" panose="02020603050405020304" pitchFamily="18" charset="0"/>
              </a:rPr>
              <a:t>Cyberstalking includes tracking you online to harass or threaten. Be mindful what you share online, update your privacy settings on social media, change passwords. Keep records of unwanted calls/messages.</a:t>
            </a:r>
          </a:p>
          <a:p>
            <a:pPr>
              <a:lnSpc>
                <a:spcPct val="107000"/>
              </a:lnSpc>
              <a:spcAft>
                <a:spcPts val="800"/>
              </a:spcAft>
            </a:pPr>
            <a:r>
              <a:rPr lang="en-GB" sz="1400" kern="100" dirty="0">
                <a:latin typeface="+mj-lt"/>
                <a:ea typeface="Calibri" panose="020F0502020204030204" pitchFamily="34" charset="0"/>
                <a:cs typeface="Times New Roman" panose="02020603050405020304" pitchFamily="18" charset="0"/>
              </a:rPr>
              <a:t>I</a:t>
            </a:r>
            <a:r>
              <a:rPr lang="en-GB" sz="1400" kern="100" dirty="0">
                <a:effectLst/>
                <a:latin typeface="+mj-lt"/>
                <a:ea typeface="Calibri" panose="020F0502020204030204" pitchFamily="34" charset="0"/>
                <a:cs typeface="Times New Roman" panose="02020603050405020304" pitchFamily="18" charset="0"/>
              </a:rPr>
              <a:t>f you are </a:t>
            </a:r>
            <a:r>
              <a:rPr lang="en-GB" sz="1400" kern="100" dirty="0">
                <a:latin typeface="+mj-lt"/>
                <a:ea typeface="Calibri" panose="020F0502020204030204" pitchFamily="34" charset="0"/>
                <a:cs typeface="Times New Roman" panose="02020603050405020304" pitchFamily="18" charset="0"/>
              </a:rPr>
              <a:t>being stalked </a:t>
            </a:r>
            <a:r>
              <a:rPr lang="en-GB" sz="1400" kern="100" dirty="0">
                <a:effectLst/>
                <a:latin typeface="+mj-lt"/>
                <a:ea typeface="Calibri" panose="020F0502020204030204" pitchFamily="34" charset="0"/>
                <a:cs typeface="Times New Roman" panose="02020603050405020304" pitchFamily="18" charset="0"/>
              </a:rPr>
              <a:t>help is available from </a:t>
            </a:r>
            <a:r>
              <a:rPr lang="en-GB" sz="1400" kern="100" dirty="0">
                <a:latin typeface="+mj-lt"/>
                <a:ea typeface="Calibri" panose="020F0502020204030204" pitchFamily="34" charset="0"/>
                <a:cs typeface="Times New Roman" panose="02020603050405020304" pitchFamily="18" charset="0"/>
              </a:rPr>
              <a:t>@</a:t>
            </a:r>
            <a:r>
              <a:rPr lang="en-GB" sz="1400" dirty="0">
                <a:latin typeface="var(--font-family-system)"/>
              </a:rPr>
              <a:t>essexcompass </a:t>
            </a:r>
            <a:r>
              <a:rPr lang="en-GB" sz="1400" kern="100" dirty="0">
                <a:effectLst/>
                <a:latin typeface="+mj-lt"/>
                <a:ea typeface="Calibri" panose="020F0502020204030204" pitchFamily="34" charset="0"/>
                <a:cs typeface="Times New Roman" panose="02020603050405020304" pitchFamily="18" charset="0"/>
              </a:rPr>
              <a:t>call 0330 333 7 444 or visit their website by searching for Essex Compass. </a:t>
            </a:r>
          </a:p>
          <a:p>
            <a:pPr>
              <a:lnSpc>
                <a:spcPct val="107000"/>
              </a:lnSpc>
              <a:spcAft>
                <a:spcPts val="800"/>
              </a:spcAft>
            </a:pPr>
            <a:r>
              <a:rPr lang="en-GB" sz="1400" b="1" dirty="0">
                <a:latin typeface="+mj-lt"/>
                <a:cs typeface="Arial" panose="020B0604020202020204" pitchFamily="34" charset="0"/>
              </a:rPr>
              <a:t>#NSAW2025 </a:t>
            </a:r>
            <a:r>
              <a:rPr lang="en-GB" sz="1400" b="1" dirty="0">
                <a:latin typeface="+mj-lt"/>
              </a:rPr>
              <a:t>#thebiggerpicture </a:t>
            </a:r>
            <a:r>
              <a:rPr lang="en-GB" sz="1400" b="1" dirty="0">
                <a:latin typeface="+mj-lt"/>
                <a:cs typeface="Arial" panose="020B0604020202020204" pitchFamily="34" charset="0"/>
              </a:rPr>
              <a:t>#StalkingAwareness #stalking </a:t>
            </a:r>
          </a:p>
          <a:p>
            <a:pPr>
              <a:lnSpc>
                <a:spcPct val="107000"/>
              </a:lnSpc>
              <a:spcAft>
                <a:spcPts val="800"/>
              </a:spcAft>
            </a:pPr>
            <a:endParaRPr lang="en-GB" sz="1400" b="1" dirty="0">
              <a:latin typeface="+mj-lt"/>
              <a:cs typeface="Arial" panose="020B0604020202020204" pitchFamily="34" charset="0"/>
            </a:endParaRP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p>
        </p:txBody>
      </p:sp>
      <p:sp>
        <p:nvSpPr>
          <p:cNvPr id="4" name="TextBox 3">
            <a:extLst>
              <a:ext uri="{FF2B5EF4-FFF2-40B4-BE49-F238E27FC236}">
                <a16:creationId xmlns:a16="http://schemas.microsoft.com/office/drawing/2014/main" id="{B0234DD5-337C-B6B6-3244-909C6CFC860D}"/>
              </a:ext>
            </a:extLst>
          </p:cNvPr>
          <p:cNvSpPr txBox="1"/>
          <p:nvPr/>
        </p:nvSpPr>
        <p:spPr>
          <a:xfrm>
            <a:off x="6434400" y="5987019"/>
            <a:ext cx="4868108" cy="369332"/>
          </a:xfrm>
          <a:prstGeom prst="rect">
            <a:avLst/>
          </a:prstGeom>
          <a:noFill/>
        </p:spPr>
        <p:txBody>
          <a:bodyPr wrap="square" rtlCol="0">
            <a:spAutoFit/>
          </a:bodyPr>
          <a:lstStyle/>
          <a:p>
            <a:r>
              <a:rPr lang="en-GB" b="1" i="1" dirty="0">
                <a:solidFill>
                  <a:srgbClr val="7030A0"/>
                </a:solidFill>
              </a:rPr>
              <a:t>Right click your mouse to save picture and use</a:t>
            </a:r>
          </a:p>
        </p:txBody>
      </p:sp>
    </p:spTree>
    <p:extLst>
      <p:ext uri="{BB962C8B-B14F-4D97-AF65-F5344CB8AC3E}">
        <p14:creationId xmlns:p14="http://schemas.microsoft.com/office/powerpoint/2010/main" val="1287975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2D0527-AE53-C4CA-0D73-276FE80DBB28}"/>
              </a:ext>
            </a:extLst>
          </p:cNvPr>
          <p:cNvSpPr>
            <a:spLocks noGrp="1"/>
          </p:cNvSpPr>
          <p:nvPr>
            <p:ph type="sldNum" sz="quarter" idx="12"/>
          </p:nvPr>
        </p:nvSpPr>
        <p:spPr/>
        <p:txBody>
          <a:bodyPr/>
          <a:lstStyle/>
          <a:p>
            <a:pPr>
              <a:defRPr/>
            </a:pPr>
            <a:fld id="{9869346E-AA40-4AEA-AEC6-92B260C469A1}" type="slidenum">
              <a:rPr lang="en-US" smtClean="0"/>
              <a:pPr>
                <a:defRPr/>
              </a:pPr>
              <a:t>4</a:t>
            </a:fld>
            <a:endParaRPr lang="en-US" dirty="0">
              <a:solidFill>
                <a:schemeClr val="tx1"/>
              </a:solidFill>
            </a:endParaRPr>
          </a:p>
        </p:txBody>
      </p:sp>
      <p:pic>
        <p:nvPicPr>
          <p:cNvPr id="5" name="Picture 4" descr="A poster of a computer&#10;&#10;Description automatically generated">
            <a:extLst>
              <a:ext uri="{FF2B5EF4-FFF2-40B4-BE49-F238E27FC236}">
                <a16:creationId xmlns:a16="http://schemas.microsoft.com/office/drawing/2014/main" id="{92ADB5D9-978D-6F6D-70B2-E42EFAB96C3E}"/>
              </a:ext>
            </a:extLst>
          </p:cNvPr>
          <p:cNvPicPr>
            <a:picLocks noChangeAspect="1"/>
          </p:cNvPicPr>
          <p:nvPr/>
        </p:nvPicPr>
        <p:blipFill>
          <a:blip r:embed="rId2"/>
          <a:stretch>
            <a:fillRect/>
          </a:stretch>
        </p:blipFill>
        <p:spPr>
          <a:xfrm>
            <a:off x="6492888" y="402783"/>
            <a:ext cx="5400000" cy="5400000"/>
          </a:xfrm>
          <a:prstGeom prst="rect">
            <a:avLst/>
          </a:prstGeom>
        </p:spPr>
      </p:pic>
      <p:sp>
        <p:nvSpPr>
          <p:cNvPr id="8" name="TextBox 7">
            <a:extLst>
              <a:ext uri="{FF2B5EF4-FFF2-40B4-BE49-F238E27FC236}">
                <a16:creationId xmlns:a16="http://schemas.microsoft.com/office/drawing/2014/main" id="{5276938F-DEAF-D847-3B29-7C62671AD74F}"/>
              </a:ext>
            </a:extLst>
          </p:cNvPr>
          <p:cNvSpPr txBox="1"/>
          <p:nvPr/>
        </p:nvSpPr>
        <p:spPr>
          <a:xfrm>
            <a:off x="427198" y="402783"/>
            <a:ext cx="5818727" cy="6218369"/>
          </a:xfrm>
          <a:prstGeom prst="rect">
            <a:avLst/>
          </a:prstGeom>
          <a:noFill/>
        </p:spPr>
        <p:txBody>
          <a:bodyPr wrap="square">
            <a:spAutoFit/>
          </a:bodyPr>
          <a:lstStyle/>
          <a:p>
            <a:pPr>
              <a:lnSpc>
                <a:spcPct val="107000"/>
              </a:lnSpc>
              <a:spcAft>
                <a:spcPts val="800"/>
              </a:spcAft>
            </a:pPr>
            <a:r>
              <a:rPr lang="en-GB" sz="1400" b="1" kern="100" dirty="0">
                <a:effectLst/>
                <a:latin typeface="Calibri" panose="020F0502020204030204" pitchFamily="34" charset="0"/>
                <a:ea typeface="Calibri" panose="020F0502020204030204" pitchFamily="34" charset="0"/>
                <a:cs typeface="Times New Roman" panose="02020603050405020304" pitchFamily="18" charset="0"/>
              </a:rPr>
              <a:t>Facebook</a:t>
            </a: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Being afraid to check your phone, </a:t>
            </a:r>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always looking over your shoulder</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 feeling isolated and trapped in your own home - these are some of the terrifying experiences </a:t>
            </a:r>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often faced by victims of stalking.</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Read Hayley's story to understand how stalking affected her life. </a:t>
            </a:r>
          </a:p>
          <a:p>
            <a:pPr>
              <a:lnSpc>
                <a:spcPct val="107000"/>
              </a:lnSpc>
              <a:spcAft>
                <a:spcPts val="800"/>
              </a:spcAft>
            </a:pPr>
            <a:r>
              <a:rPr lang="en-GB" sz="1400" dirty="0">
                <a:hlinkClick r:id="rId3"/>
              </a:rPr>
              <a:t>A Stalking Case Study - Hayley’s online stalking nightmare - Southend and Thurrock Domestic Abuse Partnership (setdab.org)</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Stalking is a crime, and if something doesn’t feel right, help is available from Compass. Call 0330 333 7 444 or visit their website.   </a:t>
            </a:r>
            <a:r>
              <a:rPr lang="en-GB" sz="14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Compass</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b="1" dirty="0">
                <a:latin typeface="+mj-lt"/>
                <a:cs typeface="Arial" panose="020B0604020202020204" pitchFamily="34" charset="0"/>
              </a:rPr>
              <a:t>#NSAW2025 </a:t>
            </a:r>
            <a:r>
              <a:rPr lang="en-GB" sz="1400" b="1" dirty="0">
                <a:latin typeface="+mj-lt"/>
              </a:rPr>
              <a:t>#thebiggerpicture </a:t>
            </a:r>
            <a:r>
              <a:rPr lang="en-GB" sz="1400" b="1" dirty="0">
                <a:latin typeface="+mj-lt"/>
                <a:cs typeface="Arial" panose="020B0604020202020204" pitchFamily="34" charset="0"/>
              </a:rPr>
              <a:t>#StalkingAwareness</a:t>
            </a:r>
          </a:p>
          <a:p>
            <a:pPr>
              <a:lnSpc>
                <a:spcPct val="107000"/>
              </a:lnSpc>
              <a:spcAft>
                <a:spcPts val="800"/>
              </a:spcAft>
            </a:pPr>
            <a:endParaRPr lang="en-GB" sz="1400" b="1" kern="1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en-GB" sz="1400" b="1" kern="100" dirty="0">
                <a:latin typeface="+mj-lt"/>
                <a:ea typeface="Calibri" panose="020F0502020204030204" pitchFamily="34" charset="0"/>
                <a:cs typeface="Times New Roman" panose="02020603050405020304" pitchFamily="18" charset="0"/>
              </a:rPr>
              <a:t>Instagram </a:t>
            </a: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Afraid to check your phone</a:t>
            </a:r>
            <a:r>
              <a:rPr lang="en-GB" sz="1400" kern="100" dirty="0">
                <a:latin typeface="Calibri" panose="020F0502020204030204" pitchFamily="34" charset="0"/>
                <a:ea typeface="Calibri" panose="020F0502020204030204" pitchFamily="34" charset="0"/>
                <a:cs typeface="Times New Roman" panose="02020603050405020304" pitchFamily="18" charset="0"/>
              </a:rPr>
              <a:t> or </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leave your home, always looking over your shoulder</a:t>
            </a:r>
            <a:r>
              <a:rPr lang="en-GB" sz="1400" kern="100" dirty="0">
                <a:latin typeface="Calibri" panose="020F0502020204030204" pitchFamily="34" charset="0"/>
                <a:ea typeface="Calibri" panose="020F0502020204030204" pitchFamily="34" charset="0"/>
                <a:cs typeface="Times New Roman" panose="02020603050405020304" pitchFamily="18" charset="0"/>
              </a:rPr>
              <a:t> -</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 these are some of the terrifying experiences faced by stalking victims. </a:t>
            </a: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Stalking is a crime, and if something doesn’t feel right, help is available from </a:t>
            </a:r>
            <a:r>
              <a:rPr lang="en-GB" sz="1400" kern="100" dirty="0">
                <a:latin typeface="+mj-lt"/>
                <a:ea typeface="Calibri" panose="020F0502020204030204" pitchFamily="34" charset="0"/>
                <a:cs typeface="Times New Roman" panose="02020603050405020304" pitchFamily="18" charset="0"/>
              </a:rPr>
              <a:t>@</a:t>
            </a:r>
            <a:r>
              <a:rPr lang="en-GB" sz="1400" dirty="0">
                <a:latin typeface="var(--font-family-system)"/>
              </a:rPr>
              <a:t>essexcompass </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Call 0330 333 7 444 or </a:t>
            </a:r>
            <a:r>
              <a:rPr lang="en-GB" sz="1400" kern="100" dirty="0">
                <a:effectLst/>
                <a:latin typeface="+mj-lt"/>
                <a:ea typeface="Calibri" panose="020F0502020204030204" pitchFamily="34" charset="0"/>
                <a:cs typeface="Times New Roman" panose="02020603050405020304" pitchFamily="18" charset="0"/>
              </a:rPr>
              <a:t>visit their website by searching for Essex Compass. </a:t>
            </a:r>
          </a:p>
          <a:p>
            <a:pPr>
              <a:lnSpc>
                <a:spcPct val="107000"/>
              </a:lnSpc>
              <a:spcAft>
                <a:spcPts val="800"/>
              </a:spcAft>
            </a:pPr>
            <a:r>
              <a:rPr lang="en-GB" sz="1400" b="1" dirty="0">
                <a:latin typeface="+mj-lt"/>
                <a:cs typeface="Arial" panose="020B0604020202020204" pitchFamily="34" charset="0"/>
              </a:rPr>
              <a:t>#NSAW2025 </a:t>
            </a:r>
            <a:r>
              <a:rPr lang="en-GB" sz="1400" b="1" dirty="0">
                <a:latin typeface="+mj-lt"/>
              </a:rPr>
              <a:t>#thebiggerpicture </a:t>
            </a:r>
            <a:r>
              <a:rPr lang="en-GB" sz="1400" b="1" dirty="0">
                <a:latin typeface="+mj-lt"/>
                <a:cs typeface="Arial" panose="020B0604020202020204" pitchFamily="34" charset="0"/>
              </a:rPr>
              <a:t>#StalkingAwareness #stalking </a:t>
            </a:r>
          </a:p>
          <a:p>
            <a:pPr>
              <a:lnSpc>
                <a:spcPct val="107000"/>
              </a:lnSpc>
              <a:spcAft>
                <a:spcPts val="800"/>
              </a:spcAft>
            </a:pP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5595B83-B114-1350-C146-30BD632723C1}"/>
              </a:ext>
            </a:extLst>
          </p:cNvPr>
          <p:cNvSpPr txBox="1"/>
          <p:nvPr/>
        </p:nvSpPr>
        <p:spPr>
          <a:xfrm>
            <a:off x="6492888" y="5987019"/>
            <a:ext cx="4868108" cy="369332"/>
          </a:xfrm>
          <a:prstGeom prst="rect">
            <a:avLst/>
          </a:prstGeom>
          <a:noFill/>
        </p:spPr>
        <p:txBody>
          <a:bodyPr wrap="square" rtlCol="0">
            <a:spAutoFit/>
          </a:bodyPr>
          <a:lstStyle/>
          <a:p>
            <a:r>
              <a:rPr lang="en-GB" b="1" i="1" dirty="0">
                <a:solidFill>
                  <a:srgbClr val="7030A0"/>
                </a:solidFill>
              </a:rPr>
              <a:t>Right click your mouse to save picture and use</a:t>
            </a:r>
          </a:p>
        </p:txBody>
      </p:sp>
    </p:spTree>
    <p:extLst>
      <p:ext uri="{BB962C8B-B14F-4D97-AF65-F5344CB8AC3E}">
        <p14:creationId xmlns:p14="http://schemas.microsoft.com/office/powerpoint/2010/main" val="3741272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407305-2C6E-4387-9FEC-11F5B3AD1B3A}"/>
              </a:ext>
            </a:extLst>
          </p:cNvPr>
          <p:cNvSpPr>
            <a:spLocks noGrp="1"/>
          </p:cNvSpPr>
          <p:nvPr>
            <p:ph type="sldNum" sz="quarter" idx="12"/>
          </p:nvPr>
        </p:nvSpPr>
        <p:spPr/>
        <p:txBody>
          <a:bodyPr/>
          <a:lstStyle/>
          <a:p>
            <a:pPr>
              <a:defRPr/>
            </a:pPr>
            <a:fld id="{9869346E-AA40-4AEA-AEC6-92B260C469A1}" type="slidenum">
              <a:rPr lang="en-US" smtClean="0"/>
              <a:pPr>
                <a:defRPr/>
              </a:pPr>
              <a:t>5</a:t>
            </a:fld>
            <a:endParaRPr lang="en-US" dirty="0">
              <a:solidFill>
                <a:schemeClr val="tx1"/>
              </a:solidFill>
            </a:endParaRPr>
          </a:p>
        </p:txBody>
      </p:sp>
      <p:sp>
        <p:nvSpPr>
          <p:cNvPr id="4" name="TextBox 3">
            <a:extLst>
              <a:ext uri="{FF2B5EF4-FFF2-40B4-BE49-F238E27FC236}">
                <a16:creationId xmlns:a16="http://schemas.microsoft.com/office/drawing/2014/main" id="{AF92E6E8-7D8C-EBE1-00C6-2B61C09E829F}"/>
              </a:ext>
            </a:extLst>
          </p:cNvPr>
          <p:cNvSpPr txBox="1"/>
          <p:nvPr/>
        </p:nvSpPr>
        <p:spPr>
          <a:xfrm>
            <a:off x="256318" y="616481"/>
            <a:ext cx="5626898" cy="5550687"/>
          </a:xfrm>
          <a:prstGeom prst="rect">
            <a:avLst/>
          </a:prstGeom>
          <a:noFill/>
        </p:spPr>
        <p:txBody>
          <a:bodyPr wrap="square">
            <a:spAutoFit/>
          </a:bodyPr>
          <a:lstStyle/>
          <a:p>
            <a:pPr>
              <a:lnSpc>
                <a:spcPct val="107000"/>
              </a:lnSpc>
              <a:spcAft>
                <a:spcPts val="800"/>
              </a:spcAft>
            </a:pPr>
            <a:r>
              <a:rPr lang="en-GB" sz="1400" b="1" kern="100" dirty="0">
                <a:effectLst/>
                <a:latin typeface="Calibri" panose="020F0502020204030204" pitchFamily="34" charset="0"/>
                <a:ea typeface="Calibri" panose="020F0502020204030204" pitchFamily="34" charset="0"/>
                <a:cs typeface="Times New Roman" panose="02020603050405020304" pitchFamily="18" charset="0"/>
              </a:rPr>
              <a:t>Facebook</a:t>
            </a: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Cyberstalking can take various forms, including unauthorised access or manipulation of smart home devices, such as Alexa, heating systems or smart locks. Find out more how to protect yourself by visiting</a:t>
            </a:r>
          </a:p>
          <a:p>
            <a:pPr>
              <a:lnSpc>
                <a:spcPct val="107000"/>
              </a:lnSpc>
              <a:spcAft>
                <a:spcPts val="800"/>
              </a:spcAft>
            </a:pPr>
            <a:r>
              <a:rPr lang="en-GB" sz="1400" dirty="0">
                <a:hlinkClick r:id="rId2"/>
              </a:rPr>
              <a:t>Get Safe Online | The UK's leading Online Safety Advice Resource</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Stalking is a crime, i</a:t>
            </a:r>
            <a:r>
              <a:rPr lang="en-GB" sz="1400" kern="100" dirty="0">
                <a:latin typeface="+mj-lt"/>
                <a:ea typeface="Calibri" panose="020F0502020204030204" pitchFamily="34" charset="0"/>
                <a:cs typeface="Times New Roman" panose="02020603050405020304" pitchFamily="18" charset="0"/>
              </a:rPr>
              <a:t>f you see the signs reach out to </a:t>
            </a:r>
            <a:r>
              <a:rPr lang="en-GB" sz="1400" kern="100" dirty="0">
                <a:effectLst/>
                <a:latin typeface="+mj-lt"/>
                <a:ea typeface="Calibri" panose="020F0502020204030204" pitchFamily="34" charset="0"/>
                <a:cs typeface="Times New Roman" panose="02020603050405020304" pitchFamily="18" charset="0"/>
              </a:rPr>
              <a:t>Compass who will help you. Call 0330 333 7 444 or visit their website for assistance. Remember you are not alone. </a:t>
            </a:r>
            <a:r>
              <a:rPr lang="en-GB" sz="14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Compass</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b="1" dirty="0">
                <a:latin typeface="+mj-lt"/>
                <a:cs typeface="Arial" panose="020B0604020202020204" pitchFamily="34" charset="0"/>
              </a:rPr>
              <a:t>#NSAW2025 </a:t>
            </a:r>
            <a:r>
              <a:rPr lang="en-GB" sz="1400" b="1" dirty="0"/>
              <a:t>#thebiggerpicture </a:t>
            </a:r>
            <a:r>
              <a:rPr lang="en-GB" sz="1400" b="1" dirty="0">
                <a:latin typeface="+mj-lt"/>
                <a:cs typeface="Arial" panose="020B0604020202020204" pitchFamily="34" charset="0"/>
              </a:rPr>
              <a:t>#StalkingAwareness</a:t>
            </a:r>
          </a:p>
          <a:p>
            <a:pPr>
              <a:lnSpc>
                <a:spcPct val="107000"/>
              </a:lnSpc>
              <a:spcAft>
                <a:spcPts val="800"/>
              </a:spcAft>
            </a:pPr>
            <a:endParaRPr lang="en-GB" sz="14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b="1" kern="100" dirty="0">
                <a:effectLst/>
                <a:latin typeface="Calibri" panose="020F0502020204030204" pitchFamily="34" charset="0"/>
                <a:ea typeface="Calibri" panose="020F0502020204030204" pitchFamily="34" charset="0"/>
                <a:cs typeface="Times New Roman" panose="02020603050405020304" pitchFamily="18" charset="0"/>
              </a:rPr>
              <a:t>Instagram</a:t>
            </a: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Be aware of cyberstalking which can take various forms, including unauthorised access or manipulation of smart home devices, such as Alexa, heating systems or smart locks. </a:t>
            </a: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Stalking is a crime, i</a:t>
            </a:r>
            <a:r>
              <a:rPr lang="en-GB" sz="1400" kern="100" dirty="0">
                <a:latin typeface="+mj-lt"/>
                <a:ea typeface="Calibri" panose="020F0502020204030204" pitchFamily="34" charset="0"/>
                <a:cs typeface="Times New Roman" panose="02020603050405020304" pitchFamily="18" charset="0"/>
              </a:rPr>
              <a:t>f you see the signs reach out to @</a:t>
            </a:r>
            <a:r>
              <a:rPr lang="en-GB" sz="1400" dirty="0">
                <a:latin typeface="var(--font-family-system)"/>
              </a:rPr>
              <a:t>essexcompass </a:t>
            </a:r>
            <a:r>
              <a:rPr lang="en-GB" sz="1400" kern="100" dirty="0">
                <a:effectLst/>
                <a:latin typeface="+mj-lt"/>
                <a:ea typeface="Calibri" panose="020F0502020204030204" pitchFamily="34" charset="0"/>
                <a:cs typeface="Times New Roman" panose="02020603050405020304" pitchFamily="18" charset="0"/>
              </a:rPr>
              <a:t>who will help you. Call 0330 333 7 444 </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or </a:t>
            </a:r>
            <a:r>
              <a:rPr lang="en-GB" sz="1400" kern="100" dirty="0">
                <a:effectLst/>
                <a:latin typeface="+mj-lt"/>
                <a:ea typeface="Calibri" panose="020F0502020204030204" pitchFamily="34" charset="0"/>
                <a:cs typeface="Times New Roman" panose="02020603050405020304" pitchFamily="18" charset="0"/>
              </a:rPr>
              <a:t>visit their website by searching for Essex Compass. </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b="1" dirty="0">
                <a:latin typeface="+mj-lt"/>
                <a:cs typeface="Arial" panose="020B0604020202020204" pitchFamily="34" charset="0"/>
              </a:rPr>
              <a:t>#NSAW2025 </a:t>
            </a:r>
            <a:r>
              <a:rPr lang="en-GB" sz="1400" b="1" dirty="0"/>
              <a:t>#thebiggerpicture </a:t>
            </a:r>
            <a:r>
              <a:rPr lang="en-GB" sz="1400" b="1" dirty="0">
                <a:latin typeface="+mj-lt"/>
                <a:cs typeface="Arial" panose="020B0604020202020204" pitchFamily="34" charset="0"/>
              </a:rPr>
              <a:t>#StalkingAwareness</a:t>
            </a: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oster of a television and a television&#10;&#10;Description automatically generated with medium confidence">
            <a:extLst>
              <a:ext uri="{FF2B5EF4-FFF2-40B4-BE49-F238E27FC236}">
                <a16:creationId xmlns:a16="http://schemas.microsoft.com/office/drawing/2014/main" id="{1767B68F-4369-6535-E262-A9784F2BC9EA}"/>
              </a:ext>
            </a:extLst>
          </p:cNvPr>
          <p:cNvPicPr>
            <a:picLocks noChangeAspect="1"/>
          </p:cNvPicPr>
          <p:nvPr/>
        </p:nvPicPr>
        <p:blipFill>
          <a:blip r:embed="rId4"/>
          <a:stretch>
            <a:fillRect/>
          </a:stretch>
        </p:blipFill>
        <p:spPr>
          <a:xfrm>
            <a:off x="6443821" y="331972"/>
            <a:ext cx="5400000" cy="5400000"/>
          </a:xfrm>
          <a:prstGeom prst="rect">
            <a:avLst/>
          </a:prstGeom>
        </p:spPr>
      </p:pic>
      <p:sp>
        <p:nvSpPr>
          <p:cNvPr id="3" name="TextBox 2">
            <a:extLst>
              <a:ext uri="{FF2B5EF4-FFF2-40B4-BE49-F238E27FC236}">
                <a16:creationId xmlns:a16="http://schemas.microsoft.com/office/drawing/2014/main" id="{2DED9E42-AFA2-5BB2-5646-C32A44C76180}"/>
              </a:ext>
            </a:extLst>
          </p:cNvPr>
          <p:cNvSpPr txBox="1"/>
          <p:nvPr/>
        </p:nvSpPr>
        <p:spPr>
          <a:xfrm>
            <a:off x="6434400" y="5987019"/>
            <a:ext cx="4868108" cy="369332"/>
          </a:xfrm>
          <a:prstGeom prst="rect">
            <a:avLst/>
          </a:prstGeom>
          <a:noFill/>
        </p:spPr>
        <p:txBody>
          <a:bodyPr wrap="square" rtlCol="0">
            <a:spAutoFit/>
          </a:bodyPr>
          <a:lstStyle/>
          <a:p>
            <a:r>
              <a:rPr lang="en-GB" b="1" i="1" dirty="0">
                <a:solidFill>
                  <a:srgbClr val="7030A0"/>
                </a:solidFill>
              </a:rPr>
              <a:t>Right click your mouse to save picture and use</a:t>
            </a:r>
          </a:p>
        </p:txBody>
      </p:sp>
    </p:spTree>
    <p:extLst>
      <p:ext uri="{BB962C8B-B14F-4D97-AF65-F5344CB8AC3E}">
        <p14:creationId xmlns:p14="http://schemas.microsoft.com/office/powerpoint/2010/main" val="2718299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EE159D-EAEE-5834-A0BE-07B8C7F6B452}"/>
              </a:ext>
            </a:extLst>
          </p:cNvPr>
          <p:cNvSpPr>
            <a:spLocks noGrp="1"/>
          </p:cNvSpPr>
          <p:nvPr>
            <p:ph type="sldNum" sz="quarter" idx="12"/>
          </p:nvPr>
        </p:nvSpPr>
        <p:spPr/>
        <p:txBody>
          <a:bodyPr/>
          <a:lstStyle/>
          <a:p>
            <a:pPr>
              <a:defRPr/>
            </a:pPr>
            <a:fld id="{9869346E-AA40-4AEA-AEC6-92B260C469A1}" type="slidenum">
              <a:rPr lang="en-US" smtClean="0"/>
              <a:pPr>
                <a:defRPr/>
              </a:pPr>
              <a:t>6</a:t>
            </a:fld>
            <a:endParaRPr lang="en-US" dirty="0">
              <a:solidFill>
                <a:schemeClr val="tx1"/>
              </a:solidFill>
            </a:endParaRPr>
          </a:p>
        </p:txBody>
      </p:sp>
      <p:pic>
        <p:nvPicPr>
          <p:cNvPr id="4" name="Picture 3" descr="A computer desk with a red ball on it&#10;&#10;Description automatically generated">
            <a:extLst>
              <a:ext uri="{FF2B5EF4-FFF2-40B4-BE49-F238E27FC236}">
                <a16:creationId xmlns:a16="http://schemas.microsoft.com/office/drawing/2014/main" id="{3FE229C0-3000-C72E-8320-E49C1EFDC11E}"/>
              </a:ext>
            </a:extLst>
          </p:cNvPr>
          <p:cNvPicPr>
            <a:picLocks noChangeAspect="1"/>
          </p:cNvPicPr>
          <p:nvPr/>
        </p:nvPicPr>
        <p:blipFill>
          <a:blip r:embed="rId2"/>
          <a:stretch>
            <a:fillRect/>
          </a:stretch>
        </p:blipFill>
        <p:spPr>
          <a:xfrm>
            <a:off x="6096000" y="543177"/>
            <a:ext cx="5400000" cy="5400000"/>
          </a:xfrm>
          <a:prstGeom prst="rect">
            <a:avLst/>
          </a:prstGeom>
        </p:spPr>
      </p:pic>
      <p:sp>
        <p:nvSpPr>
          <p:cNvPr id="7" name="TextBox 6">
            <a:extLst>
              <a:ext uri="{FF2B5EF4-FFF2-40B4-BE49-F238E27FC236}">
                <a16:creationId xmlns:a16="http://schemas.microsoft.com/office/drawing/2014/main" id="{284B12FC-8CA8-AD99-3472-C0DDA518791F}"/>
              </a:ext>
            </a:extLst>
          </p:cNvPr>
          <p:cNvSpPr txBox="1"/>
          <p:nvPr/>
        </p:nvSpPr>
        <p:spPr>
          <a:xfrm>
            <a:off x="609600" y="384135"/>
            <a:ext cx="4927600" cy="6597640"/>
          </a:xfrm>
          <a:prstGeom prst="rect">
            <a:avLst/>
          </a:prstGeom>
          <a:noFill/>
        </p:spPr>
        <p:txBody>
          <a:bodyPr wrap="square" rtlCol="0">
            <a:spAutoFit/>
          </a:bodyPr>
          <a:lstStyle/>
          <a:p>
            <a:pPr>
              <a:lnSpc>
                <a:spcPct val="107000"/>
              </a:lnSpc>
              <a:spcAft>
                <a:spcPts val="800"/>
              </a:spcAft>
            </a:pPr>
            <a:r>
              <a:rPr lang="en-GB" sz="1400" b="1" kern="100" dirty="0">
                <a:effectLst/>
                <a:latin typeface="+mj-lt"/>
                <a:ea typeface="Calibri" panose="020F0502020204030204" pitchFamily="34" charset="0"/>
                <a:cs typeface="Calibri" panose="020F0502020204030204" pitchFamily="34" charset="0"/>
              </a:rPr>
              <a:t>Facebook </a:t>
            </a:r>
          </a:p>
          <a:p>
            <a:r>
              <a:rPr lang="en-GB" sz="1400" dirty="0">
                <a:latin typeface="+mj-lt"/>
              </a:rPr>
              <a:t>Is your ex-partner following you, turning up at your work, or constantly contacting you? Are you changing your usual pattern or route to work to avoid them?</a:t>
            </a:r>
            <a:r>
              <a:rPr lang="en-US" sz="1400" dirty="0">
                <a:solidFill>
                  <a:prstClr val="black">
                    <a:lumMod val="75000"/>
                    <a:lumOff val="25000"/>
                  </a:prstClr>
                </a:solidFill>
                <a:latin typeface="+mj-lt"/>
              </a:rPr>
              <a:t>  </a:t>
            </a:r>
          </a:p>
          <a:p>
            <a:endParaRPr lang="en-GB" sz="1400" kern="100" dirty="0">
              <a:effectLst/>
              <a:latin typeface="Calibri" panose="020F0502020204030204" pitchFamily="34" charset="0"/>
              <a:ea typeface="Calibri" panose="020F0502020204030204" pitchFamily="34" charset="0"/>
              <a:cs typeface="Times New Roman" panose="02020603050405020304" pitchFamily="18" charset="0"/>
              <a:hlinkClick r:id="rId3"/>
            </a:endParaRPr>
          </a:p>
          <a:p>
            <a:r>
              <a:rPr lang="en-GB" sz="1400" kern="100" dirty="0">
                <a:effectLst/>
                <a:latin typeface="Calibri" panose="020F0502020204030204" pitchFamily="34" charset="0"/>
                <a:ea typeface="Calibri" panose="020F0502020204030204" pitchFamily="34" charset="0"/>
                <a:cs typeface="Times New Roman" panose="02020603050405020304" pitchFamily="18" charset="0"/>
                <a:hlinkClick r:id="rId3"/>
              </a:rPr>
              <a:t>Read Rosie's story to understand how stalking affected her life</a:t>
            </a:r>
            <a:endParaRPr lang="en-US" sz="1400" dirty="0">
              <a:solidFill>
                <a:prstClr val="black">
                  <a:lumMod val="75000"/>
                  <a:lumOff val="25000"/>
                </a:prstClr>
              </a:solidFill>
              <a:latin typeface="+mj-lt"/>
            </a:endParaRPr>
          </a:p>
          <a:p>
            <a:endParaRPr lang="en-GB" sz="1400" kern="100" dirty="0">
              <a:solidFill>
                <a:srgbClr val="000000"/>
              </a:solidFill>
              <a:effectLst/>
              <a:latin typeface="+mj-lt"/>
              <a:ea typeface="Calibri" panose="020F0502020204030204" pitchFamily="34" charset="0"/>
              <a:cs typeface="Calibri" panose="020F0502020204030204" pitchFamily="34" charset="0"/>
            </a:endParaRPr>
          </a:p>
          <a:p>
            <a:r>
              <a:rPr lang="en-GB" sz="1400" kern="100" dirty="0">
                <a:solidFill>
                  <a:srgbClr val="000000"/>
                </a:solidFill>
                <a:effectLst/>
                <a:latin typeface="+mj-lt"/>
                <a:ea typeface="Calibri" panose="020F0502020204030204" pitchFamily="34" charset="0"/>
                <a:cs typeface="Calibri" panose="020F0502020204030204" pitchFamily="34" charset="0"/>
              </a:rPr>
              <a:t>If you think you’re being stalked</a:t>
            </a:r>
            <a:r>
              <a:rPr lang="en-GB" sz="1400" kern="100" dirty="0">
                <a:effectLst/>
                <a:latin typeface="+mj-lt"/>
                <a:ea typeface="Calibri" panose="020F0502020204030204" pitchFamily="34" charset="0"/>
                <a:cs typeface="Times New Roman" panose="02020603050405020304" pitchFamily="18" charset="0"/>
              </a:rPr>
              <a:t>, there is help available through Essex Compass, call 0330 333 7 444 or visit their website. </a:t>
            </a:r>
            <a:r>
              <a:rPr lang="en-GB" sz="14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Compass</a:t>
            </a:r>
            <a:r>
              <a:rPr lang="en-GB" sz="14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a:t>
            </a:r>
          </a:p>
          <a:p>
            <a:endParaRPr lang="en-GB" sz="1400" u="sng" kern="1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r>
              <a:rPr lang="en-GB" sz="1400" kern="100" dirty="0">
                <a:effectLst/>
                <a:latin typeface="+mj-lt"/>
                <a:ea typeface="Calibri" panose="020F0502020204030204" pitchFamily="34" charset="0"/>
                <a:cs typeface="Times New Roman" panose="02020603050405020304" pitchFamily="18" charset="0"/>
              </a:rPr>
              <a:t>Trust your instincts and get the help you need today.</a:t>
            </a:r>
          </a:p>
          <a:p>
            <a:pPr>
              <a:lnSpc>
                <a:spcPct val="107000"/>
              </a:lnSpc>
              <a:spcAft>
                <a:spcPts val="800"/>
              </a:spcAft>
            </a:pPr>
            <a:endParaRPr lang="en-GB" sz="1400" b="1" dirty="0">
              <a:latin typeface="+mj-lt"/>
              <a:cs typeface="Arial" panose="020B0604020202020204" pitchFamily="34" charset="0"/>
            </a:endParaRPr>
          </a:p>
          <a:p>
            <a:pPr>
              <a:lnSpc>
                <a:spcPct val="107000"/>
              </a:lnSpc>
              <a:spcAft>
                <a:spcPts val="800"/>
              </a:spcAft>
            </a:pPr>
            <a:r>
              <a:rPr lang="en-GB" sz="1400" b="1" dirty="0">
                <a:latin typeface="+mj-lt"/>
                <a:cs typeface="Arial" panose="020B0604020202020204" pitchFamily="34" charset="0"/>
              </a:rPr>
              <a:t>#StalkingAwareness #stalking  #NSAW2025 </a:t>
            </a:r>
            <a:r>
              <a:rPr lang="en-GB" sz="1400" b="1" dirty="0">
                <a:latin typeface="+mj-lt"/>
              </a:rPr>
              <a:t>#thebiggerpicture</a:t>
            </a:r>
            <a:endParaRPr lang="en-GB" sz="1400" b="1" dirty="0">
              <a:latin typeface="+mj-lt"/>
              <a:cs typeface="Arial" panose="020B0604020202020204" pitchFamily="34" charset="0"/>
            </a:endParaRPr>
          </a:p>
          <a:p>
            <a:pPr>
              <a:lnSpc>
                <a:spcPct val="107000"/>
              </a:lnSpc>
              <a:spcAft>
                <a:spcPts val="800"/>
              </a:spcAft>
            </a:pPr>
            <a:endParaRPr lang="en-GB" sz="1400" b="1" kern="1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en-GB" sz="1400" b="1" kern="100" dirty="0">
                <a:latin typeface="+mj-lt"/>
                <a:ea typeface="Calibri" panose="020F0502020204030204" pitchFamily="34" charset="0"/>
                <a:cs typeface="Times New Roman" panose="02020603050405020304" pitchFamily="18" charset="0"/>
              </a:rPr>
              <a:t>Instagram </a:t>
            </a:r>
          </a:p>
          <a:p>
            <a:pPr>
              <a:lnSpc>
                <a:spcPct val="107000"/>
              </a:lnSpc>
              <a:spcAft>
                <a:spcPts val="800"/>
              </a:spcAft>
            </a:pPr>
            <a:r>
              <a:rPr lang="en-GB" sz="1400" dirty="0">
                <a:solidFill>
                  <a:srgbClr val="0D0D0D"/>
                </a:solidFill>
                <a:effectLst/>
                <a:latin typeface="+mj-lt"/>
                <a:ea typeface="Calibri" panose="020F0502020204030204" pitchFamily="34" charset="0"/>
              </a:rPr>
              <a:t>Is your ex-partner stalking you, showing up at work, or bombarding you with messages? Are you altering your routine to avoid them? I</a:t>
            </a:r>
            <a:r>
              <a:rPr lang="en-GB" sz="1400" kern="100" dirty="0">
                <a:solidFill>
                  <a:srgbClr val="000000"/>
                </a:solidFill>
                <a:effectLst/>
                <a:latin typeface="+mj-lt"/>
                <a:ea typeface="Calibri" panose="020F0502020204030204" pitchFamily="34" charset="0"/>
                <a:cs typeface="Calibri" panose="020F0502020204030204" pitchFamily="34" charset="0"/>
              </a:rPr>
              <a:t>f you think you’re being stalked</a:t>
            </a:r>
            <a:r>
              <a:rPr lang="en-GB" sz="1400" kern="100" dirty="0">
                <a:effectLst/>
                <a:latin typeface="+mj-lt"/>
                <a:ea typeface="Calibri" panose="020F0502020204030204" pitchFamily="34" charset="0"/>
                <a:cs typeface="Times New Roman" panose="02020603050405020304" pitchFamily="18" charset="0"/>
              </a:rPr>
              <a:t>, </a:t>
            </a:r>
            <a:r>
              <a:rPr lang="en-GB" sz="1400" kern="100" dirty="0">
                <a:latin typeface="+mj-lt"/>
                <a:ea typeface="Calibri" panose="020F0502020204030204" pitchFamily="34" charset="0"/>
                <a:cs typeface="Times New Roman" panose="02020603050405020304" pitchFamily="18" charset="0"/>
              </a:rPr>
              <a:t>reach out to @</a:t>
            </a:r>
            <a:r>
              <a:rPr lang="en-GB" sz="1400" dirty="0">
                <a:latin typeface="var(--font-family-system)"/>
              </a:rPr>
              <a:t>essexcompass</a:t>
            </a:r>
            <a:r>
              <a:rPr lang="en-GB" sz="1400" kern="100" dirty="0">
                <a:effectLst/>
                <a:latin typeface="+mj-lt"/>
                <a:ea typeface="Calibri" panose="020F0502020204030204" pitchFamily="34" charset="0"/>
                <a:cs typeface="Times New Roman" panose="02020603050405020304" pitchFamily="18" charset="0"/>
              </a:rPr>
              <a:t> who can help you. Call 0330 333 7 444 or visit their website by searching for Essex Compass. </a:t>
            </a:r>
          </a:p>
          <a:p>
            <a:pPr>
              <a:lnSpc>
                <a:spcPct val="107000"/>
              </a:lnSpc>
              <a:spcAft>
                <a:spcPts val="800"/>
              </a:spcAft>
            </a:pPr>
            <a:r>
              <a:rPr lang="en-GB" sz="1400" kern="100" dirty="0">
                <a:effectLst/>
                <a:latin typeface="+mj-lt"/>
                <a:ea typeface="Calibri" panose="020F0502020204030204" pitchFamily="34" charset="0"/>
                <a:cs typeface="Times New Roman" panose="02020603050405020304" pitchFamily="18" charset="0"/>
              </a:rPr>
              <a:t>Trust your instincts and get the help you need today.</a:t>
            </a:r>
          </a:p>
          <a:p>
            <a:pPr>
              <a:lnSpc>
                <a:spcPct val="107000"/>
              </a:lnSpc>
              <a:spcAft>
                <a:spcPts val="800"/>
              </a:spcAft>
            </a:pPr>
            <a:r>
              <a:rPr lang="en-GB" sz="1400" b="1" dirty="0">
                <a:latin typeface="+mj-lt"/>
                <a:cs typeface="Arial" panose="020B0604020202020204" pitchFamily="34" charset="0"/>
              </a:rPr>
              <a:t>#StalkingAwareness #stalking  #NSAW2025 </a:t>
            </a:r>
            <a:r>
              <a:rPr lang="en-GB" sz="1400" b="1" dirty="0">
                <a:latin typeface="+mj-lt"/>
              </a:rPr>
              <a:t>#thebiggerpicture</a:t>
            </a:r>
            <a:endParaRPr lang="en-GB" sz="1400" b="1" dirty="0">
              <a:latin typeface="+mj-lt"/>
              <a:cs typeface="Arial" panose="020B0604020202020204" pitchFamily="34" charset="0"/>
            </a:endParaRPr>
          </a:p>
          <a:p>
            <a:pPr>
              <a:lnSpc>
                <a:spcPct val="107000"/>
              </a:lnSpc>
              <a:spcAft>
                <a:spcPts val="800"/>
              </a:spcAft>
            </a:pPr>
            <a:endParaRPr lang="en-GB" sz="1400" kern="100" dirty="0">
              <a:effectLst/>
              <a:latin typeface="+mj-lt"/>
              <a:ea typeface="Calibri" panose="020F0502020204030204" pitchFamily="34" charset="0"/>
              <a:cs typeface="Times New Roman" panose="02020603050405020304" pitchFamily="18" charset="0"/>
            </a:endParaRPr>
          </a:p>
          <a:p>
            <a:endParaRPr lang="en-GB" sz="1400" dirty="0">
              <a:latin typeface="+mj-lt"/>
            </a:endParaRPr>
          </a:p>
        </p:txBody>
      </p:sp>
      <p:sp>
        <p:nvSpPr>
          <p:cNvPr id="3" name="TextBox 2">
            <a:extLst>
              <a:ext uri="{FF2B5EF4-FFF2-40B4-BE49-F238E27FC236}">
                <a16:creationId xmlns:a16="http://schemas.microsoft.com/office/drawing/2014/main" id="{DE239AC3-6B34-A968-0BF1-22BE88C8E12A}"/>
              </a:ext>
            </a:extLst>
          </p:cNvPr>
          <p:cNvSpPr txBox="1"/>
          <p:nvPr/>
        </p:nvSpPr>
        <p:spPr>
          <a:xfrm>
            <a:off x="6001182" y="6130157"/>
            <a:ext cx="4868108" cy="369332"/>
          </a:xfrm>
          <a:prstGeom prst="rect">
            <a:avLst/>
          </a:prstGeom>
          <a:noFill/>
        </p:spPr>
        <p:txBody>
          <a:bodyPr wrap="square" rtlCol="0">
            <a:spAutoFit/>
          </a:bodyPr>
          <a:lstStyle/>
          <a:p>
            <a:r>
              <a:rPr lang="en-GB" b="1" i="1" dirty="0">
                <a:solidFill>
                  <a:srgbClr val="7030A0"/>
                </a:solidFill>
              </a:rPr>
              <a:t>Right click your mouse to save picture and use</a:t>
            </a:r>
          </a:p>
        </p:txBody>
      </p:sp>
    </p:spTree>
    <p:extLst>
      <p:ext uri="{BB962C8B-B14F-4D97-AF65-F5344CB8AC3E}">
        <p14:creationId xmlns:p14="http://schemas.microsoft.com/office/powerpoint/2010/main" val="3459985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AB0A95-D2AC-4A5F-4F76-66DAA85B0256}"/>
              </a:ext>
            </a:extLst>
          </p:cNvPr>
          <p:cNvSpPr>
            <a:spLocks noGrp="1"/>
          </p:cNvSpPr>
          <p:nvPr>
            <p:ph type="sldNum" sz="quarter" idx="12"/>
          </p:nvPr>
        </p:nvSpPr>
        <p:spPr/>
        <p:txBody>
          <a:bodyPr/>
          <a:lstStyle/>
          <a:p>
            <a:pPr>
              <a:defRPr/>
            </a:pPr>
            <a:fld id="{9869346E-AA40-4AEA-AEC6-92B260C469A1}" type="slidenum">
              <a:rPr lang="en-US" smtClean="0"/>
              <a:pPr>
                <a:defRPr/>
              </a:pPr>
              <a:t>7</a:t>
            </a:fld>
            <a:endParaRPr lang="en-US" dirty="0">
              <a:solidFill>
                <a:schemeClr val="tx1"/>
              </a:solidFill>
            </a:endParaRPr>
          </a:p>
        </p:txBody>
      </p:sp>
      <p:pic>
        <p:nvPicPr>
          <p:cNvPr id="5" name="Picture 4" descr="A person sitting at a table&#10;&#10;Description automatically generated">
            <a:extLst>
              <a:ext uri="{FF2B5EF4-FFF2-40B4-BE49-F238E27FC236}">
                <a16:creationId xmlns:a16="http://schemas.microsoft.com/office/drawing/2014/main" id="{FDF9190F-676A-36D6-E3E5-912430936D09}"/>
              </a:ext>
            </a:extLst>
          </p:cNvPr>
          <p:cNvPicPr>
            <a:picLocks noChangeAspect="1"/>
          </p:cNvPicPr>
          <p:nvPr/>
        </p:nvPicPr>
        <p:blipFill>
          <a:blip r:embed="rId2"/>
          <a:stretch>
            <a:fillRect/>
          </a:stretch>
        </p:blipFill>
        <p:spPr>
          <a:xfrm>
            <a:off x="6060440" y="668020"/>
            <a:ext cx="5400000" cy="5400000"/>
          </a:xfrm>
          <a:prstGeom prst="rect">
            <a:avLst/>
          </a:prstGeom>
        </p:spPr>
      </p:pic>
      <p:sp>
        <p:nvSpPr>
          <p:cNvPr id="6" name="TextBox 5">
            <a:extLst>
              <a:ext uri="{FF2B5EF4-FFF2-40B4-BE49-F238E27FC236}">
                <a16:creationId xmlns:a16="http://schemas.microsoft.com/office/drawing/2014/main" id="{377824C4-E498-1869-8DED-097A233644B3}"/>
              </a:ext>
            </a:extLst>
          </p:cNvPr>
          <p:cNvSpPr txBox="1"/>
          <p:nvPr/>
        </p:nvSpPr>
        <p:spPr>
          <a:xfrm>
            <a:off x="457162" y="833119"/>
            <a:ext cx="5143519" cy="1955343"/>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Facebook</a:t>
            </a:r>
          </a:p>
          <a:p>
            <a:pPr>
              <a:lnSpc>
                <a:spcPct val="107000"/>
              </a:lnSpc>
              <a:spcAft>
                <a:spcPts val="500"/>
              </a:spcAft>
            </a:pPr>
            <a:r>
              <a:rPr lang="en-GB" sz="1400" kern="0" dirty="0">
                <a:solidFill>
                  <a:srgbClr val="000000"/>
                </a:solidFill>
                <a:effectLst/>
                <a:latin typeface="+mj-lt"/>
                <a:ea typeface="Times New Roman" panose="02020603050405020304" pitchFamily="18" charset="0"/>
                <a:cs typeface="Arial" panose="020B0604020202020204" pitchFamily="34" charset="0"/>
              </a:rPr>
              <a:t>Are you being bombarded with unwanted texts, emails or messages? Is the constant unwanted contact making you feel uncomfortable or frightening you?   Stalking poses a real threat of harm. Trust your instincts and please reach out for help </a:t>
            </a:r>
            <a:r>
              <a:rPr lang="en-GB" sz="1400" kern="100" dirty="0">
                <a:effectLst/>
                <a:latin typeface="+mj-lt"/>
                <a:ea typeface="Calibri" panose="020F0502020204030204" pitchFamily="34" charset="0"/>
                <a:cs typeface="Arial" panose="020B0604020202020204" pitchFamily="34" charset="0"/>
              </a:rPr>
              <a:t>through  Compass, call 0330 333 7 444 or visit their website. </a:t>
            </a:r>
            <a:r>
              <a:rPr lang="en-GB" sz="1400" u="sng" kern="100" dirty="0">
                <a:solidFill>
                  <a:srgbClr val="0000FF"/>
                </a:solidFill>
                <a:effectLst/>
                <a:latin typeface="+mj-lt"/>
                <a:ea typeface="Calibri" panose="020F0502020204030204" pitchFamily="34" charset="0"/>
                <a:cs typeface="Arial" panose="020B0604020202020204" pitchFamily="34" charset="0"/>
                <a:hlinkClick r:id="rId3"/>
              </a:rPr>
              <a:t>Compass</a:t>
            </a:r>
            <a:endParaRPr lang="en-GB" sz="1400" kern="100" dirty="0">
              <a:effectLst/>
              <a:latin typeface="+mj-lt"/>
              <a:ea typeface="Calibri" panose="020F0502020204030204" pitchFamily="34" charset="0"/>
              <a:cs typeface="Arial" panose="020B0604020202020204" pitchFamily="34" charset="0"/>
            </a:endParaRPr>
          </a:p>
          <a:p>
            <a:r>
              <a:rPr lang="en-GB" sz="1400" b="1" dirty="0">
                <a:latin typeface="+mj-lt"/>
                <a:cs typeface="Arial" panose="020B0604020202020204" pitchFamily="34" charset="0"/>
              </a:rPr>
              <a:t>#NSAW2025 </a:t>
            </a:r>
            <a:r>
              <a:rPr lang="en-GB" sz="1400" b="1" dirty="0"/>
              <a:t>#thebiggerpicture </a:t>
            </a:r>
            <a:r>
              <a:rPr lang="en-GB" sz="1400" b="1" dirty="0">
                <a:latin typeface="+mj-lt"/>
                <a:cs typeface="Arial" panose="020B0604020202020204" pitchFamily="34" charset="0"/>
              </a:rPr>
              <a:t>#StalkingAwareness #stalking </a:t>
            </a:r>
          </a:p>
          <a:p>
            <a:endParaRPr lang="en-GB" sz="1400" dirty="0">
              <a:latin typeface="+mj-lt"/>
              <a:cs typeface="Arial" panose="020B0604020202020204" pitchFamily="34" charset="0"/>
            </a:endParaRPr>
          </a:p>
        </p:txBody>
      </p:sp>
      <p:sp>
        <p:nvSpPr>
          <p:cNvPr id="7" name="TextBox 6">
            <a:extLst>
              <a:ext uri="{FF2B5EF4-FFF2-40B4-BE49-F238E27FC236}">
                <a16:creationId xmlns:a16="http://schemas.microsoft.com/office/drawing/2014/main" id="{ECCD27AD-8B67-1E67-31FB-C40BF99D78D5}"/>
              </a:ext>
            </a:extLst>
          </p:cNvPr>
          <p:cNvSpPr txBox="1"/>
          <p:nvPr/>
        </p:nvSpPr>
        <p:spPr>
          <a:xfrm>
            <a:off x="457162" y="3202289"/>
            <a:ext cx="4754918" cy="2431435"/>
          </a:xfrm>
          <a:prstGeom prst="rect">
            <a:avLst/>
          </a:prstGeom>
          <a:noFill/>
        </p:spPr>
        <p:txBody>
          <a:bodyPr wrap="square" rtlCol="0">
            <a:spAutoFit/>
          </a:bodyPr>
          <a:lstStyle/>
          <a:p>
            <a:r>
              <a:rPr lang="en-GB" sz="1400" b="1" dirty="0"/>
              <a:t>Instagram</a:t>
            </a:r>
          </a:p>
          <a:p>
            <a:r>
              <a:rPr lang="en-GB" sz="1400" kern="100" dirty="0">
                <a:effectLst/>
                <a:ea typeface="Calibri" panose="020F0502020204030204" pitchFamily="34" charset="0"/>
                <a:cs typeface="Calibri" panose="020F0502020204030204" pitchFamily="34" charset="0"/>
              </a:rPr>
              <a:t>Are you overwhelmed by unwanted texts, emails, or messages? Feeling frightened by constant contact? You're not alone. </a:t>
            </a:r>
            <a:r>
              <a:rPr lang="en-GB" sz="1400" kern="100" dirty="0">
                <a:ea typeface="Calibri" panose="020F0502020204030204" pitchFamily="34" charset="0"/>
                <a:cs typeface="Calibri" panose="020F0502020204030204" pitchFamily="34" charset="0"/>
              </a:rPr>
              <a:t>#</a:t>
            </a:r>
            <a:r>
              <a:rPr lang="en-GB" sz="1400" kern="0" dirty="0">
                <a:solidFill>
                  <a:srgbClr val="000000"/>
                </a:solidFill>
                <a:effectLst/>
                <a:latin typeface="+mj-lt"/>
                <a:ea typeface="Times New Roman" panose="02020603050405020304" pitchFamily="18" charset="0"/>
                <a:cs typeface="Arial" panose="020B0604020202020204" pitchFamily="34" charset="0"/>
              </a:rPr>
              <a:t>Stalking poses a real threat of harm</a:t>
            </a:r>
            <a:r>
              <a:rPr lang="en-GB" sz="1400" kern="100" dirty="0">
                <a:effectLst/>
                <a:ea typeface="Calibri" panose="020F0502020204030204" pitchFamily="34" charset="0"/>
                <a:cs typeface="Calibri" panose="020F0502020204030204" pitchFamily="34" charset="0"/>
              </a:rPr>
              <a:t>. Trust your instincts and </a:t>
            </a:r>
            <a:r>
              <a:rPr lang="en-GB" sz="1400" kern="100" dirty="0">
                <a:ea typeface="Calibri" panose="020F0502020204030204" pitchFamily="34" charset="0"/>
                <a:cs typeface="Calibri" panose="020F0502020204030204" pitchFamily="34" charset="0"/>
              </a:rPr>
              <a:t>get help by contacting </a:t>
            </a:r>
            <a:r>
              <a:rPr lang="en-GB" sz="1400" kern="100" dirty="0">
                <a:latin typeface="+mj-lt"/>
                <a:ea typeface="Calibri" panose="020F0502020204030204" pitchFamily="34" charset="0"/>
                <a:cs typeface="Times New Roman" panose="02020603050405020304" pitchFamily="18" charset="0"/>
              </a:rPr>
              <a:t>@</a:t>
            </a:r>
            <a:r>
              <a:rPr lang="en-GB" sz="1400" dirty="0">
                <a:latin typeface="var(--font-family-system)"/>
              </a:rPr>
              <a:t>essexcompass </a:t>
            </a:r>
            <a:r>
              <a:rPr lang="en-GB" sz="1400" kern="100" dirty="0">
                <a:effectLst/>
                <a:latin typeface="+mj-lt"/>
                <a:ea typeface="Calibri" panose="020F0502020204030204" pitchFamily="34" charset="0"/>
                <a:cs typeface="Arial" panose="020B0604020202020204" pitchFamily="34" charset="0"/>
              </a:rPr>
              <a:t> </a:t>
            </a:r>
          </a:p>
          <a:p>
            <a:r>
              <a:rPr lang="en-GB" sz="1400" kern="100" dirty="0">
                <a:effectLst/>
                <a:latin typeface="+mj-lt"/>
                <a:ea typeface="Calibri" panose="020F0502020204030204" pitchFamily="34" charset="0"/>
                <a:cs typeface="Arial" panose="020B0604020202020204" pitchFamily="34" charset="0"/>
              </a:rPr>
              <a:t>call 0330 333 7 444 </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or </a:t>
            </a:r>
            <a:r>
              <a:rPr lang="en-GB" sz="1400" kern="100" dirty="0">
                <a:effectLst/>
                <a:latin typeface="+mj-lt"/>
                <a:ea typeface="Calibri" panose="020F0502020204030204" pitchFamily="34" charset="0"/>
                <a:cs typeface="Times New Roman" panose="02020603050405020304" pitchFamily="18" charset="0"/>
              </a:rPr>
              <a:t>visit their website by searching for Essex Compass. </a:t>
            </a:r>
            <a:endParaRPr lang="en-GB" sz="1400" kern="100" dirty="0">
              <a:effectLst/>
              <a:latin typeface="+mj-lt"/>
              <a:ea typeface="Calibri" panose="020F0502020204030204" pitchFamily="34" charset="0"/>
              <a:cs typeface="Arial" panose="020B0604020202020204" pitchFamily="34" charset="0"/>
            </a:endParaRPr>
          </a:p>
          <a:p>
            <a:endParaRPr lang="en-GB" sz="1400" dirty="0"/>
          </a:p>
          <a:p>
            <a:r>
              <a:rPr lang="en-GB" sz="1400" b="1" dirty="0">
                <a:latin typeface="+mj-lt"/>
                <a:cs typeface="Arial" panose="020B0604020202020204" pitchFamily="34" charset="0"/>
              </a:rPr>
              <a:t>#NSAW2025 </a:t>
            </a:r>
            <a:r>
              <a:rPr lang="en-GB" sz="1400" b="1" dirty="0"/>
              <a:t>#thebiggerpicture </a:t>
            </a:r>
            <a:r>
              <a:rPr lang="en-GB" sz="1400" b="1" dirty="0">
                <a:latin typeface="+mj-lt"/>
                <a:cs typeface="Arial" panose="020B0604020202020204" pitchFamily="34" charset="0"/>
              </a:rPr>
              <a:t>#StalkingAwareness #stalking </a:t>
            </a:r>
          </a:p>
          <a:p>
            <a:endParaRPr lang="en-GB" sz="1400" dirty="0"/>
          </a:p>
          <a:p>
            <a:endParaRPr lang="en-GB" sz="1200" dirty="0"/>
          </a:p>
        </p:txBody>
      </p:sp>
      <p:sp>
        <p:nvSpPr>
          <p:cNvPr id="3" name="TextBox 2">
            <a:extLst>
              <a:ext uri="{FF2B5EF4-FFF2-40B4-BE49-F238E27FC236}">
                <a16:creationId xmlns:a16="http://schemas.microsoft.com/office/drawing/2014/main" id="{C2400221-5324-3F34-0969-0EBB040D3F76}"/>
              </a:ext>
            </a:extLst>
          </p:cNvPr>
          <p:cNvSpPr txBox="1"/>
          <p:nvPr/>
        </p:nvSpPr>
        <p:spPr>
          <a:xfrm>
            <a:off x="5975303" y="6180037"/>
            <a:ext cx="4868108" cy="369332"/>
          </a:xfrm>
          <a:prstGeom prst="rect">
            <a:avLst/>
          </a:prstGeom>
          <a:noFill/>
        </p:spPr>
        <p:txBody>
          <a:bodyPr wrap="square" rtlCol="0">
            <a:spAutoFit/>
          </a:bodyPr>
          <a:lstStyle/>
          <a:p>
            <a:r>
              <a:rPr lang="en-GB" b="1" i="1" dirty="0">
                <a:solidFill>
                  <a:srgbClr val="7030A0"/>
                </a:solidFill>
              </a:rPr>
              <a:t>Right click your mouse to save picture and use</a:t>
            </a:r>
          </a:p>
        </p:txBody>
      </p:sp>
    </p:spTree>
    <p:extLst>
      <p:ext uri="{BB962C8B-B14F-4D97-AF65-F5344CB8AC3E}">
        <p14:creationId xmlns:p14="http://schemas.microsoft.com/office/powerpoint/2010/main" val="1410949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438AE1-333A-C8A8-E256-689D6C4361C4}"/>
              </a:ext>
            </a:extLst>
          </p:cNvPr>
          <p:cNvSpPr>
            <a:spLocks noGrp="1"/>
          </p:cNvSpPr>
          <p:nvPr>
            <p:ph type="sldNum" sz="quarter" idx="12"/>
          </p:nvPr>
        </p:nvSpPr>
        <p:spPr/>
        <p:txBody>
          <a:bodyPr/>
          <a:lstStyle/>
          <a:p>
            <a:pPr>
              <a:defRPr/>
            </a:pPr>
            <a:fld id="{9869346E-AA40-4AEA-AEC6-92B260C469A1}" type="slidenum">
              <a:rPr lang="en-US" smtClean="0"/>
              <a:pPr>
                <a:defRPr/>
              </a:pPr>
              <a:t>8</a:t>
            </a:fld>
            <a:endParaRPr lang="en-US" dirty="0">
              <a:solidFill>
                <a:schemeClr val="tx1"/>
              </a:solidFill>
            </a:endParaRPr>
          </a:p>
        </p:txBody>
      </p:sp>
      <p:pic>
        <p:nvPicPr>
          <p:cNvPr id="5" name="Picture 4" descr="A store aisle with shelves and text&#10;&#10;Description automatically generated with medium confidence">
            <a:extLst>
              <a:ext uri="{FF2B5EF4-FFF2-40B4-BE49-F238E27FC236}">
                <a16:creationId xmlns:a16="http://schemas.microsoft.com/office/drawing/2014/main" id="{9F49FA1F-84D2-9EFB-65B6-73BE3BC2A9BE}"/>
              </a:ext>
            </a:extLst>
          </p:cNvPr>
          <p:cNvPicPr>
            <a:picLocks noChangeAspect="1"/>
          </p:cNvPicPr>
          <p:nvPr/>
        </p:nvPicPr>
        <p:blipFill>
          <a:blip r:embed="rId2"/>
          <a:stretch>
            <a:fillRect/>
          </a:stretch>
        </p:blipFill>
        <p:spPr>
          <a:xfrm>
            <a:off x="6238240" y="879476"/>
            <a:ext cx="5220000" cy="5220000"/>
          </a:xfrm>
          <a:prstGeom prst="rect">
            <a:avLst/>
          </a:prstGeom>
        </p:spPr>
      </p:pic>
      <p:sp>
        <p:nvSpPr>
          <p:cNvPr id="6" name="TextBox 5">
            <a:extLst>
              <a:ext uri="{FF2B5EF4-FFF2-40B4-BE49-F238E27FC236}">
                <a16:creationId xmlns:a16="http://schemas.microsoft.com/office/drawing/2014/main" id="{134B4630-2AF0-4478-9FC3-FCFB9295B460}"/>
              </a:ext>
            </a:extLst>
          </p:cNvPr>
          <p:cNvSpPr txBox="1"/>
          <p:nvPr/>
        </p:nvSpPr>
        <p:spPr>
          <a:xfrm>
            <a:off x="460036" y="687544"/>
            <a:ext cx="5344160" cy="5252400"/>
          </a:xfrm>
          <a:prstGeom prst="rect">
            <a:avLst/>
          </a:prstGeom>
          <a:noFill/>
        </p:spPr>
        <p:txBody>
          <a:bodyPr wrap="square" rtlCol="0">
            <a:spAutoFit/>
          </a:bodyPr>
          <a:lstStyle/>
          <a:p>
            <a:pPr>
              <a:lnSpc>
                <a:spcPct val="107000"/>
              </a:lnSpc>
              <a:spcAft>
                <a:spcPts val="800"/>
              </a:spcAft>
            </a:pPr>
            <a:r>
              <a:rPr lang="en-GB" sz="1400" b="1" kern="100" dirty="0">
                <a:effectLst/>
                <a:latin typeface="+mj-lt"/>
                <a:ea typeface="Calibri" panose="020F0502020204030204" pitchFamily="34" charset="0"/>
                <a:cs typeface="Calibri" panose="020F0502020204030204" pitchFamily="34" charset="0"/>
              </a:rPr>
              <a:t>Facebook </a:t>
            </a:r>
            <a:endParaRPr lang="en-GB" sz="1400" b="1" kern="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1400" kern="100" dirty="0">
                <a:solidFill>
                  <a:srgbClr val="000000"/>
                </a:solidFill>
                <a:effectLst/>
                <a:latin typeface="+mj-lt"/>
                <a:ea typeface="Calibri" panose="020F0502020204030204" pitchFamily="34" charset="0"/>
                <a:cs typeface="Calibri" panose="020F0502020204030204" pitchFamily="34" charset="0"/>
              </a:rPr>
              <a:t>Is your controlling ex-partner turning up at the same places as you such as the local bar, the supermarket, your gym or GP? Could your partner be tracking you via your phone or an apple tag.</a:t>
            </a:r>
            <a:endParaRPr lang="en-GB" sz="1400" kern="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1400" kern="100" dirty="0">
                <a:solidFill>
                  <a:srgbClr val="000000"/>
                </a:solidFill>
                <a:effectLst/>
                <a:latin typeface="+mj-lt"/>
                <a:ea typeface="Calibri" panose="020F0502020204030204" pitchFamily="34" charset="0"/>
                <a:cs typeface="Calibri" panose="020F0502020204030204" pitchFamily="34" charset="0"/>
              </a:rPr>
              <a:t>If you think you’re being stalked</a:t>
            </a:r>
            <a:r>
              <a:rPr lang="en-GB" sz="1400" kern="100" dirty="0">
                <a:effectLst/>
                <a:latin typeface="+mj-lt"/>
                <a:ea typeface="Calibri" panose="020F0502020204030204" pitchFamily="34" charset="0"/>
                <a:cs typeface="Times New Roman" panose="02020603050405020304" pitchFamily="18" charset="0"/>
              </a:rPr>
              <a:t>, there is help available through Essex Compass, call 0330 333 7 444 or visit their website. </a:t>
            </a:r>
            <a:r>
              <a:rPr lang="en-GB" sz="1400" u="sng" kern="100" dirty="0">
                <a:solidFill>
                  <a:srgbClr val="0000FF"/>
                </a:solidFill>
                <a:effectLst/>
                <a:latin typeface="+mj-lt"/>
                <a:ea typeface="Calibri" panose="020F0502020204030204" pitchFamily="34" charset="0"/>
                <a:cs typeface="Arial" panose="020B0604020202020204" pitchFamily="34" charset="0"/>
                <a:hlinkClick r:id="rId3"/>
              </a:rPr>
              <a:t>Compass</a:t>
            </a:r>
            <a:endParaRPr lang="en-GB" sz="1400" kern="100"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en-GB" sz="1400" kern="100" dirty="0">
                <a:effectLst/>
                <a:latin typeface="+mj-lt"/>
                <a:ea typeface="Calibri" panose="020F0502020204030204" pitchFamily="34" charset="0"/>
                <a:cs typeface="Times New Roman" panose="02020603050405020304" pitchFamily="18" charset="0"/>
              </a:rPr>
              <a:t>Trust your instincts and get the help you need today.</a:t>
            </a:r>
          </a:p>
          <a:p>
            <a:pPr>
              <a:lnSpc>
                <a:spcPct val="107000"/>
              </a:lnSpc>
              <a:spcAft>
                <a:spcPts val="800"/>
              </a:spcAft>
            </a:pPr>
            <a:r>
              <a:rPr lang="en-GB" sz="1400" b="1" dirty="0">
                <a:latin typeface="+mj-lt"/>
                <a:cs typeface="Arial" panose="020B0604020202020204" pitchFamily="34" charset="0"/>
              </a:rPr>
              <a:t>#NSAW2025 </a:t>
            </a:r>
            <a:r>
              <a:rPr lang="en-GB" sz="1400" b="1" dirty="0"/>
              <a:t>#thebiggerpicture </a:t>
            </a:r>
            <a:r>
              <a:rPr lang="en-GB" sz="1400" b="1" dirty="0">
                <a:latin typeface="+mj-lt"/>
                <a:cs typeface="Arial" panose="020B0604020202020204" pitchFamily="34" charset="0"/>
              </a:rPr>
              <a:t>#StalkingAwareness #stalking </a:t>
            </a:r>
          </a:p>
          <a:p>
            <a:pPr>
              <a:lnSpc>
                <a:spcPct val="107000"/>
              </a:lnSpc>
              <a:spcAft>
                <a:spcPts val="800"/>
              </a:spcAft>
            </a:pPr>
            <a:endParaRPr lang="en-GB" sz="1400" b="1" kern="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1400" b="1" kern="100" dirty="0">
                <a:latin typeface="+mj-lt"/>
                <a:ea typeface="Calibri" panose="020F0502020204030204" pitchFamily="34" charset="0"/>
                <a:cs typeface="Times New Roman" panose="02020603050405020304" pitchFamily="18" charset="0"/>
              </a:rPr>
              <a:t>Instagram </a:t>
            </a:r>
          </a:p>
          <a:p>
            <a:pPr>
              <a:lnSpc>
                <a:spcPct val="107000"/>
              </a:lnSpc>
              <a:spcAft>
                <a:spcPts val="800"/>
              </a:spcAft>
            </a:pPr>
            <a:r>
              <a:rPr lang="en-GB" sz="1400" kern="100" dirty="0">
                <a:solidFill>
                  <a:srgbClr val="000000"/>
                </a:solidFill>
                <a:effectLst/>
                <a:latin typeface="+mj-lt"/>
                <a:ea typeface="Calibri" panose="020F0502020204030204" pitchFamily="34" charset="0"/>
                <a:cs typeface="Calibri" panose="020F0502020204030204" pitchFamily="34" charset="0"/>
              </a:rPr>
              <a:t>Feeling like your ex-partner is everywhere you go?  Whether it's the bar, supermarket, gym, or even your GP, </a:t>
            </a:r>
            <a:r>
              <a:rPr lang="en-GB" sz="1400" kern="100" dirty="0">
                <a:solidFill>
                  <a:srgbClr val="000000"/>
                </a:solidFill>
                <a:effectLst/>
                <a:latin typeface="+mj-lt"/>
                <a:ea typeface="Calibri" panose="020F0502020204030204" pitchFamily="34" charset="0"/>
                <a:cs typeface="Segoe UI Emoji" panose="020B0502040204020203" pitchFamily="34" charset="0"/>
              </a:rPr>
              <a:t>📱</a:t>
            </a:r>
            <a:r>
              <a:rPr lang="en-GB" sz="1400" kern="100" dirty="0">
                <a:solidFill>
                  <a:srgbClr val="000000"/>
                </a:solidFill>
                <a:effectLst/>
                <a:latin typeface="+mj-lt"/>
                <a:ea typeface="Calibri" panose="020F0502020204030204" pitchFamily="34" charset="0"/>
                <a:cs typeface="Calibri" panose="020F0502020204030204" pitchFamily="34" charset="0"/>
              </a:rPr>
              <a:t> Could they be tracking you? Trust your instincts and seek help by r</a:t>
            </a:r>
            <a:r>
              <a:rPr lang="en-GB" sz="1400" kern="100" dirty="0">
                <a:latin typeface="+mj-lt"/>
                <a:ea typeface="Calibri" panose="020F0502020204030204" pitchFamily="34" charset="0"/>
                <a:cs typeface="Times New Roman" panose="02020603050405020304" pitchFamily="18" charset="0"/>
              </a:rPr>
              <a:t>eaching out to @</a:t>
            </a:r>
            <a:r>
              <a:rPr lang="en-GB" sz="1400" dirty="0">
                <a:latin typeface="var(--font-family-system)"/>
              </a:rPr>
              <a:t>essexcompass </a:t>
            </a:r>
            <a:r>
              <a:rPr lang="en-GB" sz="1400" kern="100" dirty="0">
                <a:effectLst/>
                <a:latin typeface="+mj-lt"/>
                <a:ea typeface="Calibri" panose="020F0502020204030204" pitchFamily="34" charset="0"/>
                <a:cs typeface="Times New Roman" panose="02020603050405020304" pitchFamily="18" charset="0"/>
              </a:rPr>
              <a:t> Call 0330 333 7 444 or visit their website by searching for Essex Compass. </a:t>
            </a:r>
          </a:p>
          <a:p>
            <a:pPr>
              <a:lnSpc>
                <a:spcPct val="107000"/>
              </a:lnSpc>
              <a:spcAft>
                <a:spcPts val="800"/>
              </a:spcAft>
            </a:pPr>
            <a:r>
              <a:rPr lang="en-GB" sz="1400" b="1" dirty="0">
                <a:latin typeface="+mj-lt"/>
                <a:cs typeface="Arial" panose="020B0604020202020204" pitchFamily="34" charset="0"/>
              </a:rPr>
              <a:t>#NSAW2025 </a:t>
            </a:r>
            <a:r>
              <a:rPr lang="en-GB" sz="1400" b="1" dirty="0"/>
              <a:t>#thebiggerpicture </a:t>
            </a:r>
            <a:r>
              <a:rPr lang="en-GB" sz="1400" b="1" dirty="0">
                <a:latin typeface="+mj-lt"/>
                <a:cs typeface="Arial" panose="020B0604020202020204" pitchFamily="34" charset="0"/>
              </a:rPr>
              <a:t>#StalkingAwareness #stalking </a:t>
            </a:r>
          </a:p>
          <a:p>
            <a:pPr>
              <a:lnSpc>
                <a:spcPct val="107000"/>
              </a:lnSpc>
              <a:spcAft>
                <a:spcPts val="800"/>
              </a:spcAft>
            </a:pPr>
            <a:endParaRPr lang="en-GB" sz="1400" kern="100" dirty="0">
              <a:effectLst/>
              <a:latin typeface="+mj-lt"/>
              <a:ea typeface="Calibri" panose="020F0502020204030204" pitchFamily="34" charset="0"/>
              <a:cs typeface="Times New Roman" panose="02020603050405020304" pitchFamily="18" charset="0"/>
            </a:endParaRPr>
          </a:p>
          <a:p>
            <a:endParaRPr lang="en-GB" sz="1400" dirty="0">
              <a:latin typeface="+mj-lt"/>
            </a:endParaRPr>
          </a:p>
        </p:txBody>
      </p:sp>
      <p:sp>
        <p:nvSpPr>
          <p:cNvPr id="3" name="TextBox 2">
            <a:extLst>
              <a:ext uri="{FF2B5EF4-FFF2-40B4-BE49-F238E27FC236}">
                <a16:creationId xmlns:a16="http://schemas.microsoft.com/office/drawing/2014/main" id="{46AC2703-775A-1972-BC5F-15B68E4C2B52}"/>
              </a:ext>
            </a:extLst>
          </p:cNvPr>
          <p:cNvSpPr txBox="1"/>
          <p:nvPr/>
        </p:nvSpPr>
        <p:spPr>
          <a:xfrm>
            <a:off x="6165084" y="6171685"/>
            <a:ext cx="4868108" cy="369332"/>
          </a:xfrm>
          <a:prstGeom prst="rect">
            <a:avLst/>
          </a:prstGeom>
          <a:noFill/>
        </p:spPr>
        <p:txBody>
          <a:bodyPr wrap="square" rtlCol="0">
            <a:spAutoFit/>
          </a:bodyPr>
          <a:lstStyle/>
          <a:p>
            <a:r>
              <a:rPr lang="en-GB" b="1" i="1" dirty="0">
                <a:solidFill>
                  <a:srgbClr val="7030A0"/>
                </a:solidFill>
              </a:rPr>
              <a:t>Right click your mouse to save picture and use</a:t>
            </a:r>
          </a:p>
        </p:txBody>
      </p:sp>
    </p:spTree>
    <p:extLst>
      <p:ext uri="{BB962C8B-B14F-4D97-AF65-F5344CB8AC3E}">
        <p14:creationId xmlns:p14="http://schemas.microsoft.com/office/powerpoint/2010/main" val="3872786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C831EA-2AB2-BD6B-6A41-DA6274967DEA}"/>
              </a:ext>
            </a:extLst>
          </p:cNvPr>
          <p:cNvSpPr>
            <a:spLocks noGrp="1"/>
          </p:cNvSpPr>
          <p:nvPr>
            <p:ph type="sldNum" sz="quarter" idx="12"/>
          </p:nvPr>
        </p:nvSpPr>
        <p:spPr/>
        <p:txBody>
          <a:bodyPr/>
          <a:lstStyle/>
          <a:p>
            <a:pPr>
              <a:defRPr/>
            </a:pPr>
            <a:fld id="{9869346E-AA40-4AEA-AEC6-92B260C469A1}" type="slidenum">
              <a:rPr lang="en-US" smtClean="0"/>
              <a:pPr>
                <a:defRPr/>
              </a:pPr>
              <a:t>9</a:t>
            </a:fld>
            <a:endParaRPr lang="en-US" dirty="0">
              <a:solidFill>
                <a:schemeClr val="tx1"/>
              </a:solidFill>
            </a:endParaRPr>
          </a:p>
        </p:txBody>
      </p:sp>
      <p:pic>
        <p:nvPicPr>
          <p:cNvPr id="5" name="Picture 4" descr="A group of treadmills in a gym&#10;&#10;Description automatically generated">
            <a:extLst>
              <a:ext uri="{FF2B5EF4-FFF2-40B4-BE49-F238E27FC236}">
                <a16:creationId xmlns:a16="http://schemas.microsoft.com/office/drawing/2014/main" id="{906D2812-C565-EB3D-3E78-268225F60F3A}"/>
              </a:ext>
            </a:extLst>
          </p:cNvPr>
          <p:cNvPicPr>
            <a:picLocks noChangeAspect="1"/>
          </p:cNvPicPr>
          <p:nvPr/>
        </p:nvPicPr>
        <p:blipFill>
          <a:blip r:embed="rId2"/>
          <a:stretch>
            <a:fillRect/>
          </a:stretch>
        </p:blipFill>
        <p:spPr>
          <a:xfrm>
            <a:off x="6314344" y="639000"/>
            <a:ext cx="5400000" cy="5400000"/>
          </a:xfrm>
          <a:prstGeom prst="rect">
            <a:avLst/>
          </a:prstGeom>
        </p:spPr>
      </p:pic>
      <p:sp>
        <p:nvSpPr>
          <p:cNvPr id="8" name="TextBox 7">
            <a:extLst>
              <a:ext uri="{FF2B5EF4-FFF2-40B4-BE49-F238E27FC236}">
                <a16:creationId xmlns:a16="http://schemas.microsoft.com/office/drawing/2014/main" id="{B49E48FC-FFBA-36CD-0C27-47A476ECF1B8}"/>
              </a:ext>
            </a:extLst>
          </p:cNvPr>
          <p:cNvSpPr txBox="1"/>
          <p:nvPr/>
        </p:nvSpPr>
        <p:spPr>
          <a:xfrm>
            <a:off x="802640" y="770848"/>
            <a:ext cx="4927600" cy="5482911"/>
          </a:xfrm>
          <a:prstGeom prst="rect">
            <a:avLst/>
          </a:prstGeom>
          <a:noFill/>
        </p:spPr>
        <p:txBody>
          <a:bodyPr wrap="square" rtlCol="0">
            <a:spAutoFit/>
          </a:bodyPr>
          <a:lstStyle/>
          <a:p>
            <a:pPr>
              <a:lnSpc>
                <a:spcPct val="107000"/>
              </a:lnSpc>
              <a:spcAft>
                <a:spcPts val="800"/>
              </a:spcAft>
            </a:pPr>
            <a:r>
              <a:rPr lang="en-GB" sz="1400" b="1" kern="100" dirty="0">
                <a:effectLst/>
                <a:latin typeface="+mj-lt"/>
                <a:ea typeface="Calibri" panose="020F0502020204030204" pitchFamily="34" charset="0"/>
                <a:cs typeface="Calibri" panose="020F0502020204030204" pitchFamily="34" charset="0"/>
              </a:rPr>
              <a:t>Facebook </a:t>
            </a:r>
            <a:endParaRPr lang="en-GB" sz="1400" b="1" kern="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1400" kern="100" dirty="0">
                <a:solidFill>
                  <a:srgbClr val="000000"/>
                </a:solidFill>
                <a:effectLst/>
                <a:latin typeface="+mj-lt"/>
                <a:ea typeface="Calibri" panose="020F0502020204030204" pitchFamily="34" charset="0"/>
                <a:cs typeface="Calibri" panose="020F0502020204030204" pitchFamily="34" charset="0"/>
              </a:rPr>
              <a:t>Is your controlling ex-partner turning up at the same places as you such as the local bar, the supermarket, your gym or GP? Could your partner be tracking you via your phone or an apple tag.</a:t>
            </a:r>
            <a:endParaRPr lang="en-GB" sz="1400" kern="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1400" kern="100" dirty="0">
                <a:solidFill>
                  <a:srgbClr val="000000"/>
                </a:solidFill>
                <a:effectLst/>
                <a:latin typeface="+mj-lt"/>
                <a:ea typeface="Calibri" panose="020F0502020204030204" pitchFamily="34" charset="0"/>
                <a:cs typeface="Calibri" panose="020F0502020204030204" pitchFamily="34" charset="0"/>
              </a:rPr>
              <a:t>If you think you’re being stalked</a:t>
            </a:r>
            <a:r>
              <a:rPr lang="en-GB" sz="1400" kern="100" dirty="0">
                <a:effectLst/>
                <a:latin typeface="+mj-lt"/>
                <a:ea typeface="Calibri" panose="020F0502020204030204" pitchFamily="34" charset="0"/>
                <a:cs typeface="Times New Roman" panose="02020603050405020304" pitchFamily="18" charset="0"/>
              </a:rPr>
              <a:t>, there is help available through Compass, call 0330 333 7 444 or visit their website. </a:t>
            </a:r>
            <a:r>
              <a:rPr lang="en-GB" sz="1400" u="sng" kern="100" dirty="0">
                <a:solidFill>
                  <a:srgbClr val="0000FF"/>
                </a:solidFill>
                <a:effectLst/>
                <a:latin typeface="+mj-lt"/>
                <a:ea typeface="Calibri" panose="020F0502020204030204" pitchFamily="34" charset="0"/>
                <a:cs typeface="Arial" panose="020B0604020202020204" pitchFamily="34" charset="0"/>
                <a:hlinkClick r:id="rId3"/>
              </a:rPr>
              <a:t>Compass</a:t>
            </a:r>
            <a:endParaRPr lang="en-GB" sz="1400" kern="100"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en-GB" sz="1400" kern="100" dirty="0">
                <a:effectLst/>
                <a:latin typeface="+mj-lt"/>
                <a:ea typeface="Calibri" panose="020F0502020204030204" pitchFamily="34" charset="0"/>
                <a:cs typeface="Times New Roman" panose="02020603050405020304" pitchFamily="18" charset="0"/>
              </a:rPr>
              <a:t>Trust your instincts and get the help you need today.</a:t>
            </a:r>
          </a:p>
          <a:p>
            <a:pPr>
              <a:lnSpc>
                <a:spcPct val="107000"/>
              </a:lnSpc>
              <a:spcAft>
                <a:spcPts val="800"/>
              </a:spcAft>
            </a:pPr>
            <a:r>
              <a:rPr lang="en-GB" sz="1400" b="1" dirty="0">
                <a:latin typeface="+mj-lt"/>
                <a:cs typeface="Arial" panose="020B0604020202020204" pitchFamily="34" charset="0"/>
              </a:rPr>
              <a:t>#StalkingAwareness #stalking  #NSAW2025 </a:t>
            </a:r>
            <a:r>
              <a:rPr lang="en-GB" sz="1400" b="1" dirty="0">
                <a:latin typeface="+mj-lt"/>
              </a:rPr>
              <a:t>#thebiggerpicture</a:t>
            </a:r>
            <a:endParaRPr lang="en-GB" sz="1400" b="1" dirty="0">
              <a:latin typeface="+mj-lt"/>
              <a:cs typeface="Arial" panose="020B0604020202020204" pitchFamily="34" charset="0"/>
            </a:endParaRPr>
          </a:p>
          <a:p>
            <a:pPr>
              <a:lnSpc>
                <a:spcPct val="107000"/>
              </a:lnSpc>
              <a:spcAft>
                <a:spcPts val="800"/>
              </a:spcAft>
            </a:pPr>
            <a:endParaRPr lang="en-GB" sz="1400" b="1" kern="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1400" b="1" kern="100" dirty="0">
                <a:latin typeface="+mj-lt"/>
                <a:ea typeface="Calibri" panose="020F0502020204030204" pitchFamily="34" charset="0"/>
                <a:cs typeface="Times New Roman" panose="02020603050405020304" pitchFamily="18" charset="0"/>
              </a:rPr>
              <a:t>Instagram </a:t>
            </a:r>
          </a:p>
          <a:p>
            <a:pPr>
              <a:lnSpc>
                <a:spcPct val="107000"/>
              </a:lnSpc>
              <a:spcAft>
                <a:spcPts val="800"/>
              </a:spcAft>
            </a:pPr>
            <a:r>
              <a:rPr lang="en-GB" sz="1400" kern="100" dirty="0">
                <a:solidFill>
                  <a:srgbClr val="000000"/>
                </a:solidFill>
                <a:effectLst/>
                <a:latin typeface="+mj-lt"/>
                <a:ea typeface="Calibri" panose="020F0502020204030204" pitchFamily="34" charset="0"/>
                <a:cs typeface="Calibri" panose="020F0502020204030204" pitchFamily="34" charset="0"/>
              </a:rPr>
              <a:t>Feeling like your ex-partner is everywhere you go?  Whether it's the bar, supermarket, gym, or even your GP, </a:t>
            </a:r>
            <a:r>
              <a:rPr lang="en-GB" sz="1400" kern="100" dirty="0">
                <a:solidFill>
                  <a:srgbClr val="000000"/>
                </a:solidFill>
                <a:effectLst/>
                <a:latin typeface="+mj-lt"/>
                <a:ea typeface="Calibri" panose="020F0502020204030204" pitchFamily="34" charset="0"/>
                <a:cs typeface="Segoe UI Emoji" panose="020B0502040204020203" pitchFamily="34" charset="0"/>
              </a:rPr>
              <a:t>📱</a:t>
            </a:r>
            <a:r>
              <a:rPr lang="en-GB" sz="1400" kern="100" dirty="0">
                <a:solidFill>
                  <a:srgbClr val="000000"/>
                </a:solidFill>
                <a:effectLst/>
                <a:latin typeface="+mj-lt"/>
                <a:ea typeface="Calibri" panose="020F0502020204030204" pitchFamily="34" charset="0"/>
                <a:cs typeface="Calibri" panose="020F0502020204030204" pitchFamily="34" charset="0"/>
              </a:rPr>
              <a:t> Could they be tracking you? Trust your instincts and seek help. R</a:t>
            </a:r>
            <a:r>
              <a:rPr lang="en-GB" sz="1400" kern="100" dirty="0">
                <a:latin typeface="+mj-lt"/>
                <a:ea typeface="Calibri" panose="020F0502020204030204" pitchFamily="34" charset="0"/>
                <a:cs typeface="Times New Roman" panose="02020603050405020304" pitchFamily="18" charset="0"/>
              </a:rPr>
              <a:t>each out to @</a:t>
            </a:r>
            <a:r>
              <a:rPr lang="en-GB" sz="1400" dirty="0">
                <a:latin typeface="var(--font-family-system)"/>
              </a:rPr>
              <a:t>essexcompass </a:t>
            </a:r>
            <a:r>
              <a:rPr lang="en-GB" sz="1400" kern="100" dirty="0">
                <a:effectLst/>
                <a:latin typeface="+mj-lt"/>
                <a:ea typeface="Calibri" panose="020F0502020204030204" pitchFamily="34" charset="0"/>
                <a:cs typeface="Times New Roman" panose="02020603050405020304" pitchFamily="18" charset="0"/>
              </a:rPr>
              <a:t>who can help you. Call 0330 333 7 444 or visit their website by searching for Essex Compass. </a:t>
            </a:r>
          </a:p>
          <a:p>
            <a:pPr>
              <a:lnSpc>
                <a:spcPct val="107000"/>
              </a:lnSpc>
              <a:spcAft>
                <a:spcPts val="800"/>
              </a:spcAft>
            </a:pPr>
            <a:r>
              <a:rPr lang="en-GB" sz="1400" b="1" dirty="0">
                <a:latin typeface="+mj-lt"/>
                <a:cs typeface="Arial" panose="020B0604020202020204" pitchFamily="34" charset="0"/>
              </a:rPr>
              <a:t>#StalkingAwareness #stalking  #NSAW2025 </a:t>
            </a:r>
            <a:r>
              <a:rPr lang="en-GB" sz="1400" b="1" dirty="0">
                <a:latin typeface="+mj-lt"/>
              </a:rPr>
              <a:t>#thebiggerpicture</a:t>
            </a:r>
            <a:endParaRPr lang="en-GB" sz="1400" b="1" dirty="0">
              <a:latin typeface="+mj-lt"/>
              <a:cs typeface="Arial" panose="020B0604020202020204" pitchFamily="34" charset="0"/>
            </a:endParaRPr>
          </a:p>
          <a:p>
            <a:pPr>
              <a:lnSpc>
                <a:spcPct val="107000"/>
              </a:lnSpc>
              <a:spcAft>
                <a:spcPts val="800"/>
              </a:spcAft>
            </a:pPr>
            <a:endParaRPr lang="en-GB" sz="1400" kern="100" dirty="0">
              <a:effectLst/>
              <a:latin typeface="+mj-lt"/>
              <a:ea typeface="Calibri" panose="020F0502020204030204" pitchFamily="34" charset="0"/>
              <a:cs typeface="Times New Roman" panose="02020603050405020304" pitchFamily="18" charset="0"/>
            </a:endParaRPr>
          </a:p>
          <a:p>
            <a:endParaRPr lang="en-GB" sz="1400" dirty="0">
              <a:latin typeface="+mj-lt"/>
            </a:endParaRPr>
          </a:p>
        </p:txBody>
      </p:sp>
      <p:sp>
        <p:nvSpPr>
          <p:cNvPr id="3" name="TextBox 2">
            <a:extLst>
              <a:ext uri="{FF2B5EF4-FFF2-40B4-BE49-F238E27FC236}">
                <a16:creationId xmlns:a16="http://schemas.microsoft.com/office/drawing/2014/main" id="{D0FF7295-883C-6268-2DC0-523D1BE89C1A}"/>
              </a:ext>
            </a:extLst>
          </p:cNvPr>
          <p:cNvSpPr txBox="1"/>
          <p:nvPr/>
        </p:nvSpPr>
        <p:spPr>
          <a:xfrm>
            <a:off x="6303546" y="6171685"/>
            <a:ext cx="4868108" cy="369332"/>
          </a:xfrm>
          <a:prstGeom prst="rect">
            <a:avLst/>
          </a:prstGeom>
          <a:noFill/>
        </p:spPr>
        <p:txBody>
          <a:bodyPr wrap="square" rtlCol="0">
            <a:spAutoFit/>
          </a:bodyPr>
          <a:lstStyle/>
          <a:p>
            <a:r>
              <a:rPr lang="en-GB" b="1" i="1" dirty="0">
                <a:solidFill>
                  <a:srgbClr val="7030A0"/>
                </a:solidFill>
              </a:rPr>
              <a:t>Right click your mouse to save picture and use</a:t>
            </a:r>
          </a:p>
        </p:txBody>
      </p:sp>
    </p:spTree>
    <p:extLst>
      <p:ext uri="{BB962C8B-B14F-4D97-AF65-F5344CB8AC3E}">
        <p14:creationId xmlns:p14="http://schemas.microsoft.com/office/powerpoint/2010/main" val="2935248964"/>
      </p:ext>
    </p:extLst>
  </p:cSld>
  <p:clrMapOvr>
    <a:masterClrMapping/>
  </p:clrMapOvr>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36833d6c-1f4f-43c9-80ba-f86659fe7f9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DC04D8C8797784D939F7DD0EBF84C43" ma:contentTypeVersion="12" ma:contentTypeDescription="Create a new document." ma:contentTypeScope="" ma:versionID="94bcee060e840413b12a7674ce9ca1dd">
  <xsd:schema xmlns:xsd="http://www.w3.org/2001/XMLSchema" xmlns:xs="http://www.w3.org/2001/XMLSchema" xmlns:p="http://schemas.microsoft.com/office/2006/metadata/properties" xmlns:ns3="36833d6c-1f4f-43c9-80ba-f86659fe7f91" xmlns:ns4="f34c21ad-c875-4176-bb80-585e5beec4a9" targetNamespace="http://schemas.microsoft.com/office/2006/metadata/properties" ma:root="true" ma:fieldsID="8570910f26d085d64710acddacb1b964" ns3:_="" ns4:_="">
    <xsd:import namespace="36833d6c-1f4f-43c9-80ba-f86659fe7f91"/>
    <xsd:import namespace="f34c21ad-c875-4176-bb80-585e5beec4a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833d6c-1f4f-43c9-80ba-f86659fe7f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4c21ad-c875-4176-bb80-585e5beec4a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A9B47F-3DD8-4645-81DC-B88780643C07}">
  <ds:schemaRefs>
    <ds:schemaRef ds:uri="http://schemas.microsoft.com/office/2006/metadata/properties"/>
    <ds:schemaRef ds:uri="http://schemas.microsoft.com/office/infopath/2007/PartnerControls"/>
    <ds:schemaRef ds:uri="36833d6c-1f4f-43c9-80ba-f86659fe7f91"/>
  </ds:schemaRefs>
</ds:datastoreItem>
</file>

<file path=customXml/itemProps2.xml><?xml version="1.0" encoding="utf-8"?>
<ds:datastoreItem xmlns:ds="http://schemas.openxmlformats.org/officeDocument/2006/customXml" ds:itemID="{B0C07E3D-60A7-4F4E-8208-D9CCD01982CB}">
  <ds:schemaRefs>
    <ds:schemaRef ds:uri="http://schemas.microsoft.com/sharepoint/v3/contenttype/forms"/>
  </ds:schemaRefs>
</ds:datastoreItem>
</file>

<file path=customXml/itemProps3.xml><?xml version="1.0" encoding="utf-8"?>
<ds:datastoreItem xmlns:ds="http://schemas.openxmlformats.org/officeDocument/2006/customXml" ds:itemID="{EFACE58A-97F8-42CD-95D6-A4B536842F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833d6c-1f4f-43c9-80ba-f86659fe7f91"/>
    <ds:schemaRef ds:uri="f34c21ad-c875-4176-bb80-585e5beec4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2908</Words>
  <Application>Microsoft Office PowerPoint</Application>
  <PresentationFormat>Widescreen</PresentationFormat>
  <Paragraphs>230</Paragraphs>
  <Slides>18</Slides>
  <Notes>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18</vt:i4>
      </vt:variant>
    </vt:vector>
  </HeadingPairs>
  <TitlesOfParts>
    <vt:vector size="29" baseType="lpstr">
      <vt:lpstr>ＭＳ Ｐゴシック</vt:lpstr>
      <vt:lpstr>Aptos</vt:lpstr>
      <vt:lpstr>Aptos Display</vt:lpstr>
      <vt:lpstr>Arial</vt:lpstr>
      <vt:lpstr>Calibri</vt:lpstr>
      <vt:lpstr>Corbel</vt:lpstr>
      <vt:lpstr>var(--font-family-system)</vt:lpstr>
      <vt:lpstr>Office Theme</vt:lpstr>
      <vt:lpstr>Custom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2019-12-03T10:49:02Z</dcterms:created>
  <dcterms:modified xsi:type="dcterms:W3CDTF">2025-04-04T13:12:22Z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d8be9e-c8d9-4b9c-bd40-2c27cc7ea2e6_Enabled">
    <vt:lpwstr>true</vt:lpwstr>
  </property>
  <property fmtid="{D5CDD505-2E9C-101B-9397-08002B2CF9AE}" pid="3" name="MSIP_Label_39d8be9e-c8d9-4b9c-bd40-2c27cc7ea2e6_SetDate">
    <vt:lpwstr>2020-07-13T10:33:52Z</vt:lpwstr>
  </property>
  <property fmtid="{D5CDD505-2E9C-101B-9397-08002B2CF9AE}" pid="4" name="MSIP_Label_39d8be9e-c8d9-4b9c-bd40-2c27cc7ea2e6_Method">
    <vt:lpwstr>Standard</vt:lpwstr>
  </property>
  <property fmtid="{D5CDD505-2E9C-101B-9397-08002B2CF9AE}" pid="5" name="MSIP_Label_39d8be9e-c8d9-4b9c-bd40-2c27cc7ea2e6_Name">
    <vt:lpwstr>39d8be9e-c8d9-4b9c-bd40-2c27cc7ea2e6</vt:lpwstr>
  </property>
  <property fmtid="{D5CDD505-2E9C-101B-9397-08002B2CF9AE}" pid="6" name="MSIP_Label_39d8be9e-c8d9-4b9c-bd40-2c27cc7ea2e6_SiteId">
    <vt:lpwstr>a8b4324f-155c-4215-a0f1-7ed8cc9a992f</vt:lpwstr>
  </property>
  <property fmtid="{D5CDD505-2E9C-101B-9397-08002B2CF9AE}" pid="7" name="MSIP_Label_39d8be9e-c8d9-4b9c-bd40-2c27cc7ea2e6_ActionId">
    <vt:lpwstr>8ee52495-a4f8-440f-bb29-0000725af531</vt:lpwstr>
  </property>
  <property fmtid="{D5CDD505-2E9C-101B-9397-08002B2CF9AE}" pid="8" name="MSIP_Label_39d8be9e-c8d9-4b9c-bd40-2c27cc7ea2e6_ContentBits">
    <vt:lpwstr>0</vt:lpwstr>
  </property>
  <property fmtid="{D5CDD505-2E9C-101B-9397-08002B2CF9AE}" pid="9" name="ContentTypeId">
    <vt:lpwstr>0x010100FDC04D8C8797784D939F7DD0EBF84C43</vt:lpwstr>
  </property>
</Properties>
</file>