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865" r:id="rId3"/>
    <p:sldId id="864" r:id="rId4"/>
    <p:sldId id="866" r:id="rId5"/>
    <p:sldId id="867" r:id="rId6"/>
    <p:sldId id="868" r:id="rId7"/>
    <p:sldId id="869" r:id="rId8"/>
    <p:sldId id="870" r:id="rId9"/>
    <p:sldId id="871" r:id="rId10"/>
    <p:sldId id="872" r:id="rId11"/>
    <p:sldId id="8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7F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D4C654-C60F-4A40-B02F-08815E398930}" v="9" dt="2024-06-14T12:47:42.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44" d="100"/>
          <a:sy n="144" d="100"/>
        </p:scale>
        <p:origin x="-3940" y="-2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alani Chauhan - Domestic Abuse Support Officer" userId="8235a24a-7063-4a33-9b4f-e8791ff2375b" providerId="ADAL" clId="{AFD4C654-C60F-4A40-B02F-08815E398930}"/>
    <pc:docChg chg="modSld">
      <pc:chgData name="Tialani Chauhan - Domestic Abuse Support Officer" userId="8235a24a-7063-4a33-9b4f-e8791ff2375b" providerId="ADAL" clId="{AFD4C654-C60F-4A40-B02F-08815E398930}" dt="2024-06-14T12:47:42.575" v="8" actId="14826"/>
      <pc:docMkLst>
        <pc:docMk/>
      </pc:docMkLst>
      <pc:sldChg chg="modSp">
        <pc:chgData name="Tialani Chauhan - Domestic Abuse Support Officer" userId="8235a24a-7063-4a33-9b4f-e8791ff2375b" providerId="ADAL" clId="{AFD4C654-C60F-4A40-B02F-08815E398930}" dt="2024-06-14T12:45:42.188" v="0" actId="14826"/>
        <pc:sldMkLst>
          <pc:docMk/>
          <pc:sldMk cId="3186634440" sldId="866"/>
        </pc:sldMkLst>
        <pc:picChg chg="mod">
          <ac:chgData name="Tialani Chauhan - Domestic Abuse Support Officer" userId="8235a24a-7063-4a33-9b4f-e8791ff2375b" providerId="ADAL" clId="{AFD4C654-C60F-4A40-B02F-08815E398930}" dt="2024-06-14T12:45:42.188" v="0" actId="14826"/>
          <ac:picMkLst>
            <pc:docMk/>
            <pc:sldMk cId="3186634440" sldId="866"/>
            <ac:picMk id="4" creationId="{BD076FB5-0168-C7B9-CEA4-AEECB4625D68}"/>
          </ac:picMkLst>
        </pc:picChg>
      </pc:sldChg>
      <pc:sldChg chg="modSp">
        <pc:chgData name="Tialani Chauhan - Domestic Abuse Support Officer" userId="8235a24a-7063-4a33-9b4f-e8791ff2375b" providerId="ADAL" clId="{AFD4C654-C60F-4A40-B02F-08815E398930}" dt="2024-06-14T12:45:53.619" v="1" actId="14826"/>
        <pc:sldMkLst>
          <pc:docMk/>
          <pc:sldMk cId="2640098687" sldId="867"/>
        </pc:sldMkLst>
        <pc:picChg chg="mod">
          <ac:chgData name="Tialani Chauhan - Domestic Abuse Support Officer" userId="8235a24a-7063-4a33-9b4f-e8791ff2375b" providerId="ADAL" clId="{AFD4C654-C60F-4A40-B02F-08815E398930}" dt="2024-06-14T12:45:53.619" v="1" actId="14826"/>
          <ac:picMkLst>
            <pc:docMk/>
            <pc:sldMk cId="2640098687" sldId="867"/>
            <ac:picMk id="4" creationId="{1184A351-79BC-F899-40FE-EDCD723C68D9}"/>
          </ac:picMkLst>
        </pc:picChg>
      </pc:sldChg>
      <pc:sldChg chg="modSp">
        <pc:chgData name="Tialani Chauhan - Domestic Abuse Support Officer" userId="8235a24a-7063-4a33-9b4f-e8791ff2375b" providerId="ADAL" clId="{AFD4C654-C60F-4A40-B02F-08815E398930}" dt="2024-06-14T12:46:12.820" v="2" actId="14826"/>
        <pc:sldMkLst>
          <pc:docMk/>
          <pc:sldMk cId="3616232015" sldId="868"/>
        </pc:sldMkLst>
        <pc:picChg chg="mod">
          <ac:chgData name="Tialani Chauhan - Domestic Abuse Support Officer" userId="8235a24a-7063-4a33-9b4f-e8791ff2375b" providerId="ADAL" clId="{AFD4C654-C60F-4A40-B02F-08815E398930}" dt="2024-06-14T12:46:12.820" v="2" actId="14826"/>
          <ac:picMkLst>
            <pc:docMk/>
            <pc:sldMk cId="3616232015" sldId="868"/>
            <ac:picMk id="5" creationId="{55C53C2B-ABDB-5017-FBE0-8263A6665FB0}"/>
          </ac:picMkLst>
        </pc:picChg>
      </pc:sldChg>
      <pc:sldChg chg="modSp">
        <pc:chgData name="Tialani Chauhan - Domestic Abuse Support Officer" userId="8235a24a-7063-4a33-9b4f-e8791ff2375b" providerId="ADAL" clId="{AFD4C654-C60F-4A40-B02F-08815E398930}" dt="2024-06-14T12:46:28.980" v="3" actId="14826"/>
        <pc:sldMkLst>
          <pc:docMk/>
          <pc:sldMk cId="2581165481" sldId="869"/>
        </pc:sldMkLst>
        <pc:picChg chg="mod">
          <ac:chgData name="Tialani Chauhan - Domestic Abuse Support Officer" userId="8235a24a-7063-4a33-9b4f-e8791ff2375b" providerId="ADAL" clId="{AFD4C654-C60F-4A40-B02F-08815E398930}" dt="2024-06-14T12:46:28.980" v="3" actId="14826"/>
          <ac:picMkLst>
            <pc:docMk/>
            <pc:sldMk cId="2581165481" sldId="869"/>
            <ac:picMk id="4" creationId="{D7A82C98-998A-9FF8-C185-90FEF42BF2B9}"/>
          </ac:picMkLst>
        </pc:picChg>
      </pc:sldChg>
      <pc:sldChg chg="modSp">
        <pc:chgData name="Tialani Chauhan - Domestic Abuse Support Officer" userId="8235a24a-7063-4a33-9b4f-e8791ff2375b" providerId="ADAL" clId="{AFD4C654-C60F-4A40-B02F-08815E398930}" dt="2024-06-14T12:46:42.146" v="4" actId="14826"/>
        <pc:sldMkLst>
          <pc:docMk/>
          <pc:sldMk cId="3923261283" sldId="870"/>
        </pc:sldMkLst>
        <pc:picChg chg="mod">
          <ac:chgData name="Tialani Chauhan - Domestic Abuse Support Officer" userId="8235a24a-7063-4a33-9b4f-e8791ff2375b" providerId="ADAL" clId="{AFD4C654-C60F-4A40-B02F-08815E398930}" dt="2024-06-14T12:46:42.146" v="4" actId="14826"/>
          <ac:picMkLst>
            <pc:docMk/>
            <pc:sldMk cId="3923261283" sldId="870"/>
            <ac:picMk id="5" creationId="{0B5D6369-522F-11F2-08E2-EFB92AC059DB}"/>
          </ac:picMkLst>
        </pc:picChg>
      </pc:sldChg>
      <pc:sldChg chg="modSp">
        <pc:chgData name="Tialani Chauhan - Domestic Abuse Support Officer" userId="8235a24a-7063-4a33-9b4f-e8791ff2375b" providerId="ADAL" clId="{AFD4C654-C60F-4A40-B02F-08815E398930}" dt="2024-06-14T12:46:54.565" v="5" actId="14826"/>
        <pc:sldMkLst>
          <pc:docMk/>
          <pc:sldMk cId="1544295865" sldId="871"/>
        </pc:sldMkLst>
        <pc:picChg chg="mod">
          <ac:chgData name="Tialani Chauhan - Domestic Abuse Support Officer" userId="8235a24a-7063-4a33-9b4f-e8791ff2375b" providerId="ADAL" clId="{AFD4C654-C60F-4A40-B02F-08815E398930}" dt="2024-06-14T12:46:54.565" v="5" actId="14826"/>
          <ac:picMkLst>
            <pc:docMk/>
            <pc:sldMk cId="1544295865" sldId="871"/>
            <ac:picMk id="5" creationId="{11F12496-1477-6354-473E-19EBBF50B276}"/>
          </ac:picMkLst>
        </pc:picChg>
      </pc:sldChg>
      <pc:sldChg chg="modSp">
        <pc:chgData name="Tialani Chauhan - Domestic Abuse Support Officer" userId="8235a24a-7063-4a33-9b4f-e8791ff2375b" providerId="ADAL" clId="{AFD4C654-C60F-4A40-B02F-08815E398930}" dt="2024-06-14T12:47:15.738" v="6" actId="14826"/>
        <pc:sldMkLst>
          <pc:docMk/>
          <pc:sldMk cId="2406660526" sldId="872"/>
        </pc:sldMkLst>
        <pc:picChg chg="mod">
          <ac:chgData name="Tialani Chauhan - Domestic Abuse Support Officer" userId="8235a24a-7063-4a33-9b4f-e8791ff2375b" providerId="ADAL" clId="{AFD4C654-C60F-4A40-B02F-08815E398930}" dt="2024-06-14T12:47:15.738" v="6" actId="14826"/>
          <ac:picMkLst>
            <pc:docMk/>
            <pc:sldMk cId="2406660526" sldId="872"/>
            <ac:picMk id="5" creationId="{B7B5CDCE-9FEC-D365-5ECF-0A62FDDDA22D}"/>
          </ac:picMkLst>
        </pc:picChg>
      </pc:sldChg>
      <pc:sldChg chg="modSp">
        <pc:chgData name="Tialani Chauhan - Domestic Abuse Support Officer" userId="8235a24a-7063-4a33-9b4f-e8791ff2375b" providerId="ADAL" clId="{AFD4C654-C60F-4A40-B02F-08815E398930}" dt="2024-06-14T12:47:42.575" v="8" actId="14826"/>
        <pc:sldMkLst>
          <pc:docMk/>
          <pc:sldMk cId="1561212271" sldId="873"/>
        </pc:sldMkLst>
        <pc:picChg chg="mod">
          <ac:chgData name="Tialani Chauhan - Domestic Abuse Support Officer" userId="8235a24a-7063-4a33-9b4f-e8791ff2375b" providerId="ADAL" clId="{AFD4C654-C60F-4A40-B02F-08815E398930}" dt="2024-06-14T12:47:42.575" v="8" actId="14826"/>
          <ac:picMkLst>
            <pc:docMk/>
            <pc:sldMk cId="1561212271" sldId="873"/>
            <ac:picMk id="3" creationId="{96C4F9D1-E07C-3F0A-1240-0A8BA03E04BC}"/>
          </ac:picMkLst>
        </pc:picChg>
        <pc:picChg chg="mod">
          <ac:chgData name="Tialani Chauhan - Domestic Abuse Support Officer" userId="8235a24a-7063-4a33-9b4f-e8791ff2375b" providerId="ADAL" clId="{AFD4C654-C60F-4A40-B02F-08815E398930}" dt="2024-06-14T12:47:29.383" v="7" actId="14826"/>
          <ac:picMkLst>
            <pc:docMk/>
            <pc:sldMk cId="1561212271" sldId="873"/>
            <ac:picMk id="5" creationId="{5E2093CD-C730-B5E7-F3AF-13BD65449F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3F08E-3E45-4E37-B567-BB26D01DFD85}" type="datetimeFigureOut">
              <a:rPr lang="en-GB" smtClean="0"/>
              <a:t>14/06/2024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AC125-3A20-454A-B879-C9D17080E414}" type="slidenum">
              <a:rPr lang="en-GB" smtClean="0"/>
              <a:t>‹#›</a:t>
            </a:fld>
            <a:endParaRPr lang="en-GB"/>
          </a:p>
        </p:txBody>
      </p:sp>
    </p:spTree>
    <p:extLst>
      <p:ext uri="{BB962C8B-B14F-4D97-AF65-F5344CB8AC3E}">
        <p14:creationId xmlns:p14="http://schemas.microsoft.com/office/powerpoint/2010/main" val="208593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79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3FBB-DD8B-1A29-2870-B5C4B5620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13317-DEF0-AEF6-F274-2575B0AB0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5725FD-AEDD-A59D-B31F-5D3B7A77FCE9}"/>
              </a:ext>
            </a:extLst>
          </p:cNvPr>
          <p:cNvSpPr>
            <a:spLocks noGrp="1"/>
          </p:cNvSpPr>
          <p:nvPr>
            <p:ph type="dt" sz="half" idx="10"/>
          </p:nvPr>
        </p:nvSpPr>
        <p:spPr/>
        <p:txBody>
          <a:bodyPr/>
          <a:lstStyle/>
          <a:p>
            <a:fld id="{C41B532F-7DA1-452E-ADE6-C9BEEC7DF60B}" type="datetimeFigureOut">
              <a:rPr lang="en-GB" smtClean="0"/>
              <a:t>14/06/2024</a:t>
            </a:fld>
            <a:endParaRPr lang="en-GB"/>
          </a:p>
        </p:txBody>
      </p:sp>
      <p:sp>
        <p:nvSpPr>
          <p:cNvPr id="5" name="Footer Placeholder 4">
            <a:extLst>
              <a:ext uri="{FF2B5EF4-FFF2-40B4-BE49-F238E27FC236}">
                <a16:creationId xmlns:a16="http://schemas.microsoft.com/office/drawing/2014/main" id="{B2174BC9-8DA9-C72E-C2A6-C0FDD7D6F1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45E04C-7202-3A4D-5F01-E23ED045D5DA}"/>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70277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E3BD-F3C3-8136-2D92-45C9AE1C20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E5C22A-2C03-F47F-810A-D5AB56510F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60A73E-919E-919E-0ED1-9F83A630F567}"/>
              </a:ext>
            </a:extLst>
          </p:cNvPr>
          <p:cNvSpPr>
            <a:spLocks noGrp="1"/>
          </p:cNvSpPr>
          <p:nvPr>
            <p:ph type="dt" sz="half" idx="10"/>
          </p:nvPr>
        </p:nvSpPr>
        <p:spPr/>
        <p:txBody>
          <a:bodyPr/>
          <a:lstStyle/>
          <a:p>
            <a:fld id="{C41B532F-7DA1-452E-ADE6-C9BEEC7DF60B}" type="datetimeFigureOut">
              <a:rPr lang="en-GB" smtClean="0"/>
              <a:t>14/06/2024</a:t>
            </a:fld>
            <a:endParaRPr lang="en-GB"/>
          </a:p>
        </p:txBody>
      </p:sp>
      <p:sp>
        <p:nvSpPr>
          <p:cNvPr id="5" name="Footer Placeholder 4">
            <a:extLst>
              <a:ext uri="{FF2B5EF4-FFF2-40B4-BE49-F238E27FC236}">
                <a16:creationId xmlns:a16="http://schemas.microsoft.com/office/drawing/2014/main" id="{F7FC7382-FD63-E373-E7DD-309C526579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3C0CB-87C8-393A-F2B4-09A55D54034D}"/>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334651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76A94-BD6A-BB5F-C78E-011E2226C1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EEF96-87BE-C1BF-D729-FE92232FD0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F94789-C851-AF5E-BC23-4354D74FB2C5}"/>
              </a:ext>
            </a:extLst>
          </p:cNvPr>
          <p:cNvSpPr>
            <a:spLocks noGrp="1"/>
          </p:cNvSpPr>
          <p:nvPr>
            <p:ph type="dt" sz="half" idx="10"/>
          </p:nvPr>
        </p:nvSpPr>
        <p:spPr/>
        <p:txBody>
          <a:bodyPr/>
          <a:lstStyle/>
          <a:p>
            <a:fld id="{C41B532F-7DA1-452E-ADE6-C9BEEC7DF60B}" type="datetimeFigureOut">
              <a:rPr lang="en-GB" smtClean="0"/>
              <a:t>14/06/2024</a:t>
            </a:fld>
            <a:endParaRPr lang="en-GB"/>
          </a:p>
        </p:txBody>
      </p:sp>
      <p:sp>
        <p:nvSpPr>
          <p:cNvPr id="5" name="Footer Placeholder 4">
            <a:extLst>
              <a:ext uri="{FF2B5EF4-FFF2-40B4-BE49-F238E27FC236}">
                <a16:creationId xmlns:a16="http://schemas.microsoft.com/office/drawing/2014/main" id="{48676741-4A27-7F1D-2102-49D140A049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DBE995-550A-F779-B66C-A556EC477601}"/>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19729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62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217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dirty="0"/>
              <a:t>Click icon to add picture</a:t>
            </a:r>
          </a:p>
        </p:txBody>
      </p:sp>
    </p:spTree>
    <p:extLst>
      <p:ext uri="{BB962C8B-B14F-4D97-AF65-F5344CB8AC3E}">
        <p14:creationId xmlns:p14="http://schemas.microsoft.com/office/powerpoint/2010/main" val="3412586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dirty="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22381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Tree>
    <p:extLst>
      <p:ext uri="{BB962C8B-B14F-4D97-AF65-F5344CB8AC3E}">
        <p14:creationId xmlns:p14="http://schemas.microsoft.com/office/powerpoint/2010/main" val="3084315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776011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644155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230337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CC22-B359-0FD1-79C5-A09D5364B9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154C27-7B5D-30C0-77BA-148D6E5F9B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F6AA4B-D095-13D9-4DEE-070DBFB6BA36}"/>
              </a:ext>
            </a:extLst>
          </p:cNvPr>
          <p:cNvSpPr>
            <a:spLocks noGrp="1"/>
          </p:cNvSpPr>
          <p:nvPr>
            <p:ph type="dt" sz="half" idx="10"/>
          </p:nvPr>
        </p:nvSpPr>
        <p:spPr/>
        <p:txBody>
          <a:bodyPr/>
          <a:lstStyle/>
          <a:p>
            <a:fld id="{C41B532F-7DA1-452E-ADE6-C9BEEC7DF60B}" type="datetimeFigureOut">
              <a:rPr lang="en-GB" smtClean="0"/>
              <a:t>14/06/2024</a:t>
            </a:fld>
            <a:endParaRPr lang="en-GB"/>
          </a:p>
        </p:txBody>
      </p:sp>
      <p:sp>
        <p:nvSpPr>
          <p:cNvPr id="5" name="Footer Placeholder 4">
            <a:extLst>
              <a:ext uri="{FF2B5EF4-FFF2-40B4-BE49-F238E27FC236}">
                <a16:creationId xmlns:a16="http://schemas.microsoft.com/office/drawing/2014/main" id="{6E328948-A841-4BF1-84A4-7F1C99E339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111B2B-4F95-9334-2E79-3D95BDAA4890}"/>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355693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343037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3841741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3204599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208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342068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918567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067482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8010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22299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102695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A2C7-F62B-34A4-9928-EE49236CC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47F353-7B1D-B37D-D03A-D3D648537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B493E-6A18-06EB-81ED-44D3992403CE}"/>
              </a:ext>
            </a:extLst>
          </p:cNvPr>
          <p:cNvSpPr>
            <a:spLocks noGrp="1"/>
          </p:cNvSpPr>
          <p:nvPr>
            <p:ph type="dt" sz="half" idx="10"/>
          </p:nvPr>
        </p:nvSpPr>
        <p:spPr/>
        <p:txBody>
          <a:bodyPr/>
          <a:lstStyle/>
          <a:p>
            <a:fld id="{C41B532F-7DA1-452E-ADE6-C9BEEC7DF60B}" type="datetimeFigureOut">
              <a:rPr lang="en-GB" smtClean="0"/>
              <a:t>14/06/2024</a:t>
            </a:fld>
            <a:endParaRPr lang="en-GB"/>
          </a:p>
        </p:txBody>
      </p:sp>
      <p:sp>
        <p:nvSpPr>
          <p:cNvPr id="5" name="Footer Placeholder 4">
            <a:extLst>
              <a:ext uri="{FF2B5EF4-FFF2-40B4-BE49-F238E27FC236}">
                <a16:creationId xmlns:a16="http://schemas.microsoft.com/office/drawing/2014/main" id="{02220EBA-DB48-C8DC-9FF1-C9706F192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FB1F2B-620E-C79B-BFBC-3DD9DF33DDC5}"/>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241929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D49E-EBB2-E46A-5E56-17F17949F2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21DB36-913F-12FB-ED33-BE76149285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247992-1CB4-6370-6CC4-98CC1B2FE4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649CF2-6F08-910B-3E19-B4C7E1D86442}"/>
              </a:ext>
            </a:extLst>
          </p:cNvPr>
          <p:cNvSpPr>
            <a:spLocks noGrp="1"/>
          </p:cNvSpPr>
          <p:nvPr>
            <p:ph type="dt" sz="half" idx="10"/>
          </p:nvPr>
        </p:nvSpPr>
        <p:spPr/>
        <p:txBody>
          <a:bodyPr/>
          <a:lstStyle/>
          <a:p>
            <a:fld id="{C41B532F-7DA1-452E-ADE6-C9BEEC7DF60B}" type="datetimeFigureOut">
              <a:rPr lang="en-GB" smtClean="0"/>
              <a:t>14/06/2024</a:t>
            </a:fld>
            <a:endParaRPr lang="en-GB"/>
          </a:p>
        </p:txBody>
      </p:sp>
      <p:sp>
        <p:nvSpPr>
          <p:cNvPr id="6" name="Footer Placeholder 5">
            <a:extLst>
              <a:ext uri="{FF2B5EF4-FFF2-40B4-BE49-F238E27FC236}">
                <a16:creationId xmlns:a16="http://schemas.microsoft.com/office/drawing/2014/main" id="{D4439961-5E21-9786-D0A2-F4DD272DD6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5BB54A-1C4A-5739-4163-7769994D7A46}"/>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12839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3802-9E43-8BDB-D6A7-47BAEB871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98A39C-5EEE-CDEF-CFC1-5B1ADE5A6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39E826-0E16-426F-79DF-A956B4331A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483D72-0F1D-5DCE-35A5-A8D6D8CCC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4D1C2E-4137-AFFC-B50C-0F1A83879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50198C-997E-C152-FE27-E81C7B1F5D7B}"/>
              </a:ext>
            </a:extLst>
          </p:cNvPr>
          <p:cNvSpPr>
            <a:spLocks noGrp="1"/>
          </p:cNvSpPr>
          <p:nvPr>
            <p:ph type="dt" sz="half" idx="10"/>
          </p:nvPr>
        </p:nvSpPr>
        <p:spPr/>
        <p:txBody>
          <a:bodyPr/>
          <a:lstStyle/>
          <a:p>
            <a:fld id="{C41B532F-7DA1-452E-ADE6-C9BEEC7DF60B}" type="datetimeFigureOut">
              <a:rPr lang="en-GB" smtClean="0"/>
              <a:t>14/06/2024</a:t>
            </a:fld>
            <a:endParaRPr lang="en-GB"/>
          </a:p>
        </p:txBody>
      </p:sp>
      <p:sp>
        <p:nvSpPr>
          <p:cNvPr id="8" name="Footer Placeholder 7">
            <a:extLst>
              <a:ext uri="{FF2B5EF4-FFF2-40B4-BE49-F238E27FC236}">
                <a16:creationId xmlns:a16="http://schemas.microsoft.com/office/drawing/2014/main" id="{0675509B-DB61-B277-01C8-8078CFB2A3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ECF156-936A-2B02-CCC5-8155477A889D}"/>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309744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B455-72B4-B801-5406-9ED5A0B7BC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87B416-3F16-055C-499E-17E1F8512D43}"/>
              </a:ext>
            </a:extLst>
          </p:cNvPr>
          <p:cNvSpPr>
            <a:spLocks noGrp="1"/>
          </p:cNvSpPr>
          <p:nvPr>
            <p:ph type="dt" sz="half" idx="10"/>
          </p:nvPr>
        </p:nvSpPr>
        <p:spPr/>
        <p:txBody>
          <a:bodyPr/>
          <a:lstStyle/>
          <a:p>
            <a:fld id="{C41B532F-7DA1-452E-ADE6-C9BEEC7DF60B}" type="datetimeFigureOut">
              <a:rPr lang="en-GB" smtClean="0"/>
              <a:t>14/06/2024</a:t>
            </a:fld>
            <a:endParaRPr lang="en-GB"/>
          </a:p>
        </p:txBody>
      </p:sp>
      <p:sp>
        <p:nvSpPr>
          <p:cNvPr id="4" name="Footer Placeholder 3">
            <a:extLst>
              <a:ext uri="{FF2B5EF4-FFF2-40B4-BE49-F238E27FC236}">
                <a16:creationId xmlns:a16="http://schemas.microsoft.com/office/drawing/2014/main" id="{30CC4562-B9D4-D2B2-966F-64563595F8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3E7449-D3AC-6390-5766-0FAE401E4898}"/>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413652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6B0B9E-7343-6EFE-384C-D123D425CED4}"/>
              </a:ext>
            </a:extLst>
          </p:cNvPr>
          <p:cNvSpPr>
            <a:spLocks noGrp="1"/>
          </p:cNvSpPr>
          <p:nvPr>
            <p:ph type="dt" sz="half" idx="10"/>
          </p:nvPr>
        </p:nvSpPr>
        <p:spPr/>
        <p:txBody>
          <a:bodyPr/>
          <a:lstStyle/>
          <a:p>
            <a:fld id="{C41B532F-7DA1-452E-ADE6-C9BEEC7DF60B}" type="datetimeFigureOut">
              <a:rPr lang="en-GB" smtClean="0"/>
              <a:t>14/06/2024</a:t>
            </a:fld>
            <a:endParaRPr lang="en-GB"/>
          </a:p>
        </p:txBody>
      </p:sp>
      <p:sp>
        <p:nvSpPr>
          <p:cNvPr id="3" name="Footer Placeholder 2">
            <a:extLst>
              <a:ext uri="{FF2B5EF4-FFF2-40B4-BE49-F238E27FC236}">
                <a16:creationId xmlns:a16="http://schemas.microsoft.com/office/drawing/2014/main" id="{D5DBB72B-BCA6-D84A-3905-7416174506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11934D-B743-8CB2-F753-1CC1B566FEFA}"/>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427656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9B34-FDA3-CFB3-36F4-F821DD75A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A812E9-FED1-9512-8E78-ED1627179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4F9D0E-4AD2-4A99-2012-7765682F0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9FFBF-AC79-8F01-2322-8C0810827B3B}"/>
              </a:ext>
            </a:extLst>
          </p:cNvPr>
          <p:cNvSpPr>
            <a:spLocks noGrp="1"/>
          </p:cNvSpPr>
          <p:nvPr>
            <p:ph type="dt" sz="half" idx="10"/>
          </p:nvPr>
        </p:nvSpPr>
        <p:spPr/>
        <p:txBody>
          <a:bodyPr/>
          <a:lstStyle/>
          <a:p>
            <a:fld id="{C41B532F-7DA1-452E-ADE6-C9BEEC7DF60B}" type="datetimeFigureOut">
              <a:rPr lang="en-GB" smtClean="0"/>
              <a:t>14/06/2024</a:t>
            </a:fld>
            <a:endParaRPr lang="en-GB"/>
          </a:p>
        </p:txBody>
      </p:sp>
      <p:sp>
        <p:nvSpPr>
          <p:cNvPr id="6" name="Footer Placeholder 5">
            <a:extLst>
              <a:ext uri="{FF2B5EF4-FFF2-40B4-BE49-F238E27FC236}">
                <a16:creationId xmlns:a16="http://schemas.microsoft.com/office/drawing/2014/main" id="{AD0C74AE-BD42-2906-E6A2-9993DCF202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B695D-74A9-4D28-352D-3ABB5CB1BA30}"/>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271364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CFE5-AD0E-A9B4-71F1-A803021DB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2A8F15-9124-EA31-94F3-CBD6151F3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A5F29D-6A74-7629-B4C2-14C40F1E4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B86310-CAF3-F242-BBEA-B858B9497E37}"/>
              </a:ext>
            </a:extLst>
          </p:cNvPr>
          <p:cNvSpPr>
            <a:spLocks noGrp="1"/>
          </p:cNvSpPr>
          <p:nvPr>
            <p:ph type="dt" sz="half" idx="10"/>
          </p:nvPr>
        </p:nvSpPr>
        <p:spPr/>
        <p:txBody>
          <a:bodyPr/>
          <a:lstStyle/>
          <a:p>
            <a:fld id="{C41B532F-7DA1-452E-ADE6-C9BEEC7DF60B}" type="datetimeFigureOut">
              <a:rPr lang="en-GB" smtClean="0"/>
              <a:t>14/06/2024</a:t>
            </a:fld>
            <a:endParaRPr lang="en-GB"/>
          </a:p>
        </p:txBody>
      </p:sp>
      <p:sp>
        <p:nvSpPr>
          <p:cNvPr id="6" name="Footer Placeholder 5">
            <a:extLst>
              <a:ext uri="{FF2B5EF4-FFF2-40B4-BE49-F238E27FC236}">
                <a16:creationId xmlns:a16="http://schemas.microsoft.com/office/drawing/2014/main" id="{422D0E8D-41B0-5709-EEA4-1663E2AFA9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458ABD-5A2E-16D0-2EE4-3AE22C396CC5}"/>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31819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7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D996B-496B-C79E-947C-E6B18C2E7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CAAEAE-1873-647B-A963-259FB55CA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F4D982-5170-66C4-8804-8235C6368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B532F-7DA1-452E-ADE6-C9BEEC7DF60B}" type="datetimeFigureOut">
              <a:rPr lang="en-GB" smtClean="0"/>
              <a:t>14/06/2024</a:t>
            </a:fld>
            <a:endParaRPr lang="en-GB"/>
          </a:p>
        </p:txBody>
      </p:sp>
      <p:sp>
        <p:nvSpPr>
          <p:cNvPr id="5" name="Footer Placeholder 4">
            <a:extLst>
              <a:ext uri="{FF2B5EF4-FFF2-40B4-BE49-F238E27FC236}">
                <a16:creationId xmlns:a16="http://schemas.microsoft.com/office/drawing/2014/main" id="{70B7598B-42BC-EE3F-D2B0-C672EAD837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C97FF8-15F2-9A46-3707-85E021EE78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FDA82-9966-4178-93D4-3A81ACE39942}" type="slidenum">
              <a:rPr lang="en-GB" smtClean="0"/>
              <a:t>‹#›</a:t>
            </a:fld>
            <a:endParaRPr lang="en-GB"/>
          </a:p>
        </p:txBody>
      </p:sp>
    </p:spTree>
    <p:extLst>
      <p:ext uri="{BB962C8B-B14F-4D97-AF65-F5344CB8AC3E}">
        <p14:creationId xmlns:p14="http://schemas.microsoft.com/office/powerpoint/2010/main" val="260825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E7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6/14/2024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3819729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www.un.org/en/observances/elder-abuse-awareness-day" TargetMode="Externa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ewischoice.org.uk/what-we-do/dewis-choice-initiative/" TargetMode="External"/><Relationship Id="rId2" Type="http://schemas.openxmlformats.org/officeDocument/2006/relationships/hyperlink" Target="https://setdab.org/resource/hidden-harms-animation-recognising-domestic-abuse-affecting-older-people/" TargetMode="External"/><Relationship Id="rId1" Type="http://schemas.openxmlformats.org/officeDocument/2006/relationships/slideLayout" Target="../slideLayouts/slideLayout7.xml"/><Relationship Id="rId4" Type="http://schemas.openxmlformats.org/officeDocument/2006/relationships/hyperlink" Target="mailto:domestic.abuseessex@essex.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2" descr="C:\Users\Val.billings\AppData\Local\Microsoft\Windows\Temporary Internet Files\Content.Outlook\QMHI3ASV\SnipImage.JPG">
            <a:extLst>
              <a:ext uri="{FF2B5EF4-FFF2-40B4-BE49-F238E27FC236}">
                <a16:creationId xmlns:a16="http://schemas.microsoft.com/office/drawing/2014/main" id="{03FC1E9E-82F1-74BC-55D5-BDF602E75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499" y="1167808"/>
            <a:ext cx="7642821" cy="17060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6BD006-8234-3AD6-F6FE-F8E5F385DB0F}"/>
              </a:ext>
            </a:extLst>
          </p:cNvPr>
          <p:cNvSpPr txBox="1"/>
          <p:nvPr/>
        </p:nvSpPr>
        <p:spPr>
          <a:xfrm>
            <a:off x="6713916" y="2705753"/>
            <a:ext cx="5293360" cy="4719497"/>
          </a:xfrm>
          <a:prstGeom prst="rect">
            <a:avLst/>
          </a:prstGeom>
          <a:noFill/>
        </p:spPr>
        <p:txBody>
          <a:bodyPr wrap="square" rtlCol="0">
            <a:spAutoFit/>
          </a:bodyPr>
          <a:lstStyle/>
          <a:p>
            <a:pPr>
              <a:lnSpc>
                <a:spcPct val="107000"/>
              </a:lnSpc>
              <a:spcAft>
                <a:spcPts val="800"/>
              </a:spcAft>
            </a:pPr>
            <a:r>
              <a:rPr lang="en-GB" sz="24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It’s Never Too Late: </a:t>
            </a:r>
            <a:r>
              <a:rPr lang="en-GB" sz="2400" b="1" dirty="0">
                <a:solidFill>
                  <a:srgbClr val="7030A0"/>
                </a:solidFill>
              </a:rPr>
              <a:t>Media Pack</a:t>
            </a:r>
            <a:endParaRPr lang="en-GB" sz="24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15 June 2024 </a:t>
            </a:r>
            <a:endParaRPr lang="en-GB"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Campaign Theme: </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The  “It’s Never Too Late” campaign aims to raise awareness about domestic abuse affecting older people, encouraging victims to seek help. Many older victims of domestic abuse feel it’s too late to reach  out for help or fear they won’t be believed.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Supporting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hlinkClick r:id="rId5"/>
              </a:rPr>
              <a:t>World Elder Abuse Awareness Day | United Nations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4629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4F9D1-E07C-3F0A-1240-0A8BA03E04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00799" y="476794"/>
            <a:ext cx="4410891" cy="4410891"/>
          </a:xfrm>
          <a:prstGeom prst="rect">
            <a:avLst/>
          </a:prstGeom>
        </p:spPr>
      </p:pic>
      <p:pic>
        <p:nvPicPr>
          <p:cNvPr id="5" name="Picture 4">
            <a:extLst>
              <a:ext uri="{FF2B5EF4-FFF2-40B4-BE49-F238E27FC236}">
                <a16:creationId xmlns:a16="http://schemas.microsoft.com/office/drawing/2014/main" id="{5E2093CD-C730-B5E7-F3AF-13BD65449F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0310" y="476794"/>
            <a:ext cx="4410892" cy="4410892"/>
          </a:xfrm>
          <a:prstGeom prst="rect">
            <a:avLst/>
          </a:prstGeom>
        </p:spPr>
      </p:pic>
      <p:sp>
        <p:nvSpPr>
          <p:cNvPr id="6" name="TextBox 5">
            <a:extLst>
              <a:ext uri="{FF2B5EF4-FFF2-40B4-BE49-F238E27FC236}">
                <a16:creationId xmlns:a16="http://schemas.microsoft.com/office/drawing/2014/main" id="{CC3196BE-F7E0-F44C-1BF1-5292A0934EA7}"/>
              </a:ext>
            </a:extLst>
          </p:cNvPr>
          <p:cNvSpPr txBox="1"/>
          <p:nvPr/>
        </p:nvSpPr>
        <p:spPr>
          <a:xfrm>
            <a:off x="1380310" y="5170714"/>
            <a:ext cx="9527176" cy="400110"/>
          </a:xfrm>
          <a:prstGeom prst="rect">
            <a:avLst/>
          </a:prstGeom>
          <a:noFill/>
        </p:spPr>
        <p:txBody>
          <a:bodyPr wrap="square" rtlCol="0">
            <a:spAutoFit/>
          </a:bodyPr>
          <a:lstStyle/>
          <a:p>
            <a:r>
              <a:rPr lang="en-GB" sz="2000" b="1" dirty="0"/>
              <a:t>These two assets can be used as an addition to any of the others.</a:t>
            </a:r>
          </a:p>
        </p:txBody>
      </p:sp>
    </p:spTree>
    <p:extLst>
      <p:ext uri="{BB962C8B-B14F-4D97-AF65-F5344CB8AC3E}">
        <p14:creationId xmlns:p14="http://schemas.microsoft.com/office/powerpoint/2010/main" val="156121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9E20E-F0F6-0A0D-2209-8B8DFA2CF010}"/>
              </a:ext>
            </a:extLst>
          </p:cNvPr>
          <p:cNvSpPr>
            <a:spLocks noGrp="1"/>
          </p:cNvSpPr>
          <p:nvPr>
            <p:ph type="sldNum" sz="quarter" idx="12"/>
          </p:nvPr>
        </p:nvSpPr>
        <p:spPr/>
        <p:txBody>
          <a:bodyPr/>
          <a:lstStyle/>
          <a:p>
            <a:pPr>
              <a:defRPr/>
            </a:pPr>
            <a:fld id="{9869346E-AA40-4AEA-AEC6-92B260C469A1}" type="slidenum">
              <a:rPr lang="en-US" smtClean="0"/>
              <a:pPr>
                <a:defRPr/>
              </a:pPr>
              <a:t>2</a:t>
            </a:fld>
            <a:endParaRPr lang="en-US" dirty="0">
              <a:solidFill>
                <a:schemeClr val="tx1"/>
              </a:solidFill>
            </a:endParaRPr>
          </a:p>
        </p:txBody>
      </p:sp>
      <p:sp>
        <p:nvSpPr>
          <p:cNvPr id="6" name="TextBox 5">
            <a:extLst>
              <a:ext uri="{FF2B5EF4-FFF2-40B4-BE49-F238E27FC236}">
                <a16:creationId xmlns:a16="http://schemas.microsoft.com/office/drawing/2014/main" id="{2A458CD1-81C5-F6D7-C687-7159D1AA703B}"/>
              </a:ext>
            </a:extLst>
          </p:cNvPr>
          <p:cNvSpPr txBox="1"/>
          <p:nvPr/>
        </p:nvSpPr>
        <p:spPr>
          <a:xfrm>
            <a:off x="609600" y="132079"/>
            <a:ext cx="9997440" cy="492443"/>
          </a:xfrm>
          <a:prstGeom prst="rect">
            <a:avLst/>
          </a:prstGeom>
          <a:noFill/>
        </p:spPr>
        <p:txBody>
          <a:bodyPr wrap="square" rtlCol="0">
            <a:spAutoFit/>
          </a:bodyPr>
          <a:lstStyle/>
          <a:p>
            <a:endParaRPr lang="en-GB" sz="1300" dirty="0">
              <a:latin typeface="Verdana" panose="020B0604030504040204" pitchFamily="34" charset="0"/>
              <a:ea typeface="Verdana" panose="020B0604030504040204" pitchFamily="34" charset="0"/>
            </a:endParaRPr>
          </a:p>
          <a:p>
            <a:endParaRPr lang="en-GB" sz="13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65A41B8F-452A-676B-73CE-4D9AFC9409E2}"/>
              </a:ext>
            </a:extLst>
          </p:cNvPr>
          <p:cNvSpPr txBox="1"/>
          <p:nvPr/>
        </p:nvSpPr>
        <p:spPr>
          <a:xfrm>
            <a:off x="609600" y="474345"/>
            <a:ext cx="9997440" cy="5632311"/>
          </a:xfrm>
          <a:prstGeom prst="rect">
            <a:avLst/>
          </a:prstGeom>
          <a:noFill/>
        </p:spPr>
        <p:txBody>
          <a:bodyPr wrap="square">
            <a:spAutoFit/>
          </a:bodyPr>
          <a:lstStyle/>
          <a:p>
            <a:endParaRPr lang="en-GB" dirty="0"/>
          </a:p>
          <a:p>
            <a:r>
              <a:rPr lang="en-GB" dirty="0"/>
              <a:t>If you are a voluntary or statutory organisation in Essex, Thurrock or Southend, that can support our shared vision ‘to enable everyone to live a life free from all forms of domestic abuse’, we invite you to share these social media assets and content.</a:t>
            </a:r>
          </a:p>
          <a:p>
            <a:endParaRPr lang="en-GB" dirty="0"/>
          </a:p>
          <a:p>
            <a:r>
              <a:rPr lang="en-GB" b="0" i="0" dirty="0">
                <a:effectLst/>
                <a:latin typeface="proxima-nova"/>
              </a:rPr>
              <a:t>The campaign features adapted content and visuals from the</a:t>
            </a:r>
            <a:r>
              <a:rPr lang="en-GB" b="0" i="0" u="sng" dirty="0">
                <a:effectLst/>
                <a:latin typeface="proxima-nova"/>
                <a:hlinkClick r:id="rId2">
                  <a:extLst>
                    <a:ext uri="{A12FA001-AC4F-418D-AE19-62706E023703}">
                      <ahyp:hlinkClr xmlns:ahyp="http://schemas.microsoft.com/office/drawing/2018/hyperlinkcolor" val="tx"/>
                    </a:ext>
                  </a:extLst>
                </a:hlinkClick>
              </a:rPr>
              <a:t> </a:t>
            </a:r>
            <a:r>
              <a:rPr lang="en-GB" b="0" i="0" u="sng" dirty="0">
                <a:solidFill>
                  <a:srgbClr val="0563C1"/>
                </a:solidFill>
                <a:effectLst/>
                <a:latin typeface="proxima-nova"/>
                <a:hlinkClick r:id="rId2">
                  <a:extLst>
                    <a:ext uri="{A12FA001-AC4F-418D-AE19-62706E023703}">
                      <ahyp:hlinkClr xmlns:ahyp="http://schemas.microsoft.com/office/drawing/2018/hyperlinkcolor" val="tx"/>
                    </a:ext>
                  </a:extLst>
                </a:hlinkClick>
              </a:rPr>
              <a:t>‘Hidden Harms’ animation</a:t>
            </a:r>
            <a:r>
              <a:rPr lang="en-GB" b="0" i="0" dirty="0">
                <a:solidFill>
                  <a:srgbClr val="414042"/>
                </a:solidFill>
                <a:effectLst/>
                <a:latin typeface="proxima-nova"/>
              </a:rPr>
              <a:t>, </a:t>
            </a:r>
            <a:r>
              <a:rPr lang="en-GB" b="0" i="0" dirty="0">
                <a:effectLst/>
                <a:latin typeface="proxima-nova"/>
              </a:rPr>
              <a:t>co-created by domestic abuse survivors aged between 60 and 93-years-old from </a:t>
            </a:r>
            <a:r>
              <a:rPr lang="en-GB" b="0" i="0" u="sng" dirty="0">
                <a:solidFill>
                  <a:srgbClr val="512167"/>
                </a:solidFill>
                <a:effectLst/>
                <a:latin typeface="proxima-nova"/>
                <a:hlinkClick r:id="rId3"/>
              </a:rPr>
              <a:t>Dewis Choice</a:t>
            </a:r>
            <a:r>
              <a:rPr lang="en-GB" b="0" i="0" dirty="0">
                <a:solidFill>
                  <a:srgbClr val="414042"/>
                </a:solidFill>
                <a:effectLst/>
                <a:latin typeface="proxima-nova"/>
              </a:rPr>
              <a:t>. </a:t>
            </a:r>
            <a:endParaRPr lang="en-GB" dirty="0"/>
          </a:p>
          <a:p>
            <a:endParaRPr lang="en-GB" dirty="0"/>
          </a:p>
          <a:p>
            <a:r>
              <a:rPr lang="en-GB" dirty="0"/>
              <a:t>For further information or advice about any of the resources included, please contact </a:t>
            </a:r>
            <a:r>
              <a:rPr lang="en-GB" b="1" dirty="0">
                <a:hlinkClick r:id="rId4"/>
              </a:rPr>
              <a:t>domestic.abuseessex@essex.gov.uk</a:t>
            </a:r>
            <a:endParaRPr lang="en-GB" b="1" dirty="0"/>
          </a:p>
          <a:p>
            <a:endParaRPr lang="en-GB" dirty="0"/>
          </a:p>
          <a:p>
            <a:r>
              <a:rPr lang="en-GB" dirty="0"/>
              <a:t>Together, we can transform the response to domestic abuse and support older people in living safer, happier lives.</a:t>
            </a:r>
          </a:p>
          <a:p>
            <a:endParaRPr lang="en-GB" dirty="0"/>
          </a:p>
          <a:p>
            <a:r>
              <a:rPr lang="en-GB" sz="1800" b="1" dirty="0">
                <a:effectLst/>
                <a:latin typeface="Calibri" panose="020F0502020204030204" pitchFamily="34" charset="0"/>
                <a:ea typeface="Calibri" panose="020F0502020204030204" pitchFamily="34" charset="0"/>
              </a:rPr>
              <a:t>Developed in consultation with:</a:t>
            </a:r>
            <a:endParaRPr lang="en-GB"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SETDAB communications group</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Essex Safeguarding Adults Board</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Health Watch older people ambassadors </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David Cowsill, Area Coordinator and Well-being Lead, Dewis Choice</a:t>
            </a:r>
          </a:p>
          <a:p>
            <a:endParaRPr lang="en-GB" dirty="0"/>
          </a:p>
        </p:txBody>
      </p:sp>
    </p:spTree>
    <p:extLst>
      <p:ext uri="{BB962C8B-B14F-4D97-AF65-F5344CB8AC3E}">
        <p14:creationId xmlns:p14="http://schemas.microsoft.com/office/powerpoint/2010/main" val="409598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076576-A2F1-36BA-AF4D-972D810A7C2E}"/>
              </a:ext>
            </a:extLst>
          </p:cNvPr>
          <p:cNvSpPr txBox="1"/>
          <p:nvPr/>
        </p:nvSpPr>
        <p:spPr>
          <a:xfrm>
            <a:off x="309879" y="343016"/>
            <a:ext cx="5166361" cy="6186309"/>
          </a:xfrm>
          <a:prstGeom prst="rect">
            <a:avLst/>
          </a:prstGeom>
          <a:noFill/>
        </p:spPr>
        <p:txBody>
          <a:bodyPr wrap="square">
            <a:spAutoFit/>
          </a:bodyPr>
          <a:lstStyle/>
          <a:p>
            <a:r>
              <a:rPr lang="en-GB" dirty="0"/>
              <a:t>Are you feeling unhappy about the way a family member or partner is treating you? Are they criticising you and making you feel bad about yourself? </a:t>
            </a:r>
          </a:p>
          <a:p>
            <a:endParaRPr lang="en-GB" dirty="0"/>
          </a:p>
          <a:p>
            <a:r>
              <a:rPr lang="en-GB" kern="100" dirty="0">
                <a:effectLst/>
                <a:latin typeface="Calibri" panose="020F0502020204030204" pitchFamily="34" charset="0"/>
                <a:ea typeface="Calibri" panose="020F0502020204030204" pitchFamily="34" charset="0"/>
                <a:cs typeface="Times New Roman" panose="02020603050405020304" pitchFamily="18" charset="0"/>
              </a:rPr>
              <a:t>Maybe the behaviour just started or recently got worse, even if it’s always been like this it doesn’t mean it’s ok.</a:t>
            </a:r>
          </a:p>
          <a:p>
            <a:endParaRPr lang="en-GB" dirty="0"/>
          </a:p>
          <a:p>
            <a:r>
              <a:rPr lang="en-GB" dirty="0"/>
              <a:t>Essex Compass can offer help and advice. Call 0330 333 7 444 or visit their website for assistance. You are not alone. </a:t>
            </a:r>
            <a:r>
              <a:rPr lang="en-GB" b="1" dirty="0"/>
              <a:t>#ItsNeverTooLate</a:t>
            </a:r>
          </a:p>
          <a:p>
            <a:endParaRPr lang="en-GB" dirty="0"/>
          </a:p>
          <a:p>
            <a:r>
              <a:rPr lang="en-GB" dirty="0">
                <a:hlinkClick r:id="rId2"/>
              </a:rPr>
              <a:t>Essex Compass</a:t>
            </a:r>
            <a:endParaRPr lang="en-GB" dirty="0"/>
          </a:p>
          <a:p>
            <a:endParaRPr lang="en-GB" b="1" dirty="0"/>
          </a:p>
          <a:p>
            <a:r>
              <a:rPr lang="en-GB" b="1" dirty="0"/>
              <a:t>Shortened for X</a:t>
            </a:r>
          </a:p>
          <a:p>
            <a:r>
              <a:rPr lang="en-GB" dirty="0"/>
              <a:t>Feeling unhappy about how a family member or partner treats you? Are they criticising you and making you feel bad about yourself?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Essex Compass can help. Call 0330 333 7 444 or visit their website.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#ItsNeverTooLate</a:t>
            </a:r>
          </a:p>
          <a:p>
            <a:endParaRPr lang="en-GB" dirty="0"/>
          </a:p>
        </p:txBody>
      </p:sp>
      <p:sp>
        <p:nvSpPr>
          <p:cNvPr id="11" name="TextBox 10">
            <a:extLst>
              <a:ext uri="{FF2B5EF4-FFF2-40B4-BE49-F238E27FC236}">
                <a16:creationId xmlns:a16="http://schemas.microsoft.com/office/drawing/2014/main" id="{CA1B8655-9253-521F-98F1-7FF6EB00AB5C}"/>
              </a:ext>
            </a:extLst>
          </p:cNvPr>
          <p:cNvSpPr txBox="1"/>
          <p:nvPr/>
        </p:nvSpPr>
        <p:spPr>
          <a:xfrm>
            <a:off x="6095999" y="6041571"/>
            <a:ext cx="3461658" cy="369332"/>
          </a:xfrm>
          <a:prstGeom prst="rect">
            <a:avLst/>
          </a:prstGeom>
          <a:noFill/>
        </p:spPr>
        <p:txBody>
          <a:bodyPr wrap="square" rtlCol="0">
            <a:spAutoFit/>
          </a:bodyPr>
          <a:lstStyle/>
          <a:p>
            <a:r>
              <a:rPr lang="en-GB" b="1" i="1" dirty="0">
                <a:solidFill>
                  <a:srgbClr val="FF0000"/>
                </a:solidFill>
              </a:rPr>
              <a:t>Right click to save photo</a:t>
            </a:r>
          </a:p>
        </p:txBody>
      </p:sp>
      <p:pic>
        <p:nvPicPr>
          <p:cNvPr id="4" name="Picture 3">
            <a:extLst>
              <a:ext uri="{FF2B5EF4-FFF2-40B4-BE49-F238E27FC236}">
                <a16:creationId xmlns:a16="http://schemas.microsoft.com/office/drawing/2014/main" id="{BD076FB5-0168-C7B9-CEA4-AEECB4625D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679881"/>
            <a:ext cx="5027023" cy="5027023"/>
          </a:xfrm>
          <a:prstGeom prst="rect">
            <a:avLst/>
          </a:prstGeom>
        </p:spPr>
      </p:pic>
    </p:spTree>
    <p:extLst>
      <p:ext uri="{BB962C8B-B14F-4D97-AF65-F5344CB8AC3E}">
        <p14:creationId xmlns:p14="http://schemas.microsoft.com/office/powerpoint/2010/main" val="318663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3160D9-313E-F0A5-7A76-AA0681C5C7A4}"/>
              </a:ext>
            </a:extLst>
          </p:cNvPr>
          <p:cNvSpPr txBox="1"/>
          <p:nvPr/>
        </p:nvSpPr>
        <p:spPr>
          <a:xfrm>
            <a:off x="359228" y="237812"/>
            <a:ext cx="5320212" cy="7294305"/>
          </a:xfrm>
          <a:prstGeom prst="rect">
            <a:avLst/>
          </a:prstGeom>
          <a:noFill/>
        </p:spPr>
        <p:txBody>
          <a:bodyPr wrap="square">
            <a:spAutoFit/>
          </a:bodyPr>
          <a:lstStyle/>
          <a:p>
            <a:r>
              <a:rPr lang="en-GB" dirty="0"/>
              <a:t>Have you lost control of your money and access to finances? </a:t>
            </a:r>
          </a:p>
          <a:p>
            <a:endParaRPr lang="en-GB" dirty="0"/>
          </a:p>
          <a:p>
            <a:r>
              <a:rPr lang="en-GB" dirty="0"/>
              <a:t>Is a partner or family member taking your money without permission or making you feel like you can’t say no? </a:t>
            </a:r>
          </a:p>
          <a:p>
            <a:endParaRPr lang="en-GB" dirty="0"/>
          </a:p>
          <a:p>
            <a:r>
              <a:rPr lang="en-GB" dirty="0"/>
              <a:t>No matter how long it’s been going on, it’s never too late to reach out for help.</a:t>
            </a:r>
          </a:p>
          <a:p>
            <a:endParaRPr lang="en-GB" dirty="0"/>
          </a:p>
          <a:p>
            <a:r>
              <a:rPr lang="en-GB" dirty="0"/>
              <a:t>Essex Compass can offer help and advice. Call 0330 333 7 444 or visit their website for assistance. You are not alone. </a:t>
            </a:r>
          </a:p>
          <a:p>
            <a:r>
              <a:rPr lang="en-GB" dirty="0">
                <a:hlinkClick r:id="rId2"/>
              </a:rPr>
              <a:t>Essex Compass</a:t>
            </a:r>
            <a:endParaRPr lang="en-GB" dirty="0"/>
          </a:p>
          <a:p>
            <a:endParaRPr lang="en-GB" dirty="0"/>
          </a:p>
          <a:p>
            <a:r>
              <a:rPr lang="en-GB" b="1" dirty="0"/>
              <a:t>#ItsNeverTooLate</a:t>
            </a:r>
          </a:p>
          <a:p>
            <a:endParaRPr lang="en-GB" b="1" dirty="0"/>
          </a:p>
          <a:p>
            <a:r>
              <a:rPr lang="en-GB" b="1" dirty="0"/>
              <a:t>Shortened for X</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Have you lost control of your finances, is a partner or family member taking your money without permission or making you feel like you can’t say no? Essex Compass can help. Call 0330 333 7 444 or visit their website.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#ItsNeverTooLate</a:t>
            </a:r>
          </a:p>
          <a:p>
            <a:endParaRPr lang="en-GB" dirty="0"/>
          </a:p>
          <a:p>
            <a:endParaRPr lang="en-GB" dirty="0"/>
          </a:p>
        </p:txBody>
      </p:sp>
      <p:pic>
        <p:nvPicPr>
          <p:cNvPr id="4" name="Picture 3">
            <a:extLst>
              <a:ext uri="{FF2B5EF4-FFF2-40B4-BE49-F238E27FC236}">
                <a16:creationId xmlns:a16="http://schemas.microsoft.com/office/drawing/2014/main" id="{1184A351-79BC-F899-40FE-EDCD723C68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9040" y="826225"/>
            <a:ext cx="5205549" cy="5205549"/>
          </a:xfrm>
          <a:prstGeom prst="rect">
            <a:avLst/>
          </a:prstGeom>
        </p:spPr>
      </p:pic>
    </p:spTree>
    <p:extLst>
      <p:ext uri="{BB962C8B-B14F-4D97-AF65-F5344CB8AC3E}">
        <p14:creationId xmlns:p14="http://schemas.microsoft.com/office/powerpoint/2010/main" val="264009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8AC5B-3FD1-6724-15CE-A57536149266}"/>
              </a:ext>
            </a:extLst>
          </p:cNvPr>
          <p:cNvSpPr txBox="1"/>
          <p:nvPr/>
        </p:nvSpPr>
        <p:spPr>
          <a:xfrm>
            <a:off x="453656" y="488531"/>
            <a:ext cx="4839704" cy="6463308"/>
          </a:xfrm>
          <a:prstGeom prst="rect">
            <a:avLst/>
          </a:prstGeom>
          <a:noFill/>
        </p:spPr>
        <p:txBody>
          <a:bodyPr wrap="square">
            <a:spAutoFit/>
          </a:bodyPr>
          <a:lstStyle/>
          <a:p>
            <a:r>
              <a:rPr lang="en-GB" dirty="0"/>
              <a:t>Do you feel a family member or partner is exaggerating your care needs or using them as an excuse to control what you do, eat or where you go? </a:t>
            </a:r>
          </a:p>
          <a:p>
            <a:endParaRPr lang="en-GB" dirty="0"/>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Maybe the behaviour just started or recently got worse, even if it’s always been like this it doesn’t mean it’s ok.</a:t>
            </a:r>
          </a:p>
          <a:p>
            <a:endParaRPr lang="en-GB" dirty="0"/>
          </a:p>
          <a:p>
            <a:r>
              <a:rPr lang="en-GB" dirty="0"/>
              <a:t>Essex Compass can offer help and advice. Call 0330 333 7 444 or visit their website for assistance. You are not alone. </a:t>
            </a:r>
          </a:p>
          <a:p>
            <a:r>
              <a:rPr lang="en-GB" dirty="0">
                <a:hlinkClick r:id="rId2"/>
              </a:rPr>
              <a:t>Essex Compass</a:t>
            </a:r>
            <a:endParaRPr lang="en-GB" dirty="0"/>
          </a:p>
          <a:p>
            <a:endParaRPr lang="en-GB" dirty="0"/>
          </a:p>
          <a:p>
            <a:r>
              <a:rPr lang="en-GB" b="1" dirty="0"/>
              <a:t>#ItsNeverTooLate</a:t>
            </a:r>
          </a:p>
          <a:p>
            <a:endParaRPr lang="en-GB" b="1" dirty="0"/>
          </a:p>
          <a:p>
            <a:r>
              <a:rPr lang="en-GB" b="1" dirty="0"/>
              <a:t>Shortened for X</a:t>
            </a:r>
          </a:p>
          <a:p>
            <a:r>
              <a:rPr lang="en-GB" dirty="0"/>
              <a:t>Is a family member or partner using your care needs to control you? It's not okay, no matter how long it's been going on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Essex Compass can help. Call 0330 333 7 444 or visit their website.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#ItsNeverTooLate</a:t>
            </a:r>
          </a:p>
          <a:p>
            <a:endParaRPr lang="en-GB" dirty="0"/>
          </a:p>
        </p:txBody>
      </p:sp>
      <p:pic>
        <p:nvPicPr>
          <p:cNvPr id="5" name="Picture 4">
            <a:extLst>
              <a:ext uri="{FF2B5EF4-FFF2-40B4-BE49-F238E27FC236}">
                <a16:creationId xmlns:a16="http://schemas.microsoft.com/office/drawing/2014/main" id="{55C53C2B-ABDB-5017-FBE0-8263A6665F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73112" y="746528"/>
            <a:ext cx="5330718" cy="5330718"/>
          </a:xfrm>
          <a:prstGeom prst="rect">
            <a:avLst/>
          </a:prstGeom>
        </p:spPr>
      </p:pic>
    </p:spTree>
    <p:extLst>
      <p:ext uri="{BB962C8B-B14F-4D97-AF65-F5344CB8AC3E}">
        <p14:creationId xmlns:p14="http://schemas.microsoft.com/office/powerpoint/2010/main" val="361623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0825B0-BC84-5D2A-BB01-C32C16C29F53}"/>
              </a:ext>
            </a:extLst>
          </p:cNvPr>
          <p:cNvSpPr txBox="1"/>
          <p:nvPr/>
        </p:nvSpPr>
        <p:spPr>
          <a:xfrm>
            <a:off x="548639" y="376317"/>
            <a:ext cx="5181601" cy="7017306"/>
          </a:xfrm>
          <a:prstGeom prst="rect">
            <a:avLst/>
          </a:prstGeom>
          <a:noFill/>
        </p:spPr>
        <p:txBody>
          <a:bodyPr wrap="square">
            <a:spAutoFit/>
          </a:bodyPr>
          <a:lstStyle/>
          <a:p>
            <a:r>
              <a:rPr lang="en-GB" dirty="0"/>
              <a:t>Is a family member or partner making excuses for treating you badly or blaming you for their behaviour?</a:t>
            </a:r>
          </a:p>
          <a:p>
            <a:endParaRPr lang="en-GB" dirty="0"/>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Maybe the behaviour just started or recently got worse, even if it’s always been like this it doesn’t mean it’s ok.</a:t>
            </a:r>
          </a:p>
          <a:p>
            <a:endParaRPr lang="en-GB" dirty="0"/>
          </a:p>
          <a:p>
            <a:r>
              <a:rPr lang="en-GB" dirty="0"/>
              <a:t>No matter how long it’s being going on it's never too late to reach out for help.</a:t>
            </a:r>
          </a:p>
          <a:p>
            <a:endParaRPr lang="en-GB" dirty="0"/>
          </a:p>
          <a:p>
            <a:r>
              <a:rPr lang="en-GB" dirty="0"/>
              <a:t>Essex Compass can offer help and advice. Call 0330 333 7 444 or visit their website for assistance. You are not alone. </a:t>
            </a:r>
            <a:r>
              <a:rPr lang="en-GB" b="1" dirty="0"/>
              <a:t>#ItsNeverTooLate</a:t>
            </a:r>
          </a:p>
          <a:p>
            <a:endParaRPr lang="en-GB" dirty="0"/>
          </a:p>
          <a:p>
            <a:r>
              <a:rPr lang="en-GB" dirty="0">
                <a:hlinkClick r:id="rId2"/>
              </a:rPr>
              <a:t>Essex Compass</a:t>
            </a:r>
            <a:endParaRPr lang="en-GB" dirty="0"/>
          </a:p>
          <a:p>
            <a:endParaRPr lang="en-GB" dirty="0"/>
          </a:p>
          <a:p>
            <a:r>
              <a:rPr lang="en-GB" b="1" dirty="0"/>
              <a:t>Shortened for X</a:t>
            </a:r>
          </a:p>
          <a:p>
            <a:r>
              <a:rPr lang="en-GB" dirty="0"/>
              <a:t>Is a family member or partner blaming or making excuses you for treating you badly? It's not okay, no matter how long it's been going on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Essex Compass can help. Call 0330 333 7 444 or visit their website.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#ItsNeverTooLate</a:t>
            </a:r>
          </a:p>
          <a:p>
            <a:endParaRPr lang="en-GB" dirty="0"/>
          </a:p>
          <a:p>
            <a:endParaRPr lang="en-GB" dirty="0"/>
          </a:p>
        </p:txBody>
      </p:sp>
      <p:pic>
        <p:nvPicPr>
          <p:cNvPr id="4" name="Picture 3">
            <a:extLst>
              <a:ext uri="{FF2B5EF4-FFF2-40B4-BE49-F238E27FC236}">
                <a16:creationId xmlns:a16="http://schemas.microsoft.com/office/drawing/2014/main" id="{D7A82C98-998A-9FF8-C185-90FEF42BF2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88314" y="711597"/>
            <a:ext cx="4998721" cy="4998721"/>
          </a:xfrm>
          <a:prstGeom prst="rect">
            <a:avLst/>
          </a:prstGeom>
        </p:spPr>
      </p:pic>
    </p:spTree>
    <p:extLst>
      <p:ext uri="{BB962C8B-B14F-4D97-AF65-F5344CB8AC3E}">
        <p14:creationId xmlns:p14="http://schemas.microsoft.com/office/powerpoint/2010/main" val="258116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0E1695-DF5A-06CF-802B-4C1F2F357418}"/>
              </a:ext>
            </a:extLst>
          </p:cNvPr>
          <p:cNvSpPr txBox="1"/>
          <p:nvPr/>
        </p:nvSpPr>
        <p:spPr>
          <a:xfrm>
            <a:off x="406400" y="576107"/>
            <a:ext cx="4724400" cy="5909310"/>
          </a:xfrm>
          <a:prstGeom prst="rect">
            <a:avLst/>
          </a:prstGeom>
          <a:noFill/>
        </p:spPr>
        <p:txBody>
          <a:bodyPr wrap="square">
            <a:spAutoFit/>
          </a:bodyPr>
          <a:lstStyle/>
          <a:p>
            <a:r>
              <a:rPr lang="en-GB" dirty="0"/>
              <a:t>Is a partner or family member stopping you from trying new things, learning new skills, or doing the things you enjoy?  </a:t>
            </a:r>
          </a:p>
          <a:p>
            <a:endParaRPr lang="en-GB" dirty="0"/>
          </a:p>
          <a:p>
            <a:r>
              <a:rPr lang="en-GB" dirty="0"/>
              <a:t>No matter how long it’s being going on, if this is making you feel unhappy it's never too late to reach out for help.</a:t>
            </a:r>
          </a:p>
          <a:p>
            <a:endParaRPr lang="en-GB" dirty="0"/>
          </a:p>
          <a:p>
            <a:r>
              <a:rPr lang="en-GB" dirty="0"/>
              <a:t>Essex Compass can offer help and advice. Call 0330 333 7 444 or visit their website for assistance. You are not alone. </a:t>
            </a:r>
            <a:r>
              <a:rPr lang="en-GB" b="1" dirty="0"/>
              <a:t>#ItsNeverTooLate</a:t>
            </a:r>
          </a:p>
          <a:p>
            <a:endParaRPr lang="en-GB" dirty="0">
              <a:hlinkClick r:id="rId2"/>
            </a:endParaRPr>
          </a:p>
          <a:p>
            <a:r>
              <a:rPr lang="en-GB" dirty="0">
                <a:hlinkClick r:id="rId2"/>
              </a:rPr>
              <a:t>Essex Compass</a:t>
            </a:r>
            <a:endParaRPr lang="en-GB" dirty="0"/>
          </a:p>
          <a:p>
            <a:endParaRPr lang="en-GB" b="1" dirty="0"/>
          </a:p>
          <a:p>
            <a:r>
              <a:rPr lang="en-GB" b="1" dirty="0"/>
              <a:t>Shortened for X</a:t>
            </a:r>
          </a:p>
          <a:p>
            <a:r>
              <a:rPr lang="en-GB" dirty="0"/>
              <a:t>Is a partner or family member stopping you from trying new things or doing what you enjoy? It's not okay, no matter how long it's been going on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Essex Compass can help. Call 0330 333 7 444 or visit their website.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#ItsNeverTooLate</a:t>
            </a:r>
          </a:p>
          <a:p>
            <a:endParaRPr lang="en-GB" dirty="0"/>
          </a:p>
        </p:txBody>
      </p:sp>
      <p:pic>
        <p:nvPicPr>
          <p:cNvPr id="5" name="Picture 4">
            <a:extLst>
              <a:ext uri="{FF2B5EF4-FFF2-40B4-BE49-F238E27FC236}">
                <a16:creationId xmlns:a16="http://schemas.microsoft.com/office/drawing/2014/main" id="{0B5D6369-522F-11F2-08E2-EFB92AC059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85543" y="821871"/>
            <a:ext cx="5214257" cy="5214257"/>
          </a:xfrm>
          <a:prstGeom prst="rect">
            <a:avLst/>
          </a:prstGeom>
        </p:spPr>
      </p:pic>
    </p:spTree>
    <p:extLst>
      <p:ext uri="{BB962C8B-B14F-4D97-AF65-F5344CB8AC3E}">
        <p14:creationId xmlns:p14="http://schemas.microsoft.com/office/powerpoint/2010/main" val="392326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A7A1A8-AB69-CD93-95D8-B6AA22988996}"/>
              </a:ext>
            </a:extLst>
          </p:cNvPr>
          <p:cNvSpPr txBox="1"/>
          <p:nvPr/>
        </p:nvSpPr>
        <p:spPr>
          <a:xfrm>
            <a:off x="321489" y="339636"/>
            <a:ext cx="5543007" cy="6740307"/>
          </a:xfrm>
          <a:prstGeom prst="rect">
            <a:avLst/>
          </a:prstGeom>
          <a:noFill/>
        </p:spPr>
        <p:txBody>
          <a:bodyPr wrap="square">
            <a:spAutoFit/>
          </a:bodyPr>
          <a:lstStyle/>
          <a:p>
            <a:r>
              <a:rPr lang="en-GB" dirty="0"/>
              <a:t>Is a partner or family member stopping you from seeing other people or spoiling the time you do have with family and friends? </a:t>
            </a:r>
          </a:p>
          <a:p>
            <a:endParaRPr lang="en-GB" dirty="0"/>
          </a:p>
          <a:p>
            <a:r>
              <a:rPr lang="en-GB" dirty="0"/>
              <a:t>They may be checking your messages or constantly checking where you are.</a:t>
            </a:r>
          </a:p>
          <a:p>
            <a:endParaRPr lang="en-GB" dirty="0"/>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Maybe the behaviour just started or recently got worse, even if it’s always been like this it doesn’t mean it’s ok. </a:t>
            </a:r>
            <a:r>
              <a:rPr lang="en-GB" dirty="0"/>
              <a:t>It's never too late to reach out for help.</a:t>
            </a:r>
          </a:p>
          <a:p>
            <a:endParaRPr lang="en-GB" dirty="0"/>
          </a:p>
          <a:p>
            <a:r>
              <a:rPr lang="en-GB" dirty="0"/>
              <a:t>Essex Compass can offer help and advice. Call 0330 333 7 444 or visit their website for assistance. You are not alone. #</a:t>
            </a:r>
            <a:r>
              <a:rPr lang="en-GB" b="1" dirty="0"/>
              <a:t>ItsNeverTooLate</a:t>
            </a:r>
          </a:p>
          <a:p>
            <a:r>
              <a:rPr lang="en-GB" dirty="0">
                <a:hlinkClick r:id="rId2"/>
              </a:rPr>
              <a:t>Essex Compass</a:t>
            </a:r>
            <a:endParaRPr lang="en-GB" dirty="0"/>
          </a:p>
          <a:p>
            <a:endParaRPr lang="en-GB" b="1" dirty="0"/>
          </a:p>
          <a:p>
            <a:r>
              <a:rPr lang="en-GB" b="1" dirty="0"/>
              <a:t>Shortened for X</a:t>
            </a:r>
          </a:p>
          <a:p>
            <a:r>
              <a:rPr lang="en-GB" dirty="0"/>
              <a:t>Is a partner or family member isolating you, checking your messages, or controlling your time with others? It's not okay, no matter how long it's been going on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Essex Compass can help. Call 0330 333 7 444 or visit their website</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#ItsNeverTooLate</a:t>
            </a:r>
          </a:p>
          <a:p>
            <a:endParaRPr lang="en-GB" b="1" dirty="0"/>
          </a:p>
          <a:p>
            <a:endParaRPr lang="en-GB" dirty="0"/>
          </a:p>
        </p:txBody>
      </p:sp>
      <p:pic>
        <p:nvPicPr>
          <p:cNvPr id="5" name="Picture 4">
            <a:extLst>
              <a:ext uri="{FF2B5EF4-FFF2-40B4-BE49-F238E27FC236}">
                <a16:creationId xmlns:a16="http://schemas.microsoft.com/office/drawing/2014/main" id="{11F12496-1477-6354-473E-19EBBF50B2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56384" y="685076"/>
            <a:ext cx="5127170" cy="5127170"/>
          </a:xfrm>
          <a:prstGeom prst="rect">
            <a:avLst/>
          </a:prstGeom>
        </p:spPr>
      </p:pic>
    </p:spTree>
    <p:extLst>
      <p:ext uri="{BB962C8B-B14F-4D97-AF65-F5344CB8AC3E}">
        <p14:creationId xmlns:p14="http://schemas.microsoft.com/office/powerpoint/2010/main" val="154429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AD604E-2128-5CDA-4A2B-909F0964BAD2}"/>
              </a:ext>
            </a:extLst>
          </p:cNvPr>
          <p:cNvSpPr txBox="1"/>
          <p:nvPr/>
        </p:nvSpPr>
        <p:spPr>
          <a:xfrm>
            <a:off x="205376" y="433977"/>
            <a:ext cx="5615577" cy="6186309"/>
          </a:xfrm>
          <a:prstGeom prst="rect">
            <a:avLst/>
          </a:prstGeom>
          <a:noFill/>
        </p:spPr>
        <p:txBody>
          <a:bodyPr wrap="square">
            <a:spAutoFit/>
          </a:bodyPr>
          <a:lstStyle/>
          <a:p>
            <a:r>
              <a:rPr lang="en-GB" dirty="0"/>
              <a:t>Is a family member or partner being angry, aggressive and violent towards you or the people you care about? </a:t>
            </a:r>
          </a:p>
          <a:p>
            <a:endParaRPr lang="en-GB" dirty="0"/>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Maybe the behaviour just started or recently got worse, even if it’s always been like this it doesn’t mean it’s ok.</a:t>
            </a:r>
          </a:p>
          <a:p>
            <a:endParaRPr lang="en-GB" dirty="0"/>
          </a:p>
          <a:p>
            <a:r>
              <a:rPr lang="en-GB" dirty="0"/>
              <a:t>No matter how long it’s being going on, it's never too late to reach out for help.</a:t>
            </a:r>
          </a:p>
          <a:p>
            <a:endParaRPr lang="en-GB" dirty="0"/>
          </a:p>
          <a:p>
            <a:r>
              <a:rPr lang="en-GB" dirty="0"/>
              <a:t>Essex Compass can offer help and advice. Call 0330 333 7 444 or visit their website for assistance. You are not alone. </a:t>
            </a:r>
          </a:p>
          <a:p>
            <a:r>
              <a:rPr lang="en-GB" dirty="0"/>
              <a:t>#</a:t>
            </a:r>
            <a:r>
              <a:rPr lang="en-GB" b="1" dirty="0"/>
              <a:t>ItsNeverTooLate</a:t>
            </a:r>
          </a:p>
          <a:p>
            <a:endParaRPr lang="en-GB" dirty="0">
              <a:hlinkClick r:id="rId2"/>
            </a:endParaRPr>
          </a:p>
          <a:p>
            <a:r>
              <a:rPr lang="en-GB" dirty="0">
                <a:hlinkClick r:id="rId2"/>
              </a:rPr>
              <a:t>Essex Compass</a:t>
            </a:r>
            <a:r>
              <a:rPr lang="en-GB" dirty="0"/>
              <a:t> </a:t>
            </a:r>
          </a:p>
          <a:p>
            <a:endParaRPr lang="en-GB" dirty="0"/>
          </a:p>
          <a:p>
            <a:r>
              <a:rPr lang="en-GB" b="1" dirty="0"/>
              <a:t>Shortened for X</a:t>
            </a:r>
          </a:p>
          <a:p>
            <a:r>
              <a:rPr lang="en-GB" dirty="0"/>
              <a:t>Is a family member or partner being angry, aggressive, or violent towards you or the people you care about? It's not okay, no matter how long it's been going on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Essex Compass can help. Call 0330 333 7 444 or visit their website.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#ItsNeverTooLate</a:t>
            </a:r>
          </a:p>
          <a:p>
            <a:endParaRPr lang="en-GB" dirty="0"/>
          </a:p>
        </p:txBody>
      </p:sp>
      <p:pic>
        <p:nvPicPr>
          <p:cNvPr id="5" name="Picture 4">
            <a:extLst>
              <a:ext uri="{FF2B5EF4-FFF2-40B4-BE49-F238E27FC236}">
                <a16:creationId xmlns:a16="http://schemas.microsoft.com/office/drawing/2014/main" id="{B7B5CDCE-9FEC-D365-5ECF-0A62FDDDA2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708297"/>
            <a:ext cx="5170715" cy="5170715"/>
          </a:xfrm>
          <a:prstGeom prst="rect">
            <a:avLst/>
          </a:prstGeom>
        </p:spPr>
      </p:pic>
    </p:spTree>
    <p:extLst>
      <p:ext uri="{BB962C8B-B14F-4D97-AF65-F5344CB8AC3E}">
        <p14:creationId xmlns:p14="http://schemas.microsoft.com/office/powerpoint/2010/main" val="2406660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4519</TotalTime>
  <Words>1188</Words>
  <Application>Microsoft Office PowerPoint</Application>
  <PresentationFormat>Widescreen</PresentationFormat>
  <Paragraphs>104</Paragraphs>
  <Slides>10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Corbel</vt:lpstr>
      <vt:lpstr>proxima-nova</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 Berhardt - SETDAB Senior Communications Officer</dc:creator>
  <cp:lastModifiedBy>Tialani Chauhan - Domestic Abuse Support Officer</cp:lastModifiedBy>
  <cp:revision>10</cp:revision>
  <dcterms:created xsi:type="dcterms:W3CDTF">2024-05-23T13:21:44Z</dcterms:created>
  <dcterms:modified xsi:type="dcterms:W3CDTF">2024-06-14T14:19:18Z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2024-05-23T13:22:37Z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86d3d5c4-3b3f-432d-94a2-c0cafd5f6e29</vt:lpwstr>
  </property>
  <property fmtid="{D5CDD505-2E9C-101B-9397-08002B2CF9AE}" pid="8" name="MSIP_Label_39d8be9e-c8d9-4b9c-bd40-2c27cc7ea2e6_ContentBits">
    <vt:lpwstr>0</vt:lpwstr>
  </property>
</Properties>
</file>