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89" r:id="rId5"/>
    <p:sldMasterId id="2147483701" r:id="rId6"/>
  </p:sldMasterIdLst>
  <p:notesMasterIdLst>
    <p:notesMasterId r:id="rId23"/>
  </p:notesMasterIdLst>
  <p:handoutMasterIdLst>
    <p:handoutMasterId r:id="rId24"/>
  </p:handoutMasterIdLst>
  <p:sldIdLst>
    <p:sldId id="823" r:id="rId7"/>
    <p:sldId id="864" r:id="rId8"/>
    <p:sldId id="851" r:id="rId9"/>
    <p:sldId id="856" r:id="rId10"/>
    <p:sldId id="866" r:id="rId11"/>
    <p:sldId id="861" r:id="rId12"/>
    <p:sldId id="857" r:id="rId13"/>
    <p:sldId id="858" r:id="rId14"/>
    <p:sldId id="859" r:id="rId15"/>
    <p:sldId id="860" r:id="rId16"/>
    <p:sldId id="862" r:id="rId17"/>
    <p:sldId id="863" r:id="rId18"/>
    <p:sldId id="865" r:id="rId19"/>
    <p:sldId id="848" r:id="rId20"/>
    <p:sldId id="849" r:id="rId21"/>
    <p:sldId id="850" r:id="rId22"/>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679"/>
    <a:srgbClr val="FFF4DD"/>
    <a:srgbClr val="FFCC66"/>
    <a:srgbClr val="B4F5FE"/>
    <a:srgbClr val="E6D5F3"/>
    <a:srgbClr val="FFE1F0"/>
    <a:srgbClr val="F303C5"/>
    <a:srgbClr val="C7FEB4"/>
    <a:srgbClr val="ADDB7B"/>
    <a:srgbClr val="2C5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5297" autoAdjust="0"/>
  </p:normalViewPr>
  <p:slideViewPr>
    <p:cSldViewPr snapToGrid="0" showGuides="1">
      <p:cViewPr varScale="1">
        <p:scale>
          <a:sx n="63" d="100"/>
          <a:sy n="63" d="100"/>
        </p:scale>
        <p:origin x="940" y="32"/>
      </p:cViewPr>
      <p:guideLst>
        <p:guide orient="horz" pos="2160"/>
        <p:guide pos="3840"/>
      </p:guideLst>
    </p:cSldViewPr>
  </p:slideViewPr>
  <p:notesTextViewPr>
    <p:cViewPr>
      <p:scale>
        <a:sx n="1" d="1"/>
        <a:sy n="1" d="1"/>
      </p:scale>
      <p:origin x="0" y="0"/>
    </p:cViewPr>
  </p:notesTextViewPr>
  <p:sorterViewPr>
    <p:cViewPr>
      <p:scale>
        <a:sx n="100" d="100"/>
        <a:sy n="100" d="100"/>
      </p:scale>
      <p:origin x="0" y="-4594"/>
    </p:cViewPr>
  </p:sorterViewPr>
  <p:notesViewPr>
    <p:cSldViewPr snapToGrid="0">
      <p:cViewPr>
        <p:scale>
          <a:sx n="100" d="100"/>
          <a:sy n="100" d="100"/>
        </p:scale>
        <p:origin x="2414" y="-1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97AB3EA8-A58D-4C92-A3AB-D271CCC294C7}" type="datetimeFigureOut">
              <a:rPr lang="en-US" smtClean="0"/>
              <a:t>4/16/2024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4/16/2024</a:t>
            </a:fld>
            <a:endParaRPr lang="en-US" noProof="0"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a:p>
        </p:txBody>
      </p:sp>
      <p:sp>
        <p:nvSpPr>
          <p:cNvPr id="122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4588" indent="-228600" eaLnBrk="0" hangingPunct="0">
              <a:spcBef>
                <a:spcPct val="30000"/>
              </a:spcBef>
              <a:defRPr sz="1200">
                <a:solidFill>
                  <a:schemeClr val="tx1"/>
                </a:solidFill>
                <a:latin typeface="Times" pitchFamily="18" charset="0"/>
              </a:defRPr>
            </a:lvl3pPr>
            <a:lvl4pPr marL="1601788" indent="-228600" eaLnBrk="0" hangingPunct="0">
              <a:spcBef>
                <a:spcPct val="30000"/>
              </a:spcBef>
              <a:defRPr sz="1200">
                <a:solidFill>
                  <a:schemeClr val="tx1"/>
                </a:solidFill>
                <a:latin typeface="Times" pitchFamily="18" charset="0"/>
              </a:defRPr>
            </a:lvl4pPr>
            <a:lvl5pPr marL="2060575" indent="-228600" eaLnBrk="0" hangingPunct="0">
              <a:spcBef>
                <a:spcPct val="30000"/>
              </a:spcBef>
              <a:defRPr sz="1200">
                <a:solidFill>
                  <a:schemeClr val="tx1"/>
                </a:solidFill>
                <a:latin typeface="Times" pitchFamily="18" charset="0"/>
              </a:defRPr>
            </a:lvl5pPr>
            <a:lvl6pPr marL="2517775" indent="-228600" eaLnBrk="0" fontAlgn="base" hangingPunct="0">
              <a:spcBef>
                <a:spcPct val="30000"/>
              </a:spcBef>
              <a:spcAft>
                <a:spcPct val="0"/>
              </a:spcAft>
              <a:defRPr sz="1200">
                <a:solidFill>
                  <a:schemeClr val="tx1"/>
                </a:solidFill>
                <a:latin typeface="Times" pitchFamily="18" charset="0"/>
              </a:defRPr>
            </a:lvl6pPr>
            <a:lvl7pPr marL="2974975" indent="-228600" eaLnBrk="0" fontAlgn="base" hangingPunct="0">
              <a:spcBef>
                <a:spcPct val="30000"/>
              </a:spcBef>
              <a:spcAft>
                <a:spcPct val="0"/>
              </a:spcAft>
              <a:defRPr sz="1200">
                <a:solidFill>
                  <a:schemeClr val="tx1"/>
                </a:solidFill>
                <a:latin typeface="Times" pitchFamily="18" charset="0"/>
              </a:defRPr>
            </a:lvl7pPr>
            <a:lvl8pPr marL="3432175" indent="-228600" eaLnBrk="0" fontAlgn="base" hangingPunct="0">
              <a:spcBef>
                <a:spcPct val="30000"/>
              </a:spcBef>
              <a:spcAft>
                <a:spcPct val="0"/>
              </a:spcAft>
              <a:defRPr sz="1200">
                <a:solidFill>
                  <a:schemeClr val="tx1"/>
                </a:solidFill>
                <a:latin typeface="Times" pitchFamily="18" charset="0"/>
              </a:defRPr>
            </a:lvl8pPr>
            <a:lvl9pPr marL="3889375" indent="-228600" eaLnBrk="0" fontAlgn="base" hangingPunct="0">
              <a:spcBef>
                <a:spcPct val="30000"/>
              </a:spcBef>
              <a:spcAft>
                <a:spcPct val="0"/>
              </a:spcAft>
              <a:defRPr sz="1200">
                <a:solidFill>
                  <a:schemeClr val="tx1"/>
                </a:solidFill>
                <a:latin typeface="Times"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63FB03-4BE2-403C-8049-794D7A70A277}" type="slidenum">
              <a:rPr kumimoji="0" lang="en-GB" altLang="en-US" sz="1200" b="0" i="0" u="none" strike="noStrike" kern="1200" cap="none" spc="0" normalizeH="0" baseline="0" noProof="0" smtClean="0">
                <a:ln>
                  <a:noFill/>
                </a:ln>
                <a:solidFill>
                  <a:srgbClr val="000000"/>
                </a:solidFill>
                <a:effectLst/>
                <a:uLnTx/>
                <a:uFillTx/>
                <a:latin typeface="Times" pitchFamily="18"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Times" pitchFamily="18" charset="0"/>
              <a:ea typeface="MS PGothic" pitchFamily="34" charset="-128"/>
              <a:cs typeface="+mn-cs"/>
            </a:endParaRPr>
          </a:p>
        </p:txBody>
      </p:sp>
    </p:spTree>
    <p:extLst>
      <p:ext uri="{BB962C8B-B14F-4D97-AF65-F5344CB8AC3E}">
        <p14:creationId xmlns:p14="http://schemas.microsoft.com/office/powerpoint/2010/main" val="1711218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6154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40476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222269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18003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405393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073888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197746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90988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3062427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58286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E04F9B-D9D8-42CD-B771-86CC4F789B4F}"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356027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8CE263-204C-4B69-8F07-A39CA88B92B6}" type="slidenum">
              <a:rPr lang="en-GB" smtClean="0"/>
              <a:t>‹#›</a:t>
            </a:fld>
            <a:endParaRPr lang="en-GB" dirty="0"/>
          </a:p>
        </p:txBody>
      </p:sp>
      <p:pic>
        <p:nvPicPr>
          <p:cNvPr id="7"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userDrawn="1"/>
        </p:nvSpPr>
        <p:spPr bwMode="auto">
          <a:xfrm>
            <a:off x="8534400" y="4191000"/>
            <a:ext cx="314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sz="1800" dirty="0">
              <a:ea typeface="ＭＳ Ｐゴシック" charset="0"/>
            </a:endParaRPr>
          </a:p>
        </p:txBody>
      </p:sp>
    </p:spTree>
    <p:extLst>
      <p:ext uri="{BB962C8B-B14F-4D97-AF65-F5344CB8AC3E}">
        <p14:creationId xmlns:p14="http://schemas.microsoft.com/office/powerpoint/2010/main" val="1155447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9B6F3EC3-4F54-4141-9820-8C188AFD5A24}"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4144018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5AC488E0-3C20-4BFA-8788-94A5C0C34050}"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285909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a:defRPr/>
            </a:pPr>
            <a:fld id="{965DF208-F6BA-48D2-BE32-DFD9BEF01210}"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1319619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a:defRPr/>
            </a:pPr>
            <a:fld id="{7D32E8C3-048F-4DB5-AD06-35246EB5EAB0}"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2223646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pPr>
              <a:defRPr/>
            </a:pPr>
            <a:fld id="{CE51CBBA-793B-47FA-BF78-E4AFC9490453}"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2248700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9869346E-AA40-4AEA-AEC6-92B260C469A1}"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25376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a:defRPr/>
            </a:pPr>
            <a:fld id="{3412CAA3-43A5-49BE-BE7C-AC13A46032AD}"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8041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a:defRPr/>
            </a:pPr>
            <a:fld id="{50A8EB30-72F9-4DB8-923A-5FF13472C0A2}"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1956454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CA82A8B6-62A5-4F35-9100-17182E3A1369}"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150241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B3EF35-59FA-4185-937D-EA8ECBB6656C}" type="datetimeFigureOut">
              <a:rPr lang="en-GB" smtClean="0"/>
              <a:t>16/04/2024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737112D7-91BF-4183-8A15-379895964A65}"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319495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4/16/2024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917" r="3938"/>
          <a:stretch/>
        </p:blipFill>
        <p:spPr>
          <a:xfrm>
            <a:off x="5046135" y="27053"/>
            <a:ext cx="7145867" cy="6858331"/>
          </a:xfrm>
          <a:prstGeom prst="rect">
            <a:avLst/>
          </a:prstGeom>
        </p:spPr>
      </p:pic>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E04F9B-D9D8-42CD-B771-86CC4F789B4F}" type="datetimeFigureOut">
              <a:rPr lang="en-GB" smtClean="0"/>
              <a:t>16/04/2024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27384"/>
            <a:ext cx="9144441" cy="6858331"/>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24459" y="5661249"/>
            <a:ext cx="1938955" cy="1201247"/>
          </a:xfrm>
          <a:prstGeom prst="rect">
            <a:avLst/>
          </a:prstGeom>
        </p:spPr>
      </p:pic>
    </p:spTree>
    <p:extLst>
      <p:ext uri="{BB962C8B-B14F-4D97-AF65-F5344CB8AC3E}">
        <p14:creationId xmlns:p14="http://schemas.microsoft.com/office/powerpoint/2010/main" val="28843430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3EF35-59FA-4185-937D-EA8ECBB6656C}" type="datetimeFigureOut">
              <a:rPr lang="en-GB" smtClean="0"/>
              <a:t>16/04/2024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71A862-7189-470E-99D7-3A123C7E2800}" type="slidenum">
              <a:rPr lang="en-US" smtClean="0"/>
              <a:pPr>
                <a:defRPr/>
              </a:pPr>
              <a:t>‹#›</a:t>
            </a:fld>
            <a:endParaRPr lang="en-US" dirty="0">
              <a:solidFill>
                <a:schemeClr val="tx1"/>
              </a:solidFill>
            </a:endParaRPr>
          </a:p>
        </p:txBody>
      </p:sp>
    </p:spTree>
    <p:extLst>
      <p:ext uri="{BB962C8B-B14F-4D97-AF65-F5344CB8AC3E}">
        <p14:creationId xmlns:p14="http://schemas.microsoft.com/office/powerpoint/2010/main" val="9870218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suzylamplugh.org/event/national-stalking-awareness-week-conference-2024-join-forces-against-stalking" TargetMode="Externa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www.setdab.org/" TargetMode="External"/><Relationship Id="rId2" Type="http://schemas.openxmlformats.org/officeDocument/2006/relationships/image" Target="../media/image23.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hyperlink" Target="http://www.thechange-project.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hechange-project.org/" TargetMode="Externa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change-project.org/" TargetMode="External"/><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s://setdab.org/news-events/joining-forces-against-stalking-national-stalking-week/" TargetMode="External"/><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eur02.safelinks.protection.outlook.com/?url=https%3A%2F%2Fwww.essexcompass.org.uk%2F&amp;data=05%7C02%7CTricia.Berhardt%40essex.gov.uk%7Cb1441b2289b245ffb46b08dc3e86083d%7Ca8b4324f155c4215a0f17ed8cc9a992f%7C0%7C0%7C638453992593501990%7CUnknown%7CTWFpbGZsb3d8eyJWIjoiMC4wLjAwMDAiLCJQIjoiV2luMzIiLCJBTiI6Ik1haWwiLCJXVCI6Mn0%3D%7C0%7C%7C%7C&amp;sdata=JnZOkJHpi3bo3%2BQnqa0KjBHcvQeaL2fxOCS36y8dnvQ%3D&amp;reserved=0" TargetMode="External"/><Relationship Id="rId2" Type="http://schemas.openxmlformats.org/officeDocument/2006/relationships/image" Target="../media/image15.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setdab.org/a-stalking-case-study-hayleys-online-stalking-nightmare/" TargetMode="External"/><Relationship Id="rId2" Type="http://schemas.openxmlformats.org/officeDocument/2006/relationships/image" Target="../media/image16.jpg"/><Relationship Id="rId1" Type="http://schemas.openxmlformats.org/officeDocument/2006/relationships/slideLayout" Target="../slideLayouts/slideLayout36.xml"/><Relationship Id="rId4" Type="http://schemas.openxmlformats.org/officeDocument/2006/relationships/hyperlink" Target="https://eur02.safelinks.protection.outlook.com/?url=https%3A%2F%2Fwww.essexcompass.org.uk%2F&amp;data=05%7C02%7CTricia.Berhardt%40essex.gov.uk%7Cb1441b2289b245ffb46b08dc3e86083d%7Ca8b4324f155c4215a0f17ed8cc9a992f%7C0%7C0%7C638453992593501990%7CUnknown%7CTWFpbGZsb3d8eyJWIjoiMC4wLjAwMDAiLCJQIjoiV2luMzIiLCJBTiI6Ik1haWwiLCJXVCI6Mn0%3D%7C0%7C%7C%7C&amp;sdata=JnZOkJHpi3bo3%2BQnqa0KjBHcvQeaL2fxOCS36y8dnvQ%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ur02.safelinks.protection.outlook.com/?url=https%3A%2F%2Fwww.essexcompass.org.uk%2F&amp;data=05%7C02%7CTricia.Berhardt%40essex.gov.uk%7Cb1441b2289b245ffb46b08dc3e86083d%7Ca8b4324f155c4215a0f17ed8cc9a992f%7C0%7C0%7C638453992593501990%7CUnknown%7CTWFpbGZsb3d8eyJWIjoiMC4wLjAwMDAiLCJQIjoiV2luMzIiLCJBTiI6Ik1haWwiLCJXVCI6Mn0%3D%7C0%7C%7C%7C&amp;sdata=JnZOkJHpi3bo3%2BQnqa0KjBHcvQeaL2fxOCS36y8dnvQ%3D&amp;reserved=0" TargetMode="External"/><Relationship Id="rId2" Type="http://schemas.openxmlformats.org/officeDocument/2006/relationships/hyperlink" Target="https://setdab.org/service/the-cyber-helpline/" TargetMode="External"/><Relationship Id="rId1" Type="http://schemas.openxmlformats.org/officeDocument/2006/relationships/slideLayout" Target="../slideLayouts/slideLayout36.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hyperlink" Target="https://setdab.org/rosies-story-he-used-my-work-and-mental-health-to-get-to-me/" TargetMode="External"/><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essexcompass.org.uk/"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descr="C:\Users\Val.billings\AppData\Local\Microsoft\Windows\Temporary Internet Files\Content.Outlook\QMHI3ASV\SnipImage.JPG">
            <a:extLst>
              <a:ext uri="{FF2B5EF4-FFF2-40B4-BE49-F238E27FC236}">
                <a16:creationId xmlns:a16="http://schemas.microsoft.com/office/drawing/2014/main" id="{03FC1E9E-82F1-74BC-55D5-BDF602E75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499" y="1167808"/>
            <a:ext cx="7642821" cy="1706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6BD006-8234-3AD6-F6FE-F8E5F385DB0F}"/>
              </a:ext>
            </a:extLst>
          </p:cNvPr>
          <p:cNvSpPr txBox="1"/>
          <p:nvPr/>
        </p:nvSpPr>
        <p:spPr>
          <a:xfrm>
            <a:off x="6713916" y="2705753"/>
            <a:ext cx="5293360" cy="4496103"/>
          </a:xfrm>
          <a:prstGeom prst="rect">
            <a:avLst/>
          </a:prstGeom>
          <a:noFill/>
        </p:spPr>
        <p:txBody>
          <a:bodyPr wrap="square" rtlCol="0">
            <a:spAutoFit/>
          </a:bodyPr>
          <a:lstStyle/>
          <a:p>
            <a:r>
              <a:rPr lang="en-GB" sz="2400" b="1" dirty="0">
                <a:solidFill>
                  <a:srgbClr val="E42679"/>
                </a:solidFill>
              </a:rPr>
              <a:t>Join forces against stalking Media Pack</a:t>
            </a:r>
          </a:p>
          <a:p>
            <a:pPr>
              <a:lnSpc>
                <a:spcPct val="107000"/>
              </a:lnSpc>
              <a:spcAft>
                <a:spcPts val="800"/>
              </a:spcAft>
            </a:pPr>
            <a:r>
              <a:rPr lang="en-GB" sz="2400" b="1" kern="100" dirty="0">
                <a:solidFill>
                  <a:srgbClr val="E42679"/>
                </a:solidFill>
                <a:effectLst/>
                <a:latin typeface="Calibri" panose="020F0502020204030204" pitchFamily="34" charset="0"/>
                <a:ea typeface="Calibri" panose="020F0502020204030204" pitchFamily="34" charset="0"/>
                <a:cs typeface="Times New Roman" panose="02020603050405020304" pitchFamily="18" charset="0"/>
              </a:rPr>
              <a:t>SETDAB Stalking Awareness Week </a:t>
            </a:r>
          </a:p>
          <a:p>
            <a:pPr>
              <a:lnSpc>
                <a:spcPct val="107000"/>
              </a:lnSpc>
              <a:spcAft>
                <a:spcPts val="800"/>
              </a:spcAft>
            </a:pPr>
            <a:r>
              <a:rPr lang="en-GB" sz="2400" b="1" kern="100" dirty="0">
                <a:solidFill>
                  <a:srgbClr val="E42679"/>
                </a:solidFill>
                <a:effectLst/>
                <a:latin typeface="Calibri" panose="020F0502020204030204" pitchFamily="34" charset="0"/>
                <a:ea typeface="Calibri" panose="020F0502020204030204" pitchFamily="34" charset="0"/>
                <a:cs typeface="Times New Roman" panose="02020603050405020304" pitchFamily="18" charset="0"/>
              </a:rPr>
              <a:t>22-26 April 2024 </a:t>
            </a:r>
            <a:endParaRPr lang="en-GB" sz="2400" kern="100" dirty="0">
              <a:solidFill>
                <a:srgbClr val="E4267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Campaign Theme:  "Join Forces Against Stalking"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solidFill>
                  <a:srgbClr val="292B2C"/>
                </a:solidFill>
                <a:effectLst/>
                <a:latin typeface="Arial" panose="020B0604020202020204" pitchFamily="34" charset="0"/>
                <a:ea typeface="Calibri" panose="020F0502020204030204" pitchFamily="34" charset="0"/>
                <a:cs typeface="Times New Roman" panose="02020603050405020304" pitchFamily="18" charset="0"/>
              </a:rPr>
              <a:t>Joining forces, and working together to effectively support victims of stalking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Link: </a:t>
            </a: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National Stalking Awareness Week Conference 2024: "Join Forces Against Stalking" | Suzy Lamplugh Trust</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a:p>
            <a:endParaRPr lang="en-GB" b="1" dirty="0"/>
          </a:p>
        </p:txBody>
      </p:sp>
    </p:spTree>
    <p:extLst>
      <p:ext uri="{BB962C8B-B14F-4D97-AF65-F5344CB8AC3E}">
        <p14:creationId xmlns:p14="http://schemas.microsoft.com/office/powerpoint/2010/main" val="104624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DFAE52-3B27-DAE8-186B-8A0D98CC2CD7}"/>
              </a:ext>
            </a:extLst>
          </p:cNvPr>
          <p:cNvSpPr>
            <a:spLocks noGrp="1"/>
          </p:cNvSpPr>
          <p:nvPr>
            <p:ph type="sldNum" sz="quarter" idx="12"/>
          </p:nvPr>
        </p:nvSpPr>
        <p:spPr>
          <a:xfrm>
            <a:off x="8737600" y="6356351"/>
            <a:ext cx="2844800" cy="365125"/>
          </a:xfrm>
        </p:spPr>
        <p:txBody>
          <a:bodyPr/>
          <a:lstStyle/>
          <a:p>
            <a:fld id="{9869346E-AA40-4AEA-AEC6-92B260C469A1}" type="slidenum">
              <a:rPr lang="en-US" smtClean="0"/>
              <a:pPr/>
              <a:t>10</a:t>
            </a:fld>
            <a:endParaRPr lang="en-US" dirty="0"/>
          </a:p>
        </p:txBody>
      </p:sp>
      <p:pic>
        <p:nvPicPr>
          <p:cNvPr id="6" name="Picture 5" descr="A computer on a desk&#10;&#10;Description automatically generated">
            <a:extLst>
              <a:ext uri="{FF2B5EF4-FFF2-40B4-BE49-F238E27FC236}">
                <a16:creationId xmlns:a16="http://schemas.microsoft.com/office/drawing/2014/main" id="{5AFDAC1D-56E0-58F2-D48D-BE67CDEBE7BC}"/>
              </a:ext>
            </a:extLst>
          </p:cNvPr>
          <p:cNvPicPr>
            <a:picLocks noChangeAspect="1"/>
          </p:cNvPicPr>
          <p:nvPr/>
        </p:nvPicPr>
        <p:blipFill>
          <a:blip r:embed="rId2"/>
          <a:stretch>
            <a:fillRect/>
          </a:stretch>
        </p:blipFill>
        <p:spPr>
          <a:xfrm>
            <a:off x="5673090" y="447040"/>
            <a:ext cx="5909310" cy="5909310"/>
          </a:xfrm>
          <a:prstGeom prst="rect">
            <a:avLst/>
          </a:prstGeom>
        </p:spPr>
      </p:pic>
      <p:sp>
        <p:nvSpPr>
          <p:cNvPr id="9" name="TextBox 8">
            <a:extLst>
              <a:ext uri="{FF2B5EF4-FFF2-40B4-BE49-F238E27FC236}">
                <a16:creationId xmlns:a16="http://schemas.microsoft.com/office/drawing/2014/main" id="{8F889C2E-F474-6BFC-ACE9-8777A0C06001}"/>
              </a:ext>
            </a:extLst>
          </p:cNvPr>
          <p:cNvSpPr txBox="1"/>
          <p:nvPr/>
        </p:nvSpPr>
        <p:spPr>
          <a:xfrm>
            <a:off x="609600" y="547028"/>
            <a:ext cx="4927600" cy="5713424"/>
          </a:xfrm>
          <a:prstGeom prst="rect">
            <a:avLst/>
          </a:prstGeom>
          <a:noFill/>
        </p:spPr>
        <p:txBody>
          <a:bodyPr wrap="square" rtlCol="0">
            <a:spAutoFit/>
          </a:bodyPr>
          <a:lstStyle/>
          <a:p>
            <a:pPr>
              <a:lnSpc>
                <a:spcPct val="107000"/>
              </a:lnSpc>
              <a:spcAft>
                <a:spcPts val="800"/>
              </a:spcAft>
            </a:pPr>
            <a:r>
              <a:rPr lang="en-GB" sz="1400" b="1" kern="100" dirty="0">
                <a:effectLst/>
                <a:latin typeface="+mj-lt"/>
                <a:ea typeface="Calibri" panose="020F0502020204030204" pitchFamily="34" charset="0"/>
                <a:cs typeface="Calibri" panose="020F0502020204030204" pitchFamily="34" charset="0"/>
              </a:rPr>
              <a:t>Facebook </a:t>
            </a: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Is your ex-partner using your kids or family members to get to you, threaten you or find out information about you? Maybe they are turning up at the school gates and using the school in some way to get to you. Is their obsessive behaviour causing you distress? Stalking can have a huge impact on you and your family.</a:t>
            </a: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 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Trust your instincts and get the help you need today.</a:t>
            </a: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b="1" kern="100" dirty="0">
                <a:latin typeface="+mj-lt"/>
                <a:ea typeface="Calibri" panose="020F0502020204030204" pitchFamily="34" charset="0"/>
                <a:cs typeface="Times New Roman" panose="02020603050405020304" pitchFamily="18" charset="0"/>
              </a:rPr>
              <a:t>Twitter and Instagram </a:t>
            </a:r>
          </a:p>
          <a:p>
            <a:pPr>
              <a:lnSpc>
                <a:spcPct val="107000"/>
              </a:lnSpc>
              <a:spcAft>
                <a:spcPts val="800"/>
              </a:spcAft>
            </a:pPr>
            <a:r>
              <a:rPr lang="en-GB" sz="1400" kern="100" dirty="0">
                <a:latin typeface="+mj-lt"/>
                <a:ea typeface="Calibri" panose="020F0502020204030204" pitchFamily="34" charset="0"/>
                <a:cs typeface="Times New Roman" panose="02020603050405020304" pitchFamily="18" charset="0"/>
              </a:rPr>
              <a:t>Is your ex-partner involving your kids or family to intimidate you or gather information? Stalking doesn't just affect the victim—it impacts families too. Don't suffer in silence. Reach out for help today </a:t>
            </a:r>
            <a:r>
              <a:rPr lang="en-GB" sz="1400" kern="100" dirty="0">
                <a:effectLst/>
                <a:latin typeface="+mj-lt"/>
                <a:ea typeface="Calibri" panose="020F0502020204030204" pitchFamily="34" charset="0"/>
                <a:cs typeface="Times New Roman" panose="02020603050405020304" pitchFamily="18" charset="0"/>
              </a:rPr>
              <a:t>through Essex Compass, call 0330 333 7 444 or visit their website.</a:t>
            </a: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kern="100" dirty="0">
              <a:effectLst/>
              <a:latin typeface="+mj-lt"/>
              <a:ea typeface="Calibri" panose="020F0502020204030204" pitchFamily="34" charset="0"/>
              <a:cs typeface="Times New Roman" panose="02020603050405020304" pitchFamily="18" charset="0"/>
            </a:endParaRPr>
          </a:p>
          <a:p>
            <a:endParaRPr lang="en-GB" sz="1400" dirty="0">
              <a:latin typeface="+mj-lt"/>
            </a:endParaRPr>
          </a:p>
        </p:txBody>
      </p:sp>
    </p:spTree>
    <p:extLst>
      <p:ext uri="{BB962C8B-B14F-4D97-AF65-F5344CB8AC3E}">
        <p14:creationId xmlns:p14="http://schemas.microsoft.com/office/powerpoint/2010/main" val="422135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124417-CB74-AC39-A630-436212F7121B}"/>
              </a:ext>
            </a:extLst>
          </p:cNvPr>
          <p:cNvSpPr>
            <a:spLocks noGrp="1"/>
          </p:cNvSpPr>
          <p:nvPr>
            <p:ph type="sldNum" sz="quarter" idx="12"/>
          </p:nvPr>
        </p:nvSpPr>
        <p:spPr/>
        <p:txBody>
          <a:bodyPr/>
          <a:lstStyle/>
          <a:p>
            <a:pPr>
              <a:defRPr/>
            </a:pPr>
            <a:fld id="{9869346E-AA40-4AEA-AEC6-92B260C469A1}" type="slidenum">
              <a:rPr lang="en-US" smtClean="0"/>
              <a:pPr>
                <a:defRPr/>
              </a:pPr>
              <a:t>11</a:t>
            </a:fld>
            <a:endParaRPr lang="en-US" dirty="0">
              <a:solidFill>
                <a:schemeClr val="tx1"/>
              </a:solidFill>
            </a:endParaRPr>
          </a:p>
        </p:txBody>
      </p:sp>
      <p:pic>
        <p:nvPicPr>
          <p:cNvPr id="4" name="Picture 3" descr="A cigarette on a step&#10;&#10;Description automatically generated">
            <a:extLst>
              <a:ext uri="{FF2B5EF4-FFF2-40B4-BE49-F238E27FC236}">
                <a16:creationId xmlns:a16="http://schemas.microsoft.com/office/drawing/2014/main" id="{239C8FBD-D046-4269-B4B5-872A3C7C716B}"/>
              </a:ext>
            </a:extLst>
          </p:cNvPr>
          <p:cNvPicPr>
            <a:picLocks noChangeAspect="1"/>
          </p:cNvPicPr>
          <p:nvPr/>
        </p:nvPicPr>
        <p:blipFill>
          <a:blip r:embed="rId2"/>
          <a:stretch>
            <a:fillRect/>
          </a:stretch>
        </p:blipFill>
        <p:spPr>
          <a:xfrm>
            <a:off x="5740400" y="508000"/>
            <a:ext cx="5842000" cy="5842000"/>
          </a:xfrm>
          <a:prstGeom prst="rect">
            <a:avLst/>
          </a:prstGeom>
        </p:spPr>
      </p:pic>
      <p:sp>
        <p:nvSpPr>
          <p:cNvPr id="7" name="TextBox 6">
            <a:extLst>
              <a:ext uri="{FF2B5EF4-FFF2-40B4-BE49-F238E27FC236}">
                <a16:creationId xmlns:a16="http://schemas.microsoft.com/office/drawing/2014/main" id="{473DF859-ECE3-C714-243B-B5B042958A86}"/>
              </a:ext>
            </a:extLst>
          </p:cNvPr>
          <p:cNvSpPr txBox="1"/>
          <p:nvPr/>
        </p:nvSpPr>
        <p:spPr>
          <a:xfrm>
            <a:off x="467360" y="905682"/>
            <a:ext cx="5151119" cy="4335802"/>
          </a:xfrm>
          <a:prstGeom prst="rect">
            <a:avLst/>
          </a:prstGeom>
          <a:noFill/>
        </p:spPr>
        <p:txBody>
          <a:bodyPr wrap="square" rtlCol="0">
            <a:spAutoFit/>
          </a:bodyPr>
          <a:lstStyle/>
          <a:p>
            <a:r>
              <a:rPr lang="en-GB" sz="1400" b="1" dirty="0"/>
              <a:t>Facebook</a:t>
            </a:r>
          </a:p>
          <a:p>
            <a:pPr>
              <a:lnSpc>
                <a:spcPct val="107000"/>
              </a:lnSpc>
              <a:spcAft>
                <a:spcPts val="800"/>
              </a:spcAft>
            </a:pPr>
            <a:endParaRPr lang="en-GB" sz="1200" kern="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mj-lt"/>
                <a:ea typeface="Calibri" panose="020F0502020204030204" pitchFamily="34" charset="0"/>
                <a:cs typeface="Times New Roman" panose="02020603050405020304" pitchFamily="18" charset="0"/>
              </a:rPr>
              <a:t>Did you know that stalkers often leave subtle signs to let you know that they have ‘been there’,  with the aim of  psychologically tormenting you.  The mind games and emotional abuse can lead to anxiety or depression in over 90% of victims. Don't suffer in silence.</a:t>
            </a:r>
          </a:p>
          <a:p>
            <a:pPr>
              <a:lnSpc>
                <a:spcPct val="107000"/>
              </a:lnSpc>
              <a:spcAft>
                <a:spcPts val="800"/>
              </a:spcAft>
            </a:pPr>
            <a:r>
              <a:rPr lang="en-GB" sz="1200" kern="100" dirty="0">
                <a:effectLst/>
                <a:latin typeface="+mj-lt"/>
                <a:ea typeface="Calibri" panose="020F0502020204030204" pitchFamily="34" charset="0"/>
                <a:cs typeface="Times New Roman" panose="02020603050405020304" pitchFamily="18" charset="0"/>
              </a:rPr>
              <a:t>If you suspect you're being stalked, reach out for support. Essex Compass is here to help. Call 0330 333 7 444 or visit their website for assistance. You're not alone. </a:t>
            </a:r>
          </a:p>
          <a:p>
            <a:pPr>
              <a:lnSpc>
                <a:spcPct val="107000"/>
              </a:lnSpc>
              <a:spcAft>
                <a:spcPts val="800"/>
              </a:spcAft>
            </a:pPr>
            <a:r>
              <a:rPr lang="en-GB" sz="1200" dirty="0">
                <a:latin typeface="+mj-lt"/>
                <a:cs typeface="Arial" panose="020B0604020202020204" pitchFamily="34" charset="0"/>
              </a:rPr>
              <a:t>#StalkingAwareness #stalking  #NSAW2024 </a:t>
            </a:r>
            <a:r>
              <a:rPr lang="en-GB" sz="1200" dirty="0">
                <a:latin typeface="+mj-lt"/>
              </a:rPr>
              <a:t>#thebiggerpicture</a:t>
            </a:r>
            <a:endParaRPr lang="en-GB" sz="1200" dirty="0"/>
          </a:p>
          <a:p>
            <a:endParaRPr lang="en-GB" sz="1200" dirty="0"/>
          </a:p>
          <a:p>
            <a:r>
              <a:rPr lang="en-GB" sz="1400" b="1" dirty="0"/>
              <a:t>Twitter and Instagram</a:t>
            </a:r>
          </a:p>
          <a:p>
            <a:endParaRPr lang="en-GB" sz="1400" dirty="0"/>
          </a:p>
          <a:p>
            <a:r>
              <a:rPr lang="en-GB" sz="1200" dirty="0"/>
              <a:t>Abusers will sometimes leave signs that they have ‘been there’ to psychologically hurt you. If you need help and support visit </a:t>
            </a:r>
            <a:r>
              <a:rPr lang="en-GB" sz="1200" b="1" dirty="0">
                <a:hlinkClick r:id="rId3"/>
              </a:rPr>
              <a:t>www.setdab.org</a:t>
            </a:r>
            <a:r>
              <a:rPr lang="en-GB" sz="1200" b="1" dirty="0"/>
              <a:t> </a:t>
            </a:r>
            <a:r>
              <a:rPr lang="en-GB" sz="1200" dirty="0"/>
              <a:t>or call Changing Pathways on 01268 729707. </a:t>
            </a:r>
          </a:p>
          <a:p>
            <a:endParaRPr lang="en-GB" sz="1200" dirty="0"/>
          </a:p>
          <a:p>
            <a:r>
              <a:rPr lang="en-GB" sz="1200" dirty="0">
                <a:latin typeface="+mj-lt"/>
                <a:cs typeface="Arial" panose="020B0604020202020204" pitchFamily="34" charset="0"/>
              </a:rPr>
              <a:t>#StalkingAwareness #stalking  #NSAW2024 </a:t>
            </a:r>
            <a:r>
              <a:rPr lang="en-GB" sz="1200" dirty="0">
                <a:latin typeface="+mj-lt"/>
              </a:rPr>
              <a:t>#thebiggerpicture</a:t>
            </a:r>
            <a:endParaRPr lang="en-GB" sz="1200" dirty="0"/>
          </a:p>
          <a:p>
            <a:endParaRPr lang="en-GB" sz="1200" dirty="0"/>
          </a:p>
        </p:txBody>
      </p:sp>
    </p:spTree>
    <p:extLst>
      <p:ext uri="{BB962C8B-B14F-4D97-AF65-F5344CB8AC3E}">
        <p14:creationId xmlns:p14="http://schemas.microsoft.com/office/powerpoint/2010/main" val="110241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E2F3E-225D-3383-04C4-2EA23662B9D8}"/>
              </a:ext>
            </a:extLst>
          </p:cNvPr>
          <p:cNvSpPr>
            <a:spLocks noGrp="1"/>
          </p:cNvSpPr>
          <p:nvPr>
            <p:ph type="sldNum" sz="quarter" idx="12"/>
          </p:nvPr>
        </p:nvSpPr>
        <p:spPr/>
        <p:txBody>
          <a:bodyPr/>
          <a:lstStyle/>
          <a:p>
            <a:pPr>
              <a:defRPr/>
            </a:pPr>
            <a:fld id="{9869346E-AA40-4AEA-AEC6-92B260C469A1}" type="slidenum">
              <a:rPr lang="en-US" smtClean="0"/>
              <a:pPr>
                <a:defRPr/>
              </a:pPr>
              <a:t>12</a:t>
            </a:fld>
            <a:endParaRPr lang="en-US" dirty="0">
              <a:solidFill>
                <a:schemeClr val="tx1"/>
              </a:solidFill>
            </a:endParaRPr>
          </a:p>
        </p:txBody>
      </p:sp>
      <p:pic>
        <p:nvPicPr>
          <p:cNvPr id="4" name="Picture 3" descr="A car with a sign on the window&#10;&#10;Description automatically generated with medium confidence">
            <a:extLst>
              <a:ext uri="{FF2B5EF4-FFF2-40B4-BE49-F238E27FC236}">
                <a16:creationId xmlns:a16="http://schemas.microsoft.com/office/drawing/2014/main" id="{50457E11-0D4C-D41C-7881-F6E0DF260967}"/>
              </a:ext>
            </a:extLst>
          </p:cNvPr>
          <p:cNvPicPr>
            <a:picLocks noChangeAspect="1"/>
          </p:cNvPicPr>
          <p:nvPr/>
        </p:nvPicPr>
        <p:blipFill>
          <a:blip r:embed="rId2"/>
          <a:stretch>
            <a:fillRect/>
          </a:stretch>
        </p:blipFill>
        <p:spPr>
          <a:xfrm>
            <a:off x="5486400" y="442913"/>
            <a:ext cx="6096000" cy="6096000"/>
          </a:xfrm>
          <a:prstGeom prst="rect">
            <a:avLst/>
          </a:prstGeom>
        </p:spPr>
      </p:pic>
      <p:sp>
        <p:nvSpPr>
          <p:cNvPr id="9" name="TextBox 8">
            <a:extLst>
              <a:ext uri="{FF2B5EF4-FFF2-40B4-BE49-F238E27FC236}">
                <a16:creationId xmlns:a16="http://schemas.microsoft.com/office/drawing/2014/main" id="{3DB8571C-3290-4614-300D-83779CD24A87}"/>
              </a:ext>
            </a:extLst>
          </p:cNvPr>
          <p:cNvSpPr txBox="1"/>
          <p:nvPr/>
        </p:nvSpPr>
        <p:spPr>
          <a:xfrm>
            <a:off x="467361" y="905682"/>
            <a:ext cx="4592320" cy="4889287"/>
          </a:xfrm>
          <a:prstGeom prst="rect">
            <a:avLst/>
          </a:prstGeom>
          <a:noFill/>
        </p:spPr>
        <p:txBody>
          <a:bodyPr wrap="square" rtlCol="0">
            <a:spAutoFit/>
          </a:bodyPr>
          <a:lstStyle/>
          <a:p>
            <a:r>
              <a:rPr lang="en-GB" sz="1400" b="1" dirty="0"/>
              <a:t>Facebook</a:t>
            </a:r>
          </a:p>
          <a:p>
            <a:pPr>
              <a:lnSpc>
                <a:spcPct val="107000"/>
              </a:lnSpc>
              <a:spcAft>
                <a:spcPts val="800"/>
              </a:spcAft>
            </a:pPr>
            <a:endParaRPr lang="en-GB" sz="1200" kern="100" dirty="0">
              <a:latin typeface="+mj-lt"/>
              <a:ea typeface="Calibri" panose="020F0502020204030204" pitchFamily="34" charset="0"/>
              <a:cs typeface="Times New Roman" panose="02020603050405020304" pitchFamily="18" charset="0"/>
            </a:endParaRPr>
          </a:p>
          <a:p>
            <a:r>
              <a:rPr lang="en-GB" sz="1200" dirty="0"/>
              <a:t>Is the damage to your property an isolated incident or is it part of a bigger picture? Unlike other crimes, which usually involve one act, stalking is a series of actions that occur over a period of time.</a:t>
            </a:r>
          </a:p>
          <a:p>
            <a:endParaRPr lang="en-GB" sz="1200" dirty="0"/>
          </a:p>
          <a:p>
            <a:pPr>
              <a:lnSpc>
                <a:spcPct val="107000"/>
              </a:lnSpc>
              <a:spcAft>
                <a:spcPts val="800"/>
              </a:spcAft>
            </a:pPr>
            <a:r>
              <a:rPr lang="en-GB" sz="1200" kern="100" dirty="0">
                <a:effectLst/>
                <a:latin typeface="+mj-lt"/>
                <a:ea typeface="Calibri" panose="020F0502020204030204" pitchFamily="34" charset="0"/>
                <a:cs typeface="Times New Roman" panose="02020603050405020304" pitchFamily="18" charset="0"/>
              </a:rPr>
              <a:t>If you suspect you're being stalked, reach out for support. Essex Compass is here to help. Call 0330 333 7 444 or visit their website for assistance. You're not alone. </a:t>
            </a:r>
          </a:p>
          <a:p>
            <a:pPr>
              <a:lnSpc>
                <a:spcPct val="107000"/>
              </a:lnSpc>
              <a:spcAft>
                <a:spcPts val="800"/>
              </a:spcAft>
            </a:pPr>
            <a:r>
              <a:rPr lang="en-GB" sz="1200" dirty="0"/>
              <a:t> In an emergency always call 999.</a:t>
            </a:r>
            <a:endParaRPr lang="en-GB" sz="12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mj-lt"/>
                <a:cs typeface="Arial" panose="020B0604020202020204" pitchFamily="34" charset="0"/>
              </a:rPr>
              <a:t>#StalkingAwareness #stalking  #NSAW2024 </a:t>
            </a:r>
            <a:r>
              <a:rPr lang="en-GB" sz="1200" dirty="0">
                <a:latin typeface="+mj-lt"/>
              </a:rPr>
              <a:t>#thebiggerpicture</a:t>
            </a:r>
            <a:endParaRPr lang="en-GB" sz="1200" dirty="0"/>
          </a:p>
          <a:p>
            <a:endParaRPr lang="en-GB" sz="1200" dirty="0"/>
          </a:p>
          <a:p>
            <a:r>
              <a:rPr lang="en-GB" sz="1400" b="1" dirty="0"/>
              <a:t>Twitter and Instagram</a:t>
            </a:r>
          </a:p>
          <a:p>
            <a:endParaRPr lang="en-GB" sz="1200" dirty="0"/>
          </a:p>
          <a:p>
            <a:r>
              <a:rPr lang="en-GB" sz="1200" dirty="0"/>
              <a:t>Is the damage to your property an isolated incident or is it part of a bigger picture? Unlike other crimes, which usually involve one act, stalking is an unwanted series of actions that occur over a period of time.  </a:t>
            </a:r>
            <a:r>
              <a:rPr lang="en-GB" sz="1200" kern="100" dirty="0">
                <a:effectLst/>
                <a:ea typeface="Calibri" panose="020F0502020204030204" pitchFamily="34" charset="0"/>
                <a:cs typeface="Times New Roman" panose="02020603050405020304" pitchFamily="18" charset="0"/>
              </a:rPr>
              <a:t>Don't suffer in silence. Reach out for help today through Essex Compass, call 0330 333 7 444 or visit their website.</a:t>
            </a:r>
          </a:p>
          <a:p>
            <a:endParaRPr lang="en-GB" sz="1200" dirty="0"/>
          </a:p>
          <a:p>
            <a:r>
              <a:rPr lang="en-GB" sz="1200" dirty="0">
                <a:latin typeface="+mj-lt"/>
                <a:cs typeface="Arial" panose="020B0604020202020204" pitchFamily="34" charset="0"/>
              </a:rPr>
              <a:t>#StalkingAwareness #stalking  #NSAW2024 </a:t>
            </a:r>
            <a:r>
              <a:rPr lang="en-GB" sz="1200" dirty="0">
                <a:latin typeface="+mj-lt"/>
              </a:rPr>
              <a:t>#thebiggerpicture</a:t>
            </a:r>
            <a:endParaRPr lang="en-GB" sz="1200" dirty="0"/>
          </a:p>
          <a:p>
            <a:endParaRPr lang="en-GB" sz="1200" dirty="0"/>
          </a:p>
        </p:txBody>
      </p:sp>
    </p:spTree>
    <p:extLst>
      <p:ext uri="{BB962C8B-B14F-4D97-AF65-F5344CB8AC3E}">
        <p14:creationId xmlns:p14="http://schemas.microsoft.com/office/powerpoint/2010/main" val="426031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11D48-5D21-49DC-281E-061F29E615C9}"/>
              </a:ext>
            </a:extLst>
          </p:cNvPr>
          <p:cNvSpPr>
            <a:spLocks noGrp="1"/>
          </p:cNvSpPr>
          <p:nvPr>
            <p:ph type="sldNum" sz="quarter" idx="12"/>
          </p:nvPr>
        </p:nvSpPr>
        <p:spPr>
          <a:xfrm>
            <a:off x="8768080" y="6492875"/>
            <a:ext cx="2844800" cy="365125"/>
          </a:xfrm>
        </p:spPr>
        <p:txBody>
          <a:bodyPr/>
          <a:lstStyle/>
          <a:p>
            <a:pPr>
              <a:defRPr/>
            </a:pPr>
            <a:fld id="{9869346E-AA40-4AEA-AEC6-92B260C469A1}" type="slidenum">
              <a:rPr lang="en-US" sz="1400" smtClean="0">
                <a:latin typeface="+mj-lt"/>
              </a:rPr>
              <a:pPr>
                <a:defRPr/>
              </a:pPr>
              <a:t>13</a:t>
            </a:fld>
            <a:endParaRPr lang="en-US" sz="1400" dirty="0">
              <a:solidFill>
                <a:schemeClr val="tx1"/>
              </a:solidFill>
              <a:latin typeface="+mj-lt"/>
            </a:endParaRPr>
          </a:p>
        </p:txBody>
      </p:sp>
      <p:pic>
        <p:nvPicPr>
          <p:cNvPr id="4" name="Picture 3" descr="A white teddy bear holding a heart&#10;&#10;Description automatically generated">
            <a:extLst>
              <a:ext uri="{FF2B5EF4-FFF2-40B4-BE49-F238E27FC236}">
                <a16:creationId xmlns:a16="http://schemas.microsoft.com/office/drawing/2014/main" id="{B539116A-BC7A-8100-2B28-CF336D2B1085}"/>
              </a:ext>
            </a:extLst>
          </p:cNvPr>
          <p:cNvPicPr>
            <a:picLocks noChangeAspect="1"/>
          </p:cNvPicPr>
          <p:nvPr/>
        </p:nvPicPr>
        <p:blipFill>
          <a:blip r:embed="rId2"/>
          <a:stretch>
            <a:fillRect/>
          </a:stretch>
        </p:blipFill>
        <p:spPr>
          <a:xfrm>
            <a:off x="5792470" y="494031"/>
            <a:ext cx="5916929" cy="5916929"/>
          </a:xfrm>
          <a:prstGeom prst="rect">
            <a:avLst/>
          </a:prstGeom>
        </p:spPr>
      </p:pic>
      <p:sp>
        <p:nvSpPr>
          <p:cNvPr id="5" name="TextBox 4">
            <a:extLst>
              <a:ext uri="{FF2B5EF4-FFF2-40B4-BE49-F238E27FC236}">
                <a16:creationId xmlns:a16="http://schemas.microsoft.com/office/drawing/2014/main" id="{EA57E15F-1168-8D93-4BBC-45BED1DD2784}"/>
              </a:ext>
            </a:extLst>
          </p:cNvPr>
          <p:cNvSpPr txBox="1"/>
          <p:nvPr/>
        </p:nvSpPr>
        <p:spPr>
          <a:xfrm>
            <a:off x="482600" y="494031"/>
            <a:ext cx="4683759" cy="5811527"/>
          </a:xfrm>
          <a:prstGeom prst="rect">
            <a:avLst/>
          </a:prstGeom>
          <a:noFill/>
        </p:spPr>
        <p:txBody>
          <a:bodyPr wrap="square" rtlCol="0">
            <a:spAutoFit/>
          </a:bodyPr>
          <a:lstStyle/>
          <a:p>
            <a:r>
              <a:rPr lang="en-GB" sz="1400" b="1" dirty="0">
                <a:latin typeface="+mj-lt"/>
              </a:rPr>
              <a:t>Facebook</a:t>
            </a:r>
          </a:p>
          <a:p>
            <a:endParaRPr lang="en-GB" sz="1400" b="1" dirty="0">
              <a:latin typeface="+mj-lt"/>
            </a:endParaRPr>
          </a:p>
          <a:p>
            <a:r>
              <a:rPr lang="en-GB" sz="1400" dirty="0">
                <a:latin typeface="+mj-lt"/>
              </a:rPr>
              <a:t>Are you being sent unwanted gifts? Are you receiving unwanted deliveries or abusive letters through the post? Are you feeling uneasy about the unwanted attention or feeling threatened and frightened? Stalking is a pattern of persistent and unwanted attention that makes you feel scared, anxious or harassed. For help or advice please contact </a:t>
            </a:r>
            <a:r>
              <a:rPr lang="en-GB" sz="1400" kern="100" dirty="0">
                <a:effectLst/>
                <a:latin typeface="+mj-lt"/>
                <a:ea typeface="Calibri" panose="020F0502020204030204" pitchFamily="34" charset="0"/>
                <a:cs typeface="Times New Roman" panose="02020603050405020304" pitchFamily="18" charset="0"/>
              </a:rPr>
              <a:t> Essex Compass by calling 0330 333 7 444 or visit their website for assistance. You're not alone. </a:t>
            </a:r>
          </a:p>
          <a:p>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p>
          <a:p>
            <a:endParaRPr lang="en-GB" sz="1400" dirty="0">
              <a:latin typeface="+mj-lt"/>
            </a:endParaRPr>
          </a:p>
          <a:p>
            <a:r>
              <a:rPr lang="en-GB" sz="1400" b="1" dirty="0">
                <a:latin typeface="+mj-lt"/>
              </a:rPr>
              <a:t>Twitter and Instagram</a:t>
            </a:r>
          </a:p>
          <a:p>
            <a:endParaRPr lang="en-GB" sz="1400" dirty="0">
              <a:latin typeface="+mj-lt"/>
            </a:endParaRPr>
          </a:p>
          <a:p>
            <a:r>
              <a:rPr lang="en-GB" sz="1400" dirty="0">
                <a:latin typeface="+mj-lt"/>
              </a:rPr>
              <a:t>Are you being sent unwanted gifts? Are you receiving unwanted deliveries or abusive letters through the post? Stalking is a pattern of persistent and unwanted attention that makes you feel scared, anxious or harassed. For help or advice please contact </a:t>
            </a:r>
            <a:r>
              <a:rPr lang="en-GB" sz="1400" kern="100" dirty="0">
                <a:effectLst/>
                <a:latin typeface="+mj-lt"/>
                <a:ea typeface="Calibri" panose="020F0502020204030204" pitchFamily="34" charset="0"/>
                <a:cs typeface="Times New Roman" panose="02020603050405020304" pitchFamily="18" charset="0"/>
              </a:rPr>
              <a:t> Essex Compass by calling 0330 333 7 444 or visit their website.</a:t>
            </a:r>
          </a:p>
          <a:p>
            <a:endParaRPr lang="en-GB" sz="1400" dirty="0">
              <a:latin typeface="+mj-lt"/>
            </a:endParaRPr>
          </a:p>
          <a:p>
            <a:r>
              <a:rPr lang="en-GB" sz="1400" dirty="0">
                <a:latin typeface="+mj-lt"/>
                <a:cs typeface="Arial" panose="020B0604020202020204" pitchFamily="34" charset="0"/>
              </a:rPr>
              <a:t>#StalkingAwareness #stalking  #NSAW2024 </a:t>
            </a:r>
            <a:r>
              <a:rPr lang="en-GB" sz="1400" dirty="0">
                <a:latin typeface="+mj-lt"/>
              </a:rPr>
              <a:t>#thebiggerpicture</a:t>
            </a:r>
          </a:p>
          <a:p>
            <a:r>
              <a:rPr lang="en-GB" sz="1400" dirty="0">
                <a:latin typeface="+mj-lt"/>
              </a:rPr>
              <a:t>#domesticabuse #signsofstalking </a:t>
            </a:r>
          </a:p>
          <a:p>
            <a:endParaRPr lang="en-GB" sz="1400" dirty="0">
              <a:latin typeface="+mj-lt"/>
            </a:endParaRPr>
          </a:p>
          <a:p>
            <a:endParaRPr lang="en-GB" sz="1400" dirty="0">
              <a:latin typeface="+mj-lt"/>
            </a:endParaRPr>
          </a:p>
        </p:txBody>
      </p:sp>
    </p:spTree>
    <p:extLst>
      <p:ext uri="{BB962C8B-B14F-4D97-AF65-F5344CB8AC3E}">
        <p14:creationId xmlns:p14="http://schemas.microsoft.com/office/powerpoint/2010/main" val="163271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13"/>
          <p:cNvSpPr>
            <a:spLocks noChangeArrowheads="1"/>
          </p:cNvSpPr>
          <p:nvPr/>
        </p:nvSpPr>
        <p:spPr bwMode="auto">
          <a:xfrm>
            <a:off x="1920876" y="5518150"/>
            <a:ext cx="77755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0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1800" b="0" i="0" u="none" strike="noStrike" kern="1200" cap="none" spc="0" normalizeH="0" baseline="0" noProof="0" dirty="0">
              <a:ln>
                <a:noFill/>
              </a:ln>
              <a:solidFill>
                <a:srgbClr val="003366"/>
              </a:solidFill>
              <a:effectLst/>
              <a:uLnTx/>
              <a:uFillTx/>
              <a:latin typeface="Arial" charset="0"/>
              <a:ea typeface="MS PGothic" pitchFamily="34" charset="-128"/>
              <a:cs typeface="+mn-cs"/>
            </a:endParaRPr>
          </a:p>
        </p:txBody>
      </p:sp>
      <p:pic>
        <p:nvPicPr>
          <p:cNvPr id="6" name="Picture 5" descr="A person holding a phone&#10;&#10;Description automatically generated with medium confidence">
            <a:extLst>
              <a:ext uri="{FF2B5EF4-FFF2-40B4-BE49-F238E27FC236}">
                <a16:creationId xmlns:a16="http://schemas.microsoft.com/office/drawing/2014/main" id="{A7C2D00C-EA5E-E38A-8A19-E8891579F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646" y="1699835"/>
            <a:ext cx="4059411" cy="4677355"/>
          </a:xfrm>
          <a:prstGeom prst="rect">
            <a:avLst/>
          </a:prstGeom>
        </p:spPr>
      </p:pic>
      <p:sp>
        <p:nvSpPr>
          <p:cNvPr id="7" name="TextBox 6">
            <a:extLst>
              <a:ext uri="{FF2B5EF4-FFF2-40B4-BE49-F238E27FC236}">
                <a16:creationId xmlns:a16="http://schemas.microsoft.com/office/drawing/2014/main" id="{897DCC37-1E5E-27B2-1767-3CA3509101EE}"/>
              </a:ext>
            </a:extLst>
          </p:cNvPr>
          <p:cNvSpPr txBox="1"/>
          <p:nvPr/>
        </p:nvSpPr>
        <p:spPr>
          <a:xfrm>
            <a:off x="681918" y="1011495"/>
            <a:ext cx="5739201" cy="6223883"/>
          </a:xfrm>
          <a:prstGeom prst="rect">
            <a:avLst/>
          </a:prstGeom>
          <a:noFill/>
        </p:spPr>
        <p:txBody>
          <a:bodyPr wrap="square" rtlCol="0">
            <a:spAutoFit/>
          </a:bodyPr>
          <a:lstStyle/>
          <a:p>
            <a:r>
              <a:rPr lang="en-GB" sz="1400" b="1" i="1" dirty="0"/>
              <a:t>Platforms: Facebook </a:t>
            </a:r>
          </a:p>
          <a:p>
            <a:endParaRPr lang="en-GB" sz="1400" dirty="0"/>
          </a:p>
          <a:p>
            <a:r>
              <a:rPr lang="en-GB" sz="1800" dirty="0">
                <a:effectLst/>
                <a:latin typeface="Calibri" panose="020F0502020204030204" pitchFamily="34" charset="0"/>
                <a:ea typeface="Calibri" panose="020F0502020204030204" pitchFamily="34" charset="0"/>
              </a:rPr>
              <a:t>What did you get up to last night?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Did you track your partner’s movements – maybe turned up at their house when they didn’t want you there? </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Maybe you sent hundreds of messages when they didn’t pick up the phone, or sent unwanted gifts to them.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If you recognise any of these signs, then it’s time to #Reflect on your behaviour and get help.</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Your partner is not your property, and you can get support to stop your obsessive thoughts.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Visit The Change Project today: </a:t>
            </a:r>
            <a:r>
              <a:rPr lang="en-GB" sz="1800" dirty="0">
                <a:hlinkClick r:id="rId4"/>
              </a:rPr>
              <a:t>www.thechange-project.org</a:t>
            </a:r>
            <a:endParaRPr lang="en-GB" sz="1800" dirty="0"/>
          </a:p>
          <a:p>
            <a:endParaRPr lang="en-GB" dirty="0"/>
          </a:p>
          <a:p>
            <a:r>
              <a:rPr lang="en-GB" sz="1800" kern="100" dirty="0">
                <a:solidFill>
                  <a:srgbClr val="000000"/>
                </a:solidFill>
                <a:effectLst/>
                <a:latin typeface="+mj-lt"/>
                <a:ea typeface="Calibri" panose="020F0502020204030204" pitchFamily="34" charset="0"/>
                <a:cs typeface="Calibri" panose="020F0502020204030204" pitchFamily="34" charset="0"/>
              </a:rPr>
              <a:t> If you think you’re being stalked</a:t>
            </a:r>
            <a:r>
              <a:rPr lang="en-GB" sz="18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r>
              <a:rPr lang="en-GB" sz="1800" dirty="0"/>
              <a:t> </a:t>
            </a:r>
            <a:endParaRPr lang="en-GB" sz="14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D59A59-36A1-6E07-8867-041ABD95F5C0}"/>
              </a:ext>
            </a:extLst>
          </p:cNvPr>
          <p:cNvSpPr txBox="1"/>
          <p:nvPr/>
        </p:nvSpPr>
        <p:spPr>
          <a:xfrm>
            <a:off x="681918" y="426720"/>
            <a:ext cx="7161602" cy="584775"/>
          </a:xfrm>
          <a:prstGeom prst="rect">
            <a:avLst/>
          </a:prstGeom>
          <a:noFill/>
        </p:spPr>
        <p:txBody>
          <a:bodyPr wrap="square" rtlCol="0">
            <a:spAutoFit/>
          </a:bodyPr>
          <a:lstStyle/>
          <a:p>
            <a:r>
              <a:rPr lang="en-GB" sz="3200" b="1" dirty="0"/>
              <a:t>Perpetrator Focused</a:t>
            </a:r>
          </a:p>
        </p:txBody>
      </p:sp>
      <p:sp>
        <p:nvSpPr>
          <p:cNvPr id="9" name="TextBox 8">
            <a:extLst>
              <a:ext uri="{FF2B5EF4-FFF2-40B4-BE49-F238E27FC236}">
                <a16:creationId xmlns:a16="http://schemas.microsoft.com/office/drawing/2014/main" id="{D1503E0B-158D-FCAB-F0A4-E3B54E7927FB}"/>
              </a:ext>
            </a:extLst>
          </p:cNvPr>
          <p:cNvSpPr txBox="1"/>
          <p:nvPr/>
        </p:nvSpPr>
        <p:spPr>
          <a:xfrm>
            <a:off x="7234646" y="1330960"/>
            <a:ext cx="2461805" cy="369332"/>
          </a:xfrm>
          <a:prstGeom prst="rect">
            <a:avLst/>
          </a:prstGeom>
          <a:noFill/>
        </p:spPr>
        <p:txBody>
          <a:bodyPr wrap="square" rtlCol="0">
            <a:spAutoFit/>
          </a:bodyPr>
          <a:lstStyle/>
          <a:p>
            <a:r>
              <a:rPr lang="en-GB" dirty="0"/>
              <a:t>Right click to save photo</a:t>
            </a:r>
          </a:p>
        </p:txBody>
      </p:sp>
    </p:spTree>
    <p:extLst>
      <p:ext uri="{BB962C8B-B14F-4D97-AF65-F5344CB8AC3E}">
        <p14:creationId xmlns:p14="http://schemas.microsoft.com/office/powerpoint/2010/main" val="256491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E4540-B1CD-F295-F5F0-E8EB9415EA17}"/>
              </a:ext>
            </a:extLst>
          </p:cNvPr>
          <p:cNvSpPr>
            <a:spLocks noGrp="1"/>
          </p:cNvSpPr>
          <p:nvPr>
            <p:ph type="sldNum" sz="quarter" idx="12"/>
          </p:nvPr>
        </p:nvSpPr>
        <p:spPr/>
        <p:txBody>
          <a:bodyPr/>
          <a:lstStyle/>
          <a:p>
            <a:pPr>
              <a:defRPr/>
            </a:pPr>
            <a:fld id="{9869346E-AA40-4AEA-AEC6-92B260C469A1}" type="slidenum">
              <a:rPr lang="en-US" smtClean="0"/>
              <a:pPr>
                <a:defRPr/>
              </a:pPr>
              <a:t>15</a:t>
            </a:fld>
            <a:endParaRPr lang="en-US" dirty="0">
              <a:solidFill>
                <a:schemeClr val="tx1"/>
              </a:solidFill>
            </a:endParaRPr>
          </a:p>
        </p:txBody>
      </p:sp>
      <p:sp>
        <p:nvSpPr>
          <p:cNvPr id="4" name="TextBox 3">
            <a:extLst>
              <a:ext uri="{FF2B5EF4-FFF2-40B4-BE49-F238E27FC236}">
                <a16:creationId xmlns:a16="http://schemas.microsoft.com/office/drawing/2014/main" id="{54CDE755-E766-3313-CE51-2885FC91BC61}"/>
              </a:ext>
            </a:extLst>
          </p:cNvPr>
          <p:cNvSpPr txBox="1"/>
          <p:nvPr/>
        </p:nvSpPr>
        <p:spPr>
          <a:xfrm>
            <a:off x="1113426" y="1526669"/>
            <a:ext cx="4681950" cy="5331331"/>
          </a:xfrm>
          <a:prstGeom prst="rect">
            <a:avLst/>
          </a:prstGeom>
          <a:noFill/>
        </p:spPr>
        <p:txBody>
          <a:bodyPr wrap="square" rtlCol="0">
            <a:spAutoFit/>
          </a:bodyPr>
          <a:lstStyle/>
          <a:p>
            <a:r>
              <a:rPr lang="en-GB" sz="1400" b="1" i="1" dirty="0"/>
              <a:t>Platforms: Twitter </a:t>
            </a:r>
          </a:p>
          <a:p>
            <a:endParaRPr lang="en-GB" sz="1400" b="1" i="1"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What did you get up to last night?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Did you track your partner’s movements – maybe turn up at their house when they didn’t want you there?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If you recognise these signs, it’s time to #Reflect on your behaviour and get help.</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Make a change today: </a:t>
            </a:r>
            <a:r>
              <a:rPr lang="en-GB" sz="1800" dirty="0">
                <a:effectLst/>
                <a:latin typeface="Calibri" panose="020F0502020204030204" pitchFamily="34" charset="0"/>
                <a:ea typeface="Calibri" panose="020F0502020204030204" pitchFamily="34" charset="0"/>
                <a:hlinkClick r:id="rId2"/>
              </a:rPr>
              <a:t>www.thechange-project.org</a:t>
            </a:r>
            <a:r>
              <a:rPr lang="en-GB" sz="1800" dirty="0">
                <a:effectLst/>
                <a:latin typeface="Calibri" panose="020F0502020204030204" pitchFamily="34" charset="0"/>
                <a:ea typeface="Calibri" panose="020F0502020204030204" pitchFamily="34" charset="0"/>
              </a:rPr>
              <a:t>  </a:t>
            </a:r>
          </a:p>
          <a:p>
            <a:endParaRPr lang="en-GB" dirty="0">
              <a:latin typeface="Calibri" panose="020F0502020204030204" pitchFamily="34" charset="0"/>
              <a:ea typeface="Calibri" panose="020F0502020204030204" pitchFamily="34" charset="0"/>
            </a:endParaRPr>
          </a:p>
          <a:p>
            <a:r>
              <a:rPr lang="en-GB" sz="1800" kern="100" dirty="0">
                <a:solidFill>
                  <a:srgbClr val="000000"/>
                </a:solidFill>
                <a:effectLst/>
                <a:latin typeface="+mj-lt"/>
                <a:ea typeface="Calibri" panose="020F0502020204030204" pitchFamily="34" charset="0"/>
                <a:cs typeface="Calibri" panose="020F0502020204030204" pitchFamily="34" charset="0"/>
              </a:rPr>
              <a:t>If you think you’re being stalked</a:t>
            </a:r>
            <a:r>
              <a:rPr lang="en-GB" sz="18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endParaRPr lang="en-GB" sz="1800" dirty="0">
              <a:effectLst/>
              <a:latin typeface="Calibri" panose="020F0502020204030204" pitchFamily="34" charset="0"/>
              <a:ea typeface="Calibri" panose="020F0502020204030204" pitchFamily="34" charset="0"/>
            </a:endParaRPr>
          </a:p>
          <a:p>
            <a:endParaRPr lang="en-GB" sz="1400" dirty="0">
              <a:effectLst/>
              <a:ea typeface="Calibri" panose="020F0502020204030204" pitchFamily="34" charset="0"/>
              <a:cs typeface="Times New Roman" panose="02020603050405020304" pitchFamily="18" charset="0"/>
            </a:endParaRPr>
          </a:p>
        </p:txBody>
      </p:sp>
      <p:pic>
        <p:nvPicPr>
          <p:cNvPr id="5" name="Picture 4" descr="A person holding a phone&#10;&#10;Description automatically generated with medium confidence">
            <a:extLst>
              <a:ext uri="{FF2B5EF4-FFF2-40B4-BE49-F238E27FC236}">
                <a16:creationId xmlns:a16="http://schemas.microsoft.com/office/drawing/2014/main" id="{C53D9417-5AD6-BBA8-B6AA-5EEF2160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526" y="1405282"/>
            <a:ext cx="4059411" cy="4677355"/>
          </a:xfrm>
          <a:prstGeom prst="rect">
            <a:avLst/>
          </a:prstGeom>
        </p:spPr>
      </p:pic>
      <p:sp>
        <p:nvSpPr>
          <p:cNvPr id="6" name="TextBox 5">
            <a:extLst>
              <a:ext uri="{FF2B5EF4-FFF2-40B4-BE49-F238E27FC236}">
                <a16:creationId xmlns:a16="http://schemas.microsoft.com/office/drawing/2014/main" id="{145407F5-3005-ECBA-D0E6-49A6B0E9367C}"/>
              </a:ext>
            </a:extLst>
          </p:cNvPr>
          <p:cNvSpPr txBox="1"/>
          <p:nvPr/>
        </p:nvSpPr>
        <p:spPr>
          <a:xfrm>
            <a:off x="681918" y="426720"/>
            <a:ext cx="7161602" cy="584775"/>
          </a:xfrm>
          <a:prstGeom prst="rect">
            <a:avLst/>
          </a:prstGeom>
          <a:noFill/>
        </p:spPr>
        <p:txBody>
          <a:bodyPr wrap="square" rtlCol="0">
            <a:spAutoFit/>
          </a:bodyPr>
          <a:lstStyle/>
          <a:p>
            <a:r>
              <a:rPr lang="en-GB" sz="3200" b="1" dirty="0"/>
              <a:t>Perpetrator Focused</a:t>
            </a:r>
          </a:p>
        </p:txBody>
      </p:sp>
    </p:spTree>
    <p:extLst>
      <p:ext uri="{BB962C8B-B14F-4D97-AF65-F5344CB8AC3E}">
        <p14:creationId xmlns:p14="http://schemas.microsoft.com/office/powerpoint/2010/main" val="84007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C9B34-D1DD-A538-FB37-4335AE31EC8B}"/>
              </a:ext>
            </a:extLst>
          </p:cNvPr>
          <p:cNvSpPr>
            <a:spLocks noGrp="1"/>
          </p:cNvSpPr>
          <p:nvPr>
            <p:ph type="sldNum" sz="quarter" idx="12"/>
          </p:nvPr>
        </p:nvSpPr>
        <p:spPr/>
        <p:txBody>
          <a:bodyPr/>
          <a:lstStyle/>
          <a:p>
            <a:pPr>
              <a:defRPr/>
            </a:pPr>
            <a:fld id="{9869346E-AA40-4AEA-AEC6-92B260C469A1}" type="slidenum">
              <a:rPr lang="en-US" smtClean="0"/>
              <a:pPr>
                <a:defRPr/>
              </a:pPr>
              <a:t>16</a:t>
            </a:fld>
            <a:endParaRPr lang="en-US" dirty="0">
              <a:solidFill>
                <a:schemeClr val="tx1"/>
              </a:solidFill>
            </a:endParaRPr>
          </a:p>
        </p:txBody>
      </p:sp>
      <p:pic>
        <p:nvPicPr>
          <p:cNvPr id="4" name="Picture 3" descr="A person holding a phone&#10;&#10;Description automatically generated with medium confidence">
            <a:extLst>
              <a:ext uri="{FF2B5EF4-FFF2-40B4-BE49-F238E27FC236}">
                <a16:creationId xmlns:a16="http://schemas.microsoft.com/office/drawing/2014/main" id="{9932D4DB-40C8-E3AC-8153-BEED30948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658" y="1405282"/>
            <a:ext cx="4059411" cy="4677355"/>
          </a:xfrm>
          <a:prstGeom prst="rect">
            <a:avLst/>
          </a:prstGeom>
        </p:spPr>
      </p:pic>
      <p:sp>
        <p:nvSpPr>
          <p:cNvPr id="6" name="TextBox 5">
            <a:extLst>
              <a:ext uri="{FF2B5EF4-FFF2-40B4-BE49-F238E27FC236}">
                <a16:creationId xmlns:a16="http://schemas.microsoft.com/office/drawing/2014/main" id="{FBF19C09-B01D-8B9C-EBCB-AECB19216E5B}"/>
              </a:ext>
            </a:extLst>
          </p:cNvPr>
          <p:cNvSpPr txBox="1"/>
          <p:nvPr/>
        </p:nvSpPr>
        <p:spPr>
          <a:xfrm>
            <a:off x="681918" y="1089165"/>
            <a:ext cx="4681950" cy="5632311"/>
          </a:xfrm>
          <a:prstGeom prst="rect">
            <a:avLst/>
          </a:prstGeom>
          <a:noFill/>
        </p:spPr>
        <p:txBody>
          <a:bodyPr wrap="square" rtlCol="0">
            <a:spAutoFit/>
          </a:bodyPr>
          <a:lstStyle/>
          <a:p>
            <a:r>
              <a:rPr lang="en-GB" sz="1400" b="1" i="1" dirty="0"/>
              <a:t>Platforms: Instagram</a:t>
            </a:r>
            <a:endParaRPr lang="en-GB" sz="1400" dirty="0"/>
          </a:p>
          <a:p>
            <a:endParaRPr lang="en-GB" sz="1400" dirty="0"/>
          </a:p>
          <a:p>
            <a:r>
              <a:rPr lang="en-GB" sz="1800" dirty="0">
                <a:effectLst/>
                <a:latin typeface="Calibri" panose="020F0502020204030204" pitchFamily="34" charset="0"/>
                <a:ea typeface="Calibri" panose="020F0502020204030204" pitchFamily="34" charset="0"/>
              </a:rPr>
              <a:t>What did you get up to last night?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Did you track your partner’s movements – maybe turn up at their house when they didn’t want you there?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If you recognise these signs, it’s time to #Reflect on your behaviour and get help.</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Make a change today: </a:t>
            </a:r>
            <a:r>
              <a:rPr lang="en-GB" sz="1800" dirty="0">
                <a:effectLst/>
                <a:latin typeface="Calibri" panose="020F0502020204030204" pitchFamily="34" charset="0"/>
                <a:ea typeface="Calibri" panose="020F0502020204030204" pitchFamily="34" charset="0"/>
                <a:hlinkClick r:id="rId3"/>
              </a:rPr>
              <a:t>www.thechange-project.org</a:t>
            </a:r>
            <a:r>
              <a:rPr lang="en-GB" sz="1800" dirty="0">
                <a:effectLst/>
                <a:latin typeface="Calibri" panose="020F0502020204030204" pitchFamily="34" charset="0"/>
                <a:ea typeface="Calibri" panose="020F0502020204030204" pitchFamily="34" charset="0"/>
              </a:rPr>
              <a:t>  </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400" kern="100" dirty="0">
                <a:solidFill>
                  <a:srgbClr val="000000"/>
                </a:solidFill>
                <a:effectLst/>
                <a:latin typeface="+mj-lt"/>
                <a:ea typeface="Calibri" panose="020F0502020204030204" pitchFamily="34" charset="0"/>
                <a:cs typeface="Calibri" panose="020F0502020204030204" pitchFamily="34" charset="0"/>
              </a:rPr>
              <a:t> 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endParaRPr lang="en-GB" dirty="0">
              <a:effectLst/>
              <a:ea typeface="Calibri" panose="020F0502020204030204" pitchFamily="34" charset="0"/>
              <a:cs typeface="Times New Roman" panose="02020603050405020304" pitchFamily="18" charset="0"/>
            </a:endParaRPr>
          </a:p>
          <a:p>
            <a:r>
              <a:rPr lang="en-GB" sz="1400" dirty="0">
                <a:ea typeface="Calibri" panose="020F0502020204030204" pitchFamily="34" charset="0"/>
                <a:cs typeface="Times New Roman" panose="02020603050405020304" pitchFamily="18" charset="0"/>
              </a:rPr>
              <a:t>#ReflectOnYourBehaviour #DomesticAbuse #DomesticAbuseAwareness #DomesticAbuseIsNotOkay #DomesticAbusePrevention #GetHelp #TheChangeProject #Counselling #Therapy  </a:t>
            </a:r>
            <a:r>
              <a:rPr lang="en-GB" sz="1400" dirty="0">
                <a:latin typeface="+mj-lt"/>
                <a:cs typeface="Arial" panose="020B0604020202020204" pitchFamily="34" charset="0"/>
              </a:rPr>
              <a:t>#NSAW2024 </a:t>
            </a:r>
            <a:endParaRPr lang="en-GB" sz="14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B70A29-465A-1017-935C-68F28B02AD18}"/>
              </a:ext>
            </a:extLst>
          </p:cNvPr>
          <p:cNvSpPr txBox="1"/>
          <p:nvPr/>
        </p:nvSpPr>
        <p:spPr>
          <a:xfrm>
            <a:off x="681918" y="426720"/>
            <a:ext cx="7161602" cy="584775"/>
          </a:xfrm>
          <a:prstGeom prst="rect">
            <a:avLst/>
          </a:prstGeom>
          <a:noFill/>
        </p:spPr>
        <p:txBody>
          <a:bodyPr wrap="square" rtlCol="0">
            <a:spAutoFit/>
          </a:bodyPr>
          <a:lstStyle/>
          <a:p>
            <a:r>
              <a:rPr lang="en-GB" sz="3200" b="1" dirty="0"/>
              <a:t>Perpetrator Focused</a:t>
            </a:r>
          </a:p>
        </p:txBody>
      </p:sp>
    </p:spTree>
    <p:extLst>
      <p:ext uri="{BB962C8B-B14F-4D97-AF65-F5344CB8AC3E}">
        <p14:creationId xmlns:p14="http://schemas.microsoft.com/office/powerpoint/2010/main" val="356696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9E20E-F0F6-0A0D-2209-8B8DFA2CF010}"/>
              </a:ext>
            </a:extLst>
          </p:cNvPr>
          <p:cNvSpPr>
            <a:spLocks noGrp="1"/>
          </p:cNvSpPr>
          <p:nvPr>
            <p:ph type="sldNum" sz="quarter" idx="12"/>
          </p:nvPr>
        </p:nvSpPr>
        <p:spPr/>
        <p:txBody>
          <a:bodyPr/>
          <a:lstStyle/>
          <a:p>
            <a:pPr>
              <a:defRPr/>
            </a:pPr>
            <a:fld id="{9869346E-AA40-4AEA-AEC6-92B260C469A1}" type="slidenum">
              <a:rPr lang="en-US" smtClean="0"/>
              <a:pPr>
                <a:defRPr/>
              </a:pPr>
              <a:t>2</a:t>
            </a:fld>
            <a:endParaRPr lang="en-US" dirty="0">
              <a:solidFill>
                <a:schemeClr val="tx1"/>
              </a:solidFill>
            </a:endParaRPr>
          </a:p>
        </p:txBody>
      </p:sp>
      <p:pic>
        <p:nvPicPr>
          <p:cNvPr id="4" name="Picture 3" descr="A collage of images of a puzzle&#10;&#10;Description automatically generated">
            <a:extLst>
              <a:ext uri="{FF2B5EF4-FFF2-40B4-BE49-F238E27FC236}">
                <a16:creationId xmlns:a16="http://schemas.microsoft.com/office/drawing/2014/main" id="{95B4AC9C-441A-B5F8-7C5B-C6202CCBFE22}"/>
              </a:ext>
            </a:extLst>
          </p:cNvPr>
          <p:cNvPicPr>
            <a:picLocks noChangeAspect="1"/>
          </p:cNvPicPr>
          <p:nvPr/>
        </p:nvPicPr>
        <p:blipFill>
          <a:blip r:embed="rId2"/>
          <a:stretch>
            <a:fillRect/>
          </a:stretch>
        </p:blipFill>
        <p:spPr>
          <a:xfrm>
            <a:off x="5850888" y="507999"/>
            <a:ext cx="5848352" cy="5848352"/>
          </a:xfrm>
          <a:prstGeom prst="rect">
            <a:avLst/>
          </a:prstGeom>
        </p:spPr>
      </p:pic>
      <p:sp>
        <p:nvSpPr>
          <p:cNvPr id="6" name="TextBox 5">
            <a:extLst>
              <a:ext uri="{FF2B5EF4-FFF2-40B4-BE49-F238E27FC236}">
                <a16:creationId xmlns:a16="http://schemas.microsoft.com/office/drawing/2014/main" id="{2A458CD1-81C5-F6D7-C687-7159D1AA703B}"/>
              </a:ext>
            </a:extLst>
          </p:cNvPr>
          <p:cNvSpPr txBox="1"/>
          <p:nvPr/>
        </p:nvSpPr>
        <p:spPr>
          <a:xfrm>
            <a:off x="609600" y="132079"/>
            <a:ext cx="4592320" cy="6421630"/>
          </a:xfrm>
          <a:prstGeom prst="rect">
            <a:avLst/>
          </a:prstGeom>
          <a:noFill/>
        </p:spPr>
        <p:txBody>
          <a:bodyPr wrap="square" rtlCol="0">
            <a:spAutoFit/>
          </a:bodyPr>
          <a:lstStyle/>
          <a:p>
            <a:r>
              <a:rPr lang="en-GB" sz="1300" b="1" dirty="0">
                <a:latin typeface="+mj-lt"/>
              </a:rPr>
              <a:t>Facebook</a:t>
            </a:r>
          </a:p>
          <a:p>
            <a:pPr>
              <a:lnSpc>
                <a:spcPct val="107000"/>
              </a:lnSpc>
              <a:spcAft>
                <a:spcPts val="800"/>
              </a:spcAft>
            </a:pPr>
            <a:r>
              <a:rPr lang="en-GB" sz="1300" kern="100" dirty="0">
                <a:latin typeface="+mj-lt"/>
                <a:ea typeface="Calibri" panose="020F0502020204030204" pitchFamily="34" charset="0"/>
                <a:cs typeface="Times New Roman" panose="02020603050405020304" pitchFamily="18" charset="0"/>
              </a:rPr>
              <a:t>Southend, Essex and Thurrock Domestic Abuse Board (SETDAB) are working in partnership to support the Suzy Lamplugh Trust’s National Stalking Awareness Week,  22 to 26 April. </a:t>
            </a:r>
          </a:p>
          <a:p>
            <a:pPr>
              <a:lnSpc>
                <a:spcPct val="107000"/>
              </a:lnSpc>
              <a:spcAft>
                <a:spcPts val="800"/>
              </a:spcAft>
            </a:pPr>
            <a:r>
              <a:rPr lang="en-GB" sz="1300" kern="100" dirty="0">
                <a:latin typeface="+mj-lt"/>
                <a:ea typeface="Calibri" panose="020F0502020204030204" pitchFamily="34" charset="0"/>
                <a:cs typeface="Times New Roman" panose="02020603050405020304" pitchFamily="18" charset="0"/>
              </a:rPr>
              <a:t>Read more on how we are working together across Essex to improve our support for victims.</a:t>
            </a:r>
          </a:p>
          <a:p>
            <a:pPr>
              <a:lnSpc>
                <a:spcPct val="107000"/>
              </a:lnSpc>
              <a:spcAft>
                <a:spcPts val="800"/>
              </a:spcAft>
            </a:pPr>
            <a:r>
              <a:rPr lang="en-GB" sz="1300" dirty="0">
                <a:hlinkClick r:id="rId3"/>
              </a:rPr>
              <a:t>Joining forces against stalking: National Stalking Week - Southend and Thurrock Domestic Abuse Partnership (setdab.org)</a:t>
            </a:r>
            <a:endParaRPr lang="en-GB" sz="1300" kern="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300" kern="100" dirty="0">
                <a:latin typeface="+mj-lt"/>
                <a:ea typeface="Calibri" panose="020F0502020204030204" pitchFamily="34" charset="0"/>
                <a:cs typeface="Times New Roman" panose="02020603050405020304" pitchFamily="18" charset="0"/>
              </a:rPr>
              <a:t>Stalking is a pattern of fixated, obsessive, unwanted, repeated abusive behaviours. If you see the signs we will see the bigger picture.</a:t>
            </a:r>
          </a:p>
          <a:p>
            <a:pPr>
              <a:lnSpc>
                <a:spcPct val="107000"/>
              </a:lnSpc>
              <a:spcAft>
                <a:spcPts val="800"/>
              </a:spcAft>
            </a:pPr>
            <a:r>
              <a:rPr lang="en-GB" sz="1300" kern="100" dirty="0">
                <a:effectLst/>
                <a:latin typeface="+mj-lt"/>
                <a:ea typeface="Calibri" panose="020F0502020204030204" pitchFamily="34" charset="0"/>
                <a:cs typeface="Times New Roman" panose="02020603050405020304" pitchFamily="18" charset="0"/>
              </a:rPr>
              <a:t>Essex Compass is here to help. Call 0330 333 7 444 or visit their website for assistance. You're not alone. </a:t>
            </a:r>
          </a:p>
          <a:p>
            <a:pPr>
              <a:lnSpc>
                <a:spcPct val="107000"/>
              </a:lnSpc>
              <a:spcAft>
                <a:spcPts val="800"/>
              </a:spcAft>
            </a:pPr>
            <a:r>
              <a:rPr lang="en-GB" sz="1300" dirty="0">
                <a:latin typeface="+mj-lt"/>
              </a:rPr>
              <a:t> In an emergency always call 999.</a:t>
            </a:r>
            <a:endParaRPr lang="en-GB" sz="13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300" dirty="0">
                <a:latin typeface="+mj-lt"/>
                <a:cs typeface="Arial" panose="020B0604020202020204" pitchFamily="34" charset="0"/>
              </a:rPr>
              <a:t>#StalkingAwareness #stalking  #NSAW2024 </a:t>
            </a:r>
            <a:r>
              <a:rPr lang="en-GB" sz="1300" dirty="0">
                <a:latin typeface="+mj-lt"/>
              </a:rPr>
              <a:t>#thebiggerpicture</a:t>
            </a:r>
          </a:p>
          <a:p>
            <a:r>
              <a:rPr lang="en-GB" sz="1300" b="1" dirty="0">
                <a:latin typeface="+mj-lt"/>
              </a:rPr>
              <a:t>Twitter and Instagram</a:t>
            </a:r>
          </a:p>
          <a:p>
            <a:endParaRPr lang="en-GB" sz="1300" dirty="0">
              <a:latin typeface="+mj-lt"/>
            </a:endParaRPr>
          </a:p>
          <a:p>
            <a:r>
              <a:rPr lang="en-GB" sz="1300" kern="100" dirty="0">
                <a:effectLst/>
                <a:latin typeface="+mj-lt"/>
                <a:ea typeface="Calibri" panose="020F0502020204030204" pitchFamily="34" charset="0"/>
                <a:cs typeface="Calibri" panose="020F0502020204030204" pitchFamily="34" charset="0"/>
              </a:rPr>
              <a:t>SETDAB partners are supporting Suzy Lamplugh Trust for National Stalking Week, 22 to 26 April. This campaign raises awareness on stalking's impact. Theme: ‘Join forces against stalking’. Read more on how we are collaborating across Essex to enhance victim support. If you see signs, reach out. Essex Compass: 0330 333 7 444. </a:t>
            </a:r>
            <a:endParaRPr lang="en-GB" sz="1300" kern="100" dirty="0">
              <a:effectLst/>
              <a:latin typeface="+mj-lt"/>
              <a:ea typeface="Calibri" panose="020F0502020204030204" pitchFamily="34" charset="0"/>
              <a:cs typeface="Times New Roman" panose="02020603050405020304" pitchFamily="18" charset="0"/>
            </a:endParaRPr>
          </a:p>
          <a:p>
            <a:endParaRPr lang="en-GB" sz="1300" dirty="0">
              <a:latin typeface="+mj-lt"/>
            </a:endParaRPr>
          </a:p>
          <a:p>
            <a:r>
              <a:rPr lang="en-GB" sz="1300" dirty="0">
                <a:latin typeface="+mj-lt"/>
                <a:cs typeface="Arial" panose="020B0604020202020204" pitchFamily="34" charset="0"/>
              </a:rPr>
              <a:t>#StalkingAwareness #stalking  #NSAW2024 </a:t>
            </a:r>
            <a:r>
              <a:rPr lang="en-GB" sz="1300" dirty="0">
                <a:latin typeface="+mj-lt"/>
              </a:rPr>
              <a:t>#thebiggerpicture</a:t>
            </a:r>
          </a:p>
          <a:p>
            <a:endParaRPr lang="en-GB" sz="1300" dirty="0">
              <a:latin typeface="+mj-lt"/>
            </a:endParaRPr>
          </a:p>
        </p:txBody>
      </p:sp>
      <p:sp>
        <p:nvSpPr>
          <p:cNvPr id="7" name="TextBox 6">
            <a:extLst>
              <a:ext uri="{FF2B5EF4-FFF2-40B4-BE49-F238E27FC236}">
                <a16:creationId xmlns:a16="http://schemas.microsoft.com/office/drawing/2014/main" id="{4F8018EF-2DD9-6083-DE36-4CDAA6F7BBB1}"/>
              </a:ext>
            </a:extLst>
          </p:cNvPr>
          <p:cNvSpPr txBox="1"/>
          <p:nvPr/>
        </p:nvSpPr>
        <p:spPr>
          <a:xfrm>
            <a:off x="5850888" y="6356351"/>
            <a:ext cx="2769872" cy="369332"/>
          </a:xfrm>
          <a:prstGeom prst="rect">
            <a:avLst/>
          </a:prstGeom>
          <a:noFill/>
        </p:spPr>
        <p:txBody>
          <a:bodyPr wrap="square" rtlCol="0">
            <a:spAutoFit/>
          </a:bodyPr>
          <a:lstStyle/>
          <a:p>
            <a:r>
              <a:rPr lang="en-GB" b="1" i="1" dirty="0">
                <a:solidFill>
                  <a:srgbClr val="FF0000"/>
                </a:solidFill>
              </a:rPr>
              <a:t>Right click to save photo</a:t>
            </a:r>
          </a:p>
        </p:txBody>
      </p:sp>
    </p:spTree>
    <p:extLst>
      <p:ext uri="{BB962C8B-B14F-4D97-AF65-F5344CB8AC3E}">
        <p14:creationId xmlns:p14="http://schemas.microsoft.com/office/powerpoint/2010/main" val="409598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3F11B-94CA-BDAE-0E0F-D09606453CAD}"/>
              </a:ext>
            </a:extLst>
          </p:cNvPr>
          <p:cNvSpPr>
            <a:spLocks noGrp="1"/>
          </p:cNvSpPr>
          <p:nvPr>
            <p:ph type="sldNum" sz="quarter" idx="12"/>
          </p:nvPr>
        </p:nvSpPr>
        <p:spPr/>
        <p:txBody>
          <a:bodyPr/>
          <a:lstStyle/>
          <a:p>
            <a:pPr>
              <a:defRPr/>
            </a:pPr>
            <a:fld id="{9869346E-AA40-4AEA-AEC6-92B260C469A1}" type="slidenum">
              <a:rPr lang="en-US" smtClean="0"/>
              <a:pPr>
                <a:defRPr/>
              </a:pPr>
              <a:t>3</a:t>
            </a:fld>
            <a:endParaRPr lang="en-US" dirty="0">
              <a:solidFill>
                <a:schemeClr val="tx1"/>
              </a:solidFill>
            </a:endParaRPr>
          </a:p>
        </p:txBody>
      </p:sp>
      <p:pic>
        <p:nvPicPr>
          <p:cNvPr id="5" name="Picture 4" descr="A computer screen with icons&#10;&#10;Description automatically generated with medium confidence">
            <a:extLst>
              <a:ext uri="{FF2B5EF4-FFF2-40B4-BE49-F238E27FC236}">
                <a16:creationId xmlns:a16="http://schemas.microsoft.com/office/drawing/2014/main" id="{CA318D0F-728D-6639-0A88-C17AFDE00FD8}"/>
              </a:ext>
            </a:extLst>
          </p:cNvPr>
          <p:cNvPicPr>
            <a:picLocks noChangeAspect="1"/>
          </p:cNvPicPr>
          <p:nvPr/>
        </p:nvPicPr>
        <p:blipFill>
          <a:blip r:embed="rId2"/>
          <a:stretch>
            <a:fillRect/>
          </a:stretch>
        </p:blipFill>
        <p:spPr>
          <a:xfrm>
            <a:off x="6040120" y="814071"/>
            <a:ext cx="5542280" cy="5542280"/>
          </a:xfrm>
          <a:prstGeom prst="rect">
            <a:avLst/>
          </a:prstGeom>
        </p:spPr>
      </p:pic>
      <p:sp>
        <p:nvSpPr>
          <p:cNvPr id="8" name="TextBox 7">
            <a:extLst>
              <a:ext uri="{FF2B5EF4-FFF2-40B4-BE49-F238E27FC236}">
                <a16:creationId xmlns:a16="http://schemas.microsoft.com/office/drawing/2014/main" id="{AF4B29E8-64F0-3F7D-8F89-2F2774191E0A}"/>
              </a:ext>
            </a:extLst>
          </p:cNvPr>
          <p:cNvSpPr txBox="1"/>
          <p:nvPr/>
        </p:nvSpPr>
        <p:spPr>
          <a:xfrm>
            <a:off x="772160" y="692151"/>
            <a:ext cx="4836160" cy="7005572"/>
          </a:xfrm>
          <a:prstGeom prst="rect">
            <a:avLst/>
          </a:prstGeom>
          <a:noFill/>
        </p:spPr>
        <p:txBody>
          <a:bodyPr wrap="square">
            <a:spAutoFit/>
          </a:bodyPr>
          <a:lstStyle/>
          <a:p>
            <a:pPr>
              <a:lnSpc>
                <a:spcPct val="107000"/>
              </a:lnSpc>
              <a:spcAft>
                <a:spcPts val="800"/>
              </a:spcAft>
            </a:pPr>
            <a:r>
              <a:rPr lang="en-GB" sz="1400" b="1" kern="100" dirty="0">
                <a:effectLst/>
                <a:latin typeface="+mj-lt"/>
                <a:ea typeface="Calibri" panose="020F0502020204030204" pitchFamily="34" charset="0"/>
                <a:cs typeface="Times New Roman" panose="02020603050405020304" pitchFamily="18" charset="0"/>
              </a:rPr>
              <a:t>Facebook</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Cyberstalking is when a person keeps track of you online or uses other electronic means to harass, scare, or threaten physical harm.</a:t>
            </a:r>
          </a:p>
          <a:p>
            <a:pPr>
              <a:lnSpc>
                <a:spcPct val="107000"/>
              </a:lnSpc>
              <a:spcAft>
                <a:spcPts val="800"/>
              </a:spcAft>
            </a:pPr>
            <a:r>
              <a:rPr lang="en-GB" sz="1400" kern="100" dirty="0">
                <a:latin typeface="+mj-lt"/>
                <a:ea typeface="Calibri" panose="020F0502020204030204" pitchFamily="34" charset="0"/>
                <a:cs typeface="Times New Roman" panose="02020603050405020304" pitchFamily="18" charset="0"/>
              </a:rPr>
              <a:t>What can you do?</a:t>
            </a:r>
            <a:r>
              <a:rPr lang="en-GB" sz="1400" kern="100" dirty="0">
                <a:effectLst/>
                <a:latin typeface="+mj-lt"/>
                <a:ea typeface="Calibri" panose="020F0502020204030204" pitchFamily="34" charset="0"/>
                <a:cs typeface="Times New Roman" panose="02020603050405020304" pitchFamily="18" charset="0"/>
              </a:rPr>
              <a:t> </a:t>
            </a:r>
          </a:p>
          <a:p>
            <a:pPr marL="342900" lvl="0" indent="-342900">
              <a:buFont typeface="+mj-lt"/>
              <a:buAutoNum type="arabicPeriod"/>
            </a:pPr>
            <a:r>
              <a:rPr lang="en-GB" sz="1400" dirty="0">
                <a:effectLst/>
                <a:latin typeface="+mj-lt"/>
                <a:ea typeface="Times New Roman" panose="02020603050405020304" pitchFamily="18" charset="0"/>
                <a:cs typeface="Calibri" panose="020F0502020204030204" pitchFamily="34" charset="0"/>
              </a:rPr>
              <a:t>Be mindful of what you share online</a:t>
            </a:r>
            <a:endParaRPr lang="en-GB" sz="1400" dirty="0">
              <a:effectLst/>
              <a:latin typeface="+mj-lt"/>
              <a:ea typeface="Calibri" panose="020F0502020204030204" pitchFamily="34" charset="0"/>
              <a:cs typeface="Calibri" panose="020F0502020204030204" pitchFamily="34" charset="0"/>
            </a:endParaRPr>
          </a:p>
          <a:p>
            <a:pPr marL="342900" lvl="0" indent="-342900">
              <a:buFont typeface="+mj-lt"/>
              <a:buAutoNum type="arabicPeriod"/>
            </a:pPr>
            <a:r>
              <a:rPr lang="en-GB" sz="1400" dirty="0">
                <a:effectLst/>
                <a:latin typeface="+mj-lt"/>
                <a:ea typeface="Times New Roman" panose="02020603050405020304" pitchFamily="18" charset="0"/>
                <a:cs typeface="Calibri" panose="020F0502020204030204" pitchFamily="34" charset="0"/>
              </a:rPr>
              <a:t>Regularly check and update your privacy settings on social media platforms</a:t>
            </a:r>
            <a:endParaRPr lang="en-GB" sz="1400" dirty="0">
              <a:effectLst/>
              <a:latin typeface="+mj-lt"/>
              <a:ea typeface="Calibri" panose="020F0502020204030204" pitchFamily="34" charset="0"/>
              <a:cs typeface="Calibri" panose="020F0502020204030204" pitchFamily="34" charset="0"/>
            </a:endParaRPr>
          </a:p>
          <a:p>
            <a:pPr marL="342900" lvl="0" indent="-342900">
              <a:buFont typeface="+mj-lt"/>
              <a:buAutoNum type="arabicPeriod"/>
            </a:pPr>
            <a:r>
              <a:rPr lang="en-GB" sz="1400" dirty="0">
                <a:effectLst/>
                <a:latin typeface="+mj-lt"/>
                <a:ea typeface="Times New Roman" panose="02020603050405020304" pitchFamily="18" charset="0"/>
                <a:cs typeface="Calibri" panose="020F0502020204030204" pitchFamily="34" charset="0"/>
              </a:rPr>
              <a:t>Regularly change passwords</a:t>
            </a:r>
            <a:endParaRPr lang="en-GB" sz="1400" dirty="0">
              <a:effectLst/>
              <a:latin typeface="+mj-lt"/>
              <a:ea typeface="Calibri" panose="020F0502020204030204" pitchFamily="34" charset="0"/>
              <a:cs typeface="Calibri" panose="020F0502020204030204" pitchFamily="34" charset="0"/>
            </a:endParaRPr>
          </a:p>
          <a:p>
            <a:pPr marL="342900" lvl="0" indent="-342900">
              <a:buFont typeface="+mj-lt"/>
              <a:buAutoNum type="arabicPeriod"/>
            </a:pPr>
            <a:r>
              <a:rPr lang="en-GB" sz="1400" dirty="0">
                <a:effectLst/>
                <a:latin typeface="+mj-lt"/>
                <a:ea typeface="Calibri" panose="020F0502020204030204" pitchFamily="34" charset="0"/>
                <a:cs typeface="Calibri" panose="020F0502020204030204" pitchFamily="34" charset="0"/>
              </a:rPr>
              <a:t>Keep a record, screen shot or log of calls and text messages</a:t>
            </a:r>
          </a:p>
          <a:p>
            <a:endParaRPr lang="en-GB" sz="1400" dirty="0">
              <a:latin typeface="+mj-lt"/>
            </a:endParaRPr>
          </a:p>
          <a:p>
            <a:pPr>
              <a:lnSpc>
                <a:spcPct val="107000"/>
              </a:lnSpc>
              <a:spcAft>
                <a:spcPts val="800"/>
              </a:spcAft>
            </a:pPr>
            <a:r>
              <a:rPr lang="en-GB" sz="1400" kern="100" dirty="0">
                <a:latin typeface="+mj-lt"/>
                <a:ea typeface="Calibri" panose="020F0502020204030204" pitchFamily="34" charset="0"/>
                <a:cs typeface="Times New Roman" panose="02020603050405020304" pitchFamily="18" charset="0"/>
              </a:rPr>
              <a:t>I</a:t>
            </a:r>
            <a:r>
              <a:rPr lang="en-GB" sz="1400" kern="100" dirty="0">
                <a:effectLst/>
                <a:latin typeface="+mj-lt"/>
                <a:ea typeface="Calibri" panose="020F0502020204030204" pitchFamily="34" charset="0"/>
                <a:cs typeface="Times New Roman" panose="02020603050405020304" pitchFamily="18" charset="0"/>
              </a:rPr>
              <a:t>f you are </a:t>
            </a:r>
            <a:r>
              <a:rPr lang="en-GB" sz="1400" kern="100" dirty="0">
                <a:latin typeface="+mj-lt"/>
                <a:ea typeface="Calibri" panose="020F0502020204030204" pitchFamily="34" charset="0"/>
                <a:cs typeface="Times New Roman" panose="02020603050405020304" pitchFamily="18" charset="0"/>
              </a:rPr>
              <a:t>being stalked </a:t>
            </a:r>
            <a:r>
              <a:rPr lang="en-GB" sz="1400" kern="100" dirty="0">
                <a:effectLst/>
                <a:latin typeface="+mj-lt"/>
                <a:ea typeface="Calibri" panose="020F0502020204030204" pitchFamily="34" charset="0"/>
                <a:cs typeface="Times New Roman" panose="02020603050405020304" pitchFamily="18" charset="0"/>
              </a:rPr>
              <a:t>help is available from Essex Compass, call 0330 333 7 444 or visit their website. </a:t>
            </a:r>
            <a:r>
              <a:rPr lang="en-GB" sz="1400" u="sng" kern="100" dirty="0">
                <a:solidFill>
                  <a:srgbClr val="0000FF"/>
                </a:solidFill>
                <a:effectLst/>
                <a:latin typeface="+mj-lt"/>
                <a:ea typeface="Calibri" panose="020F0502020204030204" pitchFamily="34" charset="0"/>
                <a:cs typeface="Times New Roman" panose="02020603050405020304" pitchFamily="18" charset="0"/>
                <a:hlinkClick r:id="rId3"/>
              </a:rPr>
              <a:t>Essex Compass</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mj-lt"/>
                <a:cs typeface="Arial" panose="020B0604020202020204" pitchFamily="34" charset="0"/>
              </a:rPr>
              <a:t>#NSAW2024 </a:t>
            </a:r>
            <a:r>
              <a:rPr lang="en-GB" sz="1400" dirty="0">
                <a:latin typeface="+mj-lt"/>
              </a:rPr>
              <a:t>#thebiggerpicture </a:t>
            </a:r>
            <a:r>
              <a:rPr lang="en-GB" sz="1400" dirty="0">
                <a:latin typeface="+mj-lt"/>
                <a:cs typeface="Arial" panose="020B0604020202020204" pitchFamily="34" charset="0"/>
              </a:rPr>
              <a:t>#StalkingAwareness #stalking </a:t>
            </a:r>
          </a:p>
          <a:p>
            <a:pPr>
              <a:lnSpc>
                <a:spcPct val="107000"/>
              </a:lnSpc>
              <a:spcAft>
                <a:spcPts val="800"/>
              </a:spcAft>
            </a:pPr>
            <a:r>
              <a:rPr lang="en-GB" sz="1400" b="1" dirty="0">
                <a:latin typeface="+mj-lt"/>
                <a:cs typeface="Arial" panose="020B0604020202020204" pitchFamily="34" charset="0"/>
              </a:rPr>
              <a:t>Twitter/Instagram</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Cyberstalking includes tracking you online to harass or threaten. Be mindful what you share online, update your privacy settings on social media, change passwords. Keep records of unwanted calls/messages.</a:t>
            </a:r>
          </a:p>
          <a:p>
            <a:pPr>
              <a:lnSpc>
                <a:spcPct val="107000"/>
              </a:lnSpc>
              <a:spcAft>
                <a:spcPts val="800"/>
              </a:spcAft>
            </a:pPr>
            <a:r>
              <a:rPr lang="en-GB" sz="1400" kern="100" dirty="0">
                <a:latin typeface="+mj-lt"/>
                <a:ea typeface="Calibri" panose="020F0502020204030204" pitchFamily="34" charset="0"/>
                <a:cs typeface="Times New Roman" panose="02020603050405020304" pitchFamily="18" charset="0"/>
              </a:rPr>
              <a:t>I</a:t>
            </a:r>
            <a:r>
              <a:rPr lang="en-GB" sz="1400" kern="100" dirty="0">
                <a:effectLst/>
                <a:latin typeface="+mj-lt"/>
                <a:ea typeface="Calibri" panose="020F0502020204030204" pitchFamily="34" charset="0"/>
                <a:cs typeface="Times New Roman" panose="02020603050405020304" pitchFamily="18" charset="0"/>
              </a:rPr>
              <a:t>f you are </a:t>
            </a:r>
            <a:r>
              <a:rPr lang="en-GB" sz="1400" kern="100" dirty="0">
                <a:latin typeface="+mj-lt"/>
                <a:ea typeface="Calibri" panose="020F0502020204030204" pitchFamily="34" charset="0"/>
                <a:cs typeface="Times New Roman" panose="02020603050405020304" pitchFamily="18" charset="0"/>
              </a:rPr>
              <a:t>being stalked </a:t>
            </a:r>
            <a:r>
              <a:rPr lang="en-GB" sz="1400" kern="100" dirty="0">
                <a:effectLst/>
                <a:latin typeface="+mj-lt"/>
                <a:ea typeface="Calibri" panose="020F0502020204030204" pitchFamily="34" charset="0"/>
                <a:cs typeface="Times New Roman" panose="02020603050405020304" pitchFamily="18" charset="0"/>
              </a:rPr>
              <a:t>help is available from Essex Compass, call 0330 333 7 444 or visit their website. </a:t>
            </a:r>
            <a:r>
              <a:rPr lang="en-GB" sz="1400" u="sng" kern="100" dirty="0">
                <a:solidFill>
                  <a:srgbClr val="0000FF"/>
                </a:solidFill>
                <a:effectLst/>
                <a:latin typeface="+mj-lt"/>
                <a:ea typeface="Calibri" panose="020F0502020204030204" pitchFamily="34" charset="0"/>
                <a:cs typeface="Times New Roman" panose="02020603050405020304" pitchFamily="18" charset="0"/>
                <a:hlinkClick r:id="rId3"/>
              </a:rPr>
              <a:t>Essex Compass</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#NSAW2024</a:t>
            </a:r>
          </a:p>
          <a:p>
            <a:pPr>
              <a:lnSpc>
                <a:spcPct val="107000"/>
              </a:lnSpc>
              <a:spcAft>
                <a:spcPts val="800"/>
              </a:spcAft>
            </a:pPr>
            <a:endParaRPr lang="en-GB" sz="1400" b="1" dirty="0">
              <a:latin typeface="+mj-lt"/>
              <a:cs typeface="Arial" panose="020B0604020202020204" pitchFamily="34"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128797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D0527-AE53-C4CA-0D73-276FE80DBB28}"/>
              </a:ext>
            </a:extLst>
          </p:cNvPr>
          <p:cNvSpPr>
            <a:spLocks noGrp="1"/>
          </p:cNvSpPr>
          <p:nvPr>
            <p:ph type="sldNum" sz="quarter" idx="12"/>
          </p:nvPr>
        </p:nvSpPr>
        <p:spPr/>
        <p:txBody>
          <a:bodyPr/>
          <a:lstStyle/>
          <a:p>
            <a:pPr>
              <a:defRPr/>
            </a:pPr>
            <a:fld id="{9869346E-AA40-4AEA-AEC6-92B260C469A1}" type="slidenum">
              <a:rPr lang="en-US" smtClean="0"/>
              <a:pPr>
                <a:defRPr/>
              </a:pPr>
              <a:t>4</a:t>
            </a:fld>
            <a:endParaRPr lang="en-US" dirty="0">
              <a:solidFill>
                <a:schemeClr val="tx1"/>
              </a:solidFill>
            </a:endParaRPr>
          </a:p>
        </p:txBody>
      </p:sp>
      <p:pic>
        <p:nvPicPr>
          <p:cNvPr id="5" name="Picture 4" descr="A poster of a computer&#10;&#10;Description automatically generated">
            <a:extLst>
              <a:ext uri="{FF2B5EF4-FFF2-40B4-BE49-F238E27FC236}">
                <a16:creationId xmlns:a16="http://schemas.microsoft.com/office/drawing/2014/main" id="{92ADB5D9-978D-6F6D-70B2-E42EFAB96C3E}"/>
              </a:ext>
            </a:extLst>
          </p:cNvPr>
          <p:cNvPicPr>
            <a:picLocks noChangeAspect="1"/>
          </p:cNvPicPr>
          <p:nvPr/>
        </p:nvPicPr>
        <p:blipFill>
          <a:blip r:embed="rId2"/>
          <a:stretch>
            <a:fillRect/>
          </a:stretch>
        </p:blipFill>
        <p:spPr>
          <a:xfrm>
            <a:off x="6167120" y="823596"/>
            <a:ext cx="5415280" cy="5415280"/>
          </a:xfrm>
          <a:prstGeom prst="rect">
            <a:avLst/>
          </a:prstGeom>
        </p:spPr>
      </p:pic>
      <p:sp>
        <p:nvSpPr>
          <p:cNvPr id="8" name="TextBox 7">
            <a:extLst>
              <a:ext uri="{FF2B5EF4-FFF2-40B4-BE49-F238E27FC236}">
                <a16:creationId xmlns:a16="http://schemas.microsoft.com/office/drawing/2014/main" id="{5276938F-DEAF-D847-3B29-7C62671AD74F}"/>
              </a:ext>
            </a:extLst>
          </p:cNvPr>
          <p:cNvSpPr txBox="1"/>
          <p:nvPr/>
        </p:nvSpPr>
        <p:spPr>
          <a:xfrm>
            <a:off x="690880" y="498476"/>
            <a:ext cx="5110480" cy="7076874"/>
          </a:xfrm>
          <a:prstGeom prst="rect">
            <a:avLst/>
          </a:prstGeom>
          <a:noFill/>
        </p:spPr>
        <p:txBody>
          <a:bodyPr wrap="square">
            <a:spAutoFit/>
          </a:bodyPr>
          <a:lstStyle/>
          <a:p>
            <a:pPr>
              <a:lnSpc>
                <a:spcPct val="107000"/>
              </a:lnSpc>
              <a:spcAft>
                <a:spcPts val="800"/>
              </a:spcAft>
            </a:pPr>
            <a:r>
              <a:rPr lang="en-GB" sz="1400" b="1" kern="100" dirty="0">
                <a:effectLst/>
                <a:latin typeface="Calibri" panose="020F0502020204030204" pitchFamily="34" charset="0"/>
                <a:ea typeface="Calibri" panose="020F0502020204030204" pitchFamily="34" charset="0"/>
                <a:cs typeface="Times New Roman" panose="02020603050405020304" pitchFamily="18" charset="0"/>
              </a:rPr>
              <a:t>Facebook</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Being afraid to check your phone, </a:t>
            </a:r>
            <a:r>
              <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always looking over your shoulder</a:t>
            </a: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 feeling isolated and trapped in your own home - these are some of the terrifying experiences </a:t>
            </a:r>
            <a:r>
              <a:rPr lang="en-GB"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often faced by victims of stalking.</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Read Hayley's courageous story to understand how stalking affected her life. </a:t>
            </a:r>
          </a:p>
          <a:p>
            <a:pPr>
              <a:lnSpc>
                <a:spcPct val="107000"/>
              </a:lnSpc>
              <a:spcAft>
                <a:spcPts val="800"/>
              </a:spcAft>
            </a:pPr>
            <a:r>
              <a:rPr lang="en-GB" sz="1400" dirty="0">
                <a:hlinkClick r:id="rId3"/>
              </a:rPr>
              <a:t>A Stalking Case Study - Hayley’s online stalking nightmare - Southend and Thurrock Domestic Abuse Partnership (setdab.org)</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Stalking is a crime, and if something doesn’t feel right, help is available from Essex Compass. Call 0330 333 7 444 or visit their website.  Remember, you're not alone.</a:t>
            </a:r>
          </a:p>
          <a:p>
            <a:pPr>
              <a:lnSpc>
                <a:spcPct val="107000"/>
              </a:lnSpc>
              <a:spcAft>
                <a:spcPts val="800"/>
              </a:spcAft>
            </a:pPr>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Essex Compass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In an emergency, always call 999. </a:t>
            </a:r>
          </a:p>
          <a:p>
            <a:pPr>
              <a:lnSpc>
                <a:spcPct val="107000"/>
              </a:lnSpc>
              <a:spcAft>
                <a:spcPts val="800"/>
              </a:spcAft>
            </a:pPr>
            <a:r>
              <a:rPr lang="en-GB" sz="1400" dirty="0">
                <a:latin typeface="+mj-lt"/>
                <a:cs typeface="Arial" panose="020B0604020202020204" pitchFamily="34" charset="0"/>
              </a:rPr>
              <a:t>#NSAW2024 </a:t>
            </a:r>
            <a:r>
              <a:rPr lang="en-GB" sz="1400" dirty="0"/>
              <a:t>#thebiggerpicture </a:t>
            </a:r>
            <a:r>
              <a:rPr lang="en-GB" sz="1400" dirty="0">
                <a:latin typeface="+mj-lt"/>
                <a:cs typeface="Arial" panose="020B0604020202020204" pitchFamily="34" charset="0"/>
              </a:rPr>
              <a:t>#StalkingAwareness #stalking </a:t>
            </a:r>
          </a:p>
          <a:p>
            <a:pPr>
              <a:lnSpc>
                <a:spcPct val="107000"/>
              </a:lnSpc>
              <a:spcAft>
                <a:spcPts val="800"/>
              </a:spcAft>
            </a:pPr>
            <a:r>
              <a:rPr lang="en-GB" sz="1400" b="1" kern="100" dirty="0">
                <a:latin typeface="+mj-lt"/>
                <a:ea typeface="Calibri" panose="020F0502020204030204" pitchFamily="34" charset="0"/>
                <a:cs typeface="Times New Roman" panose="02020603050405020304" pitchFamily="18" charset="0"/>
              </a:rPr>
              <a:t>Twitter and Instagram </a:t>
            </a: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Afraid to check your phone, afraid to leave your home, always looking over your shoulder,- these are some of the terrifying experiences faced by stalking victims. Read Hayley's story to understand how stalking affected her life. </a:t>
            </a:r>
          </a:p>
          <a:p>
            <a:pPr>
              <a:lnSpc>
                <a:spcPct val="107000"/>
              </a:lnSpc>
              <a:spcAft>
                <a:spcPts val="800"/>
              </a:spcAft>
            </a:pPr>
            <a:r>
              <a:rPr lang="en-GB" sz="14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 Stalking Case Study - Hayley’s online stalking nightmare - Southend and Thurrock Domestic Abuse Partnership (setdab.org)</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mj-lt"/>
              <a:cs typeface="Arial" panose="020B0604020202020204" pitchFamily="34"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127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407305-2C6E-4387-9FEC-11F5B3AD1B3A}"/>
              </a:ext>
            </a:extLst>
          </p:cNvPr>
          <p:cNvSpPr>
            <a:spLocks noGrp="1"/>
          </p:cNvSpPr>
          <p:nvPr>
            <p:ph type="sldNum" sz="quarter" idx="12"/>
          </p:nvPr>
        </p:nvSpPr>
        <p:spPr/>
        <p:txBody>
          <a:bodyPr/>
          <a:lstStyle/>
          <a:p>
            <a:pPr>
              <a:defRPr/>
            </a:pPr>
            <a:fld id="{9869346E-AA40-4AEA-AEC6-92B260C469A1}" type="slidenum">
              <a:rPr lang="en-US" smtClean="0"/>
              <a:pPr>
                <a:defRPr/>
              </a:pPr>
              <a:t>5</a:t>
            </a:fld>
            <a:endParaRPr lang="en-US" dirty="0">
              <a:solidFill>
                <a:schemeClr val="tx1"/>
              </a:solidFill>
            </a:endParaRPr>
          </a:p>
        </p:txBody>
      </p:sp>
      <p:sp>
        <p:nvSpPr>
          <p:cNvPr id="4" name="TextBox 3">
            <a:extLst>
              <a:ext uri="{FF2B5EF4-FFF2-40B4-BE49-F238E27FC236}">
                <a16:creationId xmlns:a16="http://schemas.microsoft.com/office/drawing/2014/main" id="{AF92E6E8-7D8C-EBE1-00C6-2B61C09E829F}"/>
              </a:ext>
            </a:extLst>
          </p:cNvPr>
          <p:cNvSpPr txBox="1"/>
          <p:nvPr/>
        </p:nvSpPr>
        <p:spPr>
          <a:xfrm>
            <a:off x="568960" y="1062807"/>
            <a:ext cx="5110480" cy="5724067"/>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Cyberstalking can take various forms, including unauthorised access or manipulation of smart home devices, such as Alexa, heating systems or smart locks. Find out more how to protect yourself by visiting</a:t>
            </a:r>
          </a:p>
          <a:p>
            <a:pPr>
              <a:lnSpc>
                <a:spcPct val="107000"/>
              </a:lnSpc>
              <a:spcAft>
                <a:spcPts val="800"/>
              </a:spcAft>
            </a:pPr>
            <a:r>
              <a:rPr lang="en-GB" dirty="0">
                <a:hlinkClick r:id="rId2"/>
              </a:rPr>
              <a:t>The Cyber Helpline - Southend and Thurrock Domestic Abuse Partnership (setdab.org)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Stalking is a crime, if something doesn’t feel right, there is help available through Essex Compass, call 0330 333 7 444 or visit their website.</a:t>
            </a:r>
          </a:p>
          <a:p>
            <a:pPr>
              <a:lnSpc>
                <a:spcPct val="107000"/>
              </a:lnSpc>
              <a:spcAft>
                <a:spcPts val="800"/>
              </a:spcAft>
            </a:pP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Essex Compass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in immediate danger, always call 999.</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latin typeface="+mj-lt"/>
                <a:cs typeface="Arial" panose="020B0604020202020204" pitchFamily="34" charset="0"/>
              </a:rPr>
              <a:t>#NSAW2024 </a:t>
            </a:r>
            <a:r>
              <a:rPr lang="en-GB" sz="1800" dirty="0"/>
              <a:t>#thebiggerpicture </a:t>
            </a:r>
            <a:r>
              <a:rPr lang="en-GB" sz="1800" dirty="0">
                <a:latin typeface="+mj-lt"/>
                <a:cs typeface="Arial" panose="020B0604020202020204" pitchFamily="34" charset="0"/>
              </a:rPr>
              <a:t>#StalkingAwareness #stalking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oster of a television and a television&#10;&#10;Description automatically generated with medium confidence">
            <a:extLst>
              <a:ext uri="{FF2B5EF4-FFF2-40B4-BE49-F238E27FC236}">
                <a16:creationId xmlns:a16="http://schemas.microsoft.com/office/drawing/2014/main" id="{1767B68F-4369-6535-E262-A9784F2BC9EA}"/>
              </a:ext>
            </a:extLst>
          </p:cNvPr>
          <p:cNvPicPr>
            <a:picLocks noChangeAspect="1"/>
          </p:cNvPicPr>
          <p:nvPr/>
        </p:nvPicPr>
        <p:blipFill>
          <a:blip r:embed="rId4"/>
          <a:stretch>
            <a:fillRect/>
          </a:stretch>
        </p:blipFill>
        <p:spPr>
          <a:xfrm>
            <a:off x="6096000" y="1017271"/>
            <a:ext cx="5339080" cy="5339080"/>
          </a:xfrm>
          <a:prstGeom prst="rect">
            <a:avLst/>
          </a:prstGeom>
        </p:spPr>
      </p:pic>
    </p:spTree>
    <p:extLst>
      <p:ext uri="{BB962C8B-B14F-4D97-AF65-F5344CB8AC3E}">
        <p14:creationId xmlns:p14="http://schemas.microsoft.com/office/powerpoint/2010/main" val="27182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E159D-EAEE-5834-A0BE-07B8C7F6B452}"/>
              </a:ext>
            </a:extLst>
          </p:cNvPr>
          <p:cNvSpPr>
            <a:spLocks noGrp="1"/>
          </p:cNvSpPr>
          <p:nvPr>
            <p:ph type="sldNum" sz="quarter" idx="12"/>
          </p:nvPr>
        </p:nvSpPr>
        <p:spPr/>
        <p:txBody>
          <a:bodyPr/>
          <a:lstStyle/>
          <a:p>
            <a:pPr>
              <a:defRPr/>
            </a:pPr>
            <a:fld id="{9869346E-AA40-4AEA-AEC6-92B260C469A1}" type="slidenum">
              <a:rPr lang="en-US" smtClean="0"/>
              <a:pPr>
                <a:defRPr/>
              </a:pPr>
              <a:t>6</a:t>
            </a:fld>
            <a:endParaRPr lang="en-US" dirty="0">
              <a:solidFill>
                <a:schemeClr val="tx1"/>
              </a:solidFill>
            </a:endParaRPr>
          </a:p>
        </p:txBody>
      </p:sp>
      <p:pic>
        <p:nvPicPr>
          <p:cNvPr id="4" name="Picture 3" descr="A computer desk with a red ball on it&#10;&#10;Description automatically generated">
            <a:extLst>
              <a:ext uri="{FF2B5EF4-FFF2-40B4-BE49-F238E27FC236}">
                <a16:creationId xmlns:a16="http://schemas.microsoft.com/office/drawing/2014/main" id="{3FE229C0-3000-C72E-8320-E49C1EFDC11E}"/>
              </a:ext>
            </a:extLst>
          </p:cNvPr>
          <p:cNvPicPr>
            <a:picLocks noChangeAspect="1"/>
          </p:cNvPicPr>
          <p:nvPr/>
        </p:nvPicPr>
        <p:blipFill>
          <a:blip r:embed="rId2"/>
          <a:stretch>
            <a:fillRect/>
          </a:stretch>
        </p:blipFill>
        <p:spPr>
          <a:xfrm>
            <a:off x="5735320" y="351791"/>
            <a:ext cx="6004560" cy="6004560"/>
          </a:xfrm>
          <a:prstGeom prst="rect">
            <a:avLst/>
          </a:prstGeom>
        </p:spPr>
      </p:pic>
      <p:sp>
        <p:nvSpPr>
          <p:cNvPr id="7" name="TextBox 6">
            <a:extLst>
              <a:ext uri="{FF2B5EF4-FFF2-40B4-BE49-F238E27FC236}">
                <a16:creationId xmlns:a16="http://schemas.microsoft.com/office/drawing/2014/main" id="{284B12FC-8CA8-AD99-3472-C0DDA518791F}"/>
              </a:ext>
            </a:extLst>
          </p:cNvPr>
          <p:cNvSpPr txBox="1"/>
          <p:nvPr/>
        </p:nvSpPr>
        <p:spPr>
          <a:xfrm>
            <a:off x="543560" y="642927"/>
            <a:ext cx="4927600" cy="6049092"/>
          </a:xfrm>
          <a:prstGeom prst="rect">
            <a:avLst/>
          </a:prstGeom>
          <a:noFill/>
        </p:spPr>
        <p:txBody>
          <a:bodyPr wrap="square" rtlCol="0">
            <a:spAutoFit/>
          </a:bodyPr>
          <a:lstStyle/>
          <a:p>
            <a:pPr>
              <a:lnSpc>
                <a:spcPct val="107000"/>
              </a:lnSpc>
              <a:spcAft>
                <a:spcPts val="800"/>
              </a:spcAft>
            </a:pPr>
            <a:r>
              <a:rPr lang="en-GB" sz="1400" b="1" kern="100" dirty="0">
                <a:effectLst/>
                <a:latin typeface="+mj-lt"/>
                <a:ea typeface="Calibri" panose="020F0502020204030204" pitchFamily="34" charset="0"/>
                <a:cs typeface="Calibri" panose="020F0502020204030204" pitchFamily="34" charset="0"/>
              </a:rPr>
              <a:t>Facebook </a:t>
            </a:r>
          </a:p>
          <a:p>
            <a:r>
              <a:rPr lang="en-GB" sz="1400" dirty="0">
                <a:latin typeface="+mj-lt"/>
              </a:rPr>
              <a:t>Is your ex following you, turning up at your work, or constantly contacting you? Are you changing your usual pattern or route to work to avoid them?</a:t>
            </a:r>
            <a:r>
              <a:rPr lang="en-US" sz="1400" dirty="0">
                <a:solidFill>
                  <a:prstClr val="black">
                    <a:lumMod val="75000"/>
                    <a:lumOff val="25000"/>
                  </a:prstClr>
                </a:solidFill>
                <a:latin typeface="+mj-lt"/>
              </a:rPr>
              <a:t>  </a:t>
            </a:r>
          </a:p>
          <a:p>
            <a:endParaRPr lang="en-US" sz="1400" dirty="0">
              <a:solidFill>
                <a:prstClr val="black">
                  <a:lumMod val="75000"/>
                  <a:lumOff val="25000"/>
                </a:prstClr>
              </a:solidFill>
              <a:latin typeface="+mj-lt"/>
            </a:endParaRPr>
          </a:p>
          <a:p>
            <a:r>
              <a:rPr lang="en-GB" sz="1400" kern="100" dirty="0">
                <a:effectLst/>
                <a:latin typeface="Calibri" panose="020F0502020204030204" pitchFamily="34" charset="0"/>
                <a:ea typeface="Calibri" panose="020F0502020204030204" pitchFamily="34" charset="0"/>
                <a:cs typeface="Times New Roman" panose="02020603050405020304" pitchFamily="18" charset="0"/>
                <a:hlinkClick r:id="rId3"/>
              </a:rPr>
              <a:t>Read Rosie's courageous story to understand how stalking affected her life</a:t>
            </a:r>
            <a:endParaRPr lang="en-US" sz="1400" dirty="0">
              <a:solidFill>
                <a:prstClr val="black">
                  <a:lumMod val="75000"/>
                  <a:lumOff val="25000"/>
                </a:prstClr>
              </a:solidFill>
              <a:latin typeface="+mj-lt"/>
            </a:endParaRPr>
          </a:p>
          <a:p>
            <a:endParaRPr lang="en-US" sz="1400" kern="100" dirty="0">
              <a:solidFill>
                <a:prstClr val="black">
                  <a:lumMod val="75000"/>
                  <a:lumOff val="25000"/>
                </a:prstClr>
              </a:solidFill>
              <a:effectLst/>
              <a:latin typeface="+mj-lt"/>
              <a:ea typeface="Calibri" panose="020F0502020204030204" pitchFamily="34" charset="0"/>
              <a:cs typeface="Calibri" panose="020F0502020204030204" pitchFamily="34" charset="0"/>
            </a:endParaRPr>
          </a:p>
          <a:p>
            <a:r>
              <a:rPr lang="en-GB" sz="1400" kern="100" dirty="0">
                <a:solidFill>
                  <a:srgbClr val="000000"/>
                </a:solidFill>
                <a:effectLst/>
                <a:latin typeface="+mj-lt"/>
                <a:ea typeface="Calibri" panose="020F0502020204030204" pitchFamily="34" charset="0"/>
                <a:cs typeface="Calibri" panose="020F0502020204030204" pitchFamily="34" charset="0"/>
              </a:rPr>
              <a:t>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Trust your instincts and get the help you need today.</a:t>
            </a:r>
          </a:p>
          <a:p>
            <a:endParaRPr lang="en-GB" sz="1400" dirty="0">
              <a:latin typeface="+mj-lt"/>
            </a:endParaRP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b="1" kern="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b="1" kern="100" dirty="0">
                <a:latin typeface="+mj-lt"/>
                <a:ea typeface="Calibri" panose="020F0502020204030204" pitchFamily="34" charset="0"/>
                <a:cs typeface="Times New Roman" panose="02020603050405020304" pitchFamily="18" charset="0"/>
              </a:rPr>
              <a:t>Twitter and Instagram </a:t>
            </a:r>
          </a:p>
          <a:p>
            <a:pPr>
              <a:lnSpc>
                <a:spcPct val="107000"/>
              </a:lnSpc>
              <a:spcAft>
                <a:spcPts val="800"/>
              </a:spcAft>
            </a:pPr>
            <a:r>
              <a:rPr lang="en-GB" sz="1400" dirty="0">
                <a:solidFill>
                  <a:srgbClr val="0D0D0D"/>
                </a:solidFill>
                <a:effectLst/>
                <a:latin typeface="+mj-lt"/>
                <a:ea typeface="Calibri" panose="020F0502020204030204" pitchFamily="34" charset="0"/>
              </a:rPr>
              <a:t>Is your ex-partner stalking you, showing up at work, or bombarding you with messages? Are you altering your routine to avoid them? </a:t>
            </a:r>
            <a:r>
              <a:rPr lang="en-US" sz="1400" dirty="0">
                <a:solidFill>
                  <a:prstClr val="black">
                    <a:lumMod val="75000"/>
                    <a:lumOff val="25000"/>
                  </a:prstClr>
                </a:solidFill>
                <a:latin typeface="+mj-lt"/>
              </a:rPr>
              <a:t>.</a:t>
            </a:r>
            <a:r>
              <a:rPr lang="en-GB" sz="1400" kern="100" dirty="0">
                <a:solidFill>
                  <a:srgbClr val="000000"/>
                </a:solidFill>
                <a:effectLst/>
                <a:latin typeface="+mj-lt"/>
                <a:ea typeface="Calibri" panose="020F0502020204030204" pitchFamily="34" charset="0"/>
                <a:cs typeface="Calibri" panose="020F0502020204030204" pitchFamily="34" charset="0"/>
              </a:rPr>
              <a:t>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kern="100" dirty="0">
              <a:effectLst/>
              <a:latin typeface="+mj-lt"/>
              <a:ea typeface="Calibri" panose="020F0502020204030204" pitchFamily="34" charset="0"/>
              <a:cs typeface="Times New Roman" panose="02020603050405020304" pitchFamily="18" charset="0"/>
            </a:endParaRPr>
          </a:p>
          <a:p>
            <a:endParaRPr lang="en-GB" sz="1400" dirty="0">
              <a:latin typeface="+mj-lt"/>
            </a:endParaRPr>
          </a:p>
        </p:txBody>
      </p:sp>
    </p:spTree>
    <p:extLst>
      <p:ext uri="{BB962C8B-B14F-4D97-AF65-F5344CB8AC3E}">
        <p14:creationId xmlns:p14="http://schemas.microsoft.com/office/powerpoint/2010/main" val="345998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AB0A95-D2AC-4A5F-4F76-66DAA85B0256}"/>
              </a:ext>
            </a:extLst>
          </p:cNvPr>
          <p:cNvSpPr>
            <a:spLocks noGrp="1"/>
          </p:cNvSpPr>
          <p:nvPr>
            <p:ph type="sldNum" sz="quarter" idx="12"/>
          </p:nvPr>
        </p:nvSpPr>
        <p:spPr/>
        <p:txBody>
          <a:bodyPr/>
          <a:lstStyle/>
          <a:p>
            <a:pPr>
              <a:defRPr/>
            </a:pPr>
            <a:fld id="{9869346E-AA40-4AEA-AEC6-92B260C469A1}" type="slidenum">
              <a:rPr lang="en-US" smtClean="0"/>
              <a:pPr>
                <a:defRPr/>
              </a:pPr>
              <a:t>7</a:t>
            </a:fld>
            <a:endParaRPr lang="en-US" dirty="0">
              <a:solidFill>
                <a:schemeClr val="tx1"/>
              </a:solidFill>
            </a:endParaRPr>
          </a:p>
        </p:txBody>
      </p:sp>
      <p:pic>
        <p:nvPicPr>
          <p:cNvPr id="5" name="Picture 4" descr="A person sitting at a table&#10;&#10;Description automatically generated">
            <a:extLst>
              <a:ext uri="{FF2B5EF4-FFF2-40B4-BE49-F238E27FC236}">
                <a16:creationId xmlns:a16="http://schemas.microsoft.com/office/drawing/2014/main" id="{FDF9190F-676A-36D6-E3E5-912430936D09}"/>
              </a:ext>
            </a:extLst>
          </p:cNvPr>
          <p:cNvPicPr>
            <a:picLocks noChangeAspect="1"/>
          </p:cNvPicPr>
          <p:nvPr/>
        </p:nvPicPr>
        <p:blipFill>
          <a:blip r:embed="rId2"/>
          <a:stretch>
            <a:fillRect/>
          </a:stretch>
        </p:blipFill>
        <p:spPr>
          <a:xfrm>
            <a:off x="6060440" y="668020"/>
            <a:ext cx="5521960" cy="5521960"/>
          </a:xfrm>
          <a:prstGeom prst="rect">
            <a:avLst/>
          </a:prstGeom>
        </p:spPr>
      </p:pic>
      <p:sp>
        <p:nvSpPr>
          <p:cNvPr id="6" name="TextBox 5">
            <a:extLst>
              <a:ext uri="{FF2B5EF4-FFF2-40B4-BE49-F238E27FC236}">
                <a16:creationId xmlns:a16="http://schemas.microsoft.com/office/drawing/2014/main" id="{377824C4-E498-1869-8DED-097A233644B3}"/>
              </a:ext>
            </a:extLst>
          </p:cNvPr>
          <p:cNvSpPr txBox="1"/>
          <p:nvPr/>
        </p:nvSpPr>
        <p:spPr>
          <a:xfrm>
            <a:off x="457162" y="833119"/>
            <a:ext cx="5143519" cy="283699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Facebook</a:t>
            </a:r>
          </a:p>
          <a:p>
            <a:endParaRPr lang="en-GB" sz="1400" dirty="0">
              <a:latin typeface="Arial" panose="020B0604020202020204" pitchFamily="34" charset="0"/>
              <a:cs typeface="Arial" panose="020B0604020202020204" pitchFamily="34" charset="0"/>
            </a:endParaRPr>
          </a:p>
          <a:p>
            <a:pPr>
              <a:lnSpc>
                <a:spcPct val="107000"/>
              </a:lnSpc>
              <a:spcAft>
                <a:spcPts val="500"/>
              </a:spcAft>
            </a:pPr>
            <a:r>
              <a:rPr lang="en-GB" sz="1400" kern="0" dirty="0">
                <a:solidFill>
                  <a:srgbClr val="000000"/>
                </a:solidFill>
                <a:effectLst/>
                <a:latin typeface="+mj-lt"/>
                <a:ea typeface="Times New Roman" panose="02020603050405020304" pitchFamily="18" charset="0"/>
                <a:cs typeface="Arial" panose="020B0604020202020204" pitchFamily="34" charset="0"/>
              </a:rPr>
              <a:t>Are you being bombarded with unwanted texts, emails or messages? Is the constant unwanted contact making you feel uncomfortable or frightening you?   Stalking poses a real threat of harm. Trust your instincts and please reach out for help </a:t>
            </a:r>
            <a:r>
              <a:rPr lang="en-GB" sz="1400" kern="100" dirty="0">
                <a:effectLst/>
                <a:latin typeface="+mj-lt"/>
                <a:ea typeface="Calibri" panose="020F0502020204030204" pitchFamily="34" charset="0"/>
                <a:cs typeface="Arial" panose="020B0604020202020204" pitchFamily="34" charset="0"/>
              </a:rPr>
              <a:t>through Essex Compass, call 0330 333 7 444 or visit their website.</a:t>
            </a:r>
          </a:p>
          <a:p>
            <a:pPr>
              <a:lnSpc>
                <a:spcPct val="107000"/>
              </a:lnSpc>
              <a:spcAft>
                <a:spcPts val="800"/>
              </a:spcAft>
            </a:pPr>
            <a:r>
              <a:rPr lang="en-GB" sz="1400" u="sng" kern="100" dirty="0">
                <a:solidFill>
                  <a:srgbClr val="0000FF"/>
                </a:solidFill>
                <a:effectLst/>
                <a:latin typeface="+mj-lt"/>
                <a:ea typeface="Calibri" panose="020F0502020204030204" pitchFamily="34" charset="0"/>
                <a:cs typeface="Arial" panose="020B0604020202020204" pitchFamily="34" charset="0"/>
                <a:hlinkClick r:id="rId3"/>
              </a:rPr>
              <a:t>Essex Compass</a:t>
            </a:r>
            <a:endParaRPr lang="en-GB" sz="1400" kern="100" dirty="0">
              <a:effectLst/>
              <a:latin typeface="+mj-lt"/>
              <a:ea typeface="Calibri" panose="020F0502020204030204" pitchFamily="34" charset="0"/>
              <a:cs typeface="Arial" panose="020B0604020202020204" pitchFamily="34" charset="0"/>
            </a:endParaRPr>
          </a:p>
          <a:p>
            <a:pPr>
              <a:lnSpc>
                <a:spcPct val="107000"/>
              </a:lnSpc>
              <a:spcAft>
                <a:spcPts val="800"/>
              </a:spcAft>
            </a:pPr>
            <a:r>
              <a:rPr lang="en-GB" sz="1400" kern="100" dirty="0">
                <a:effectLst/>
                <a:latin typeface="+mj-lt"/>
                <a:ea typeface="Calibri" panose="020F0502020204030204" pitchFamily="34" charset="0"/>
                <a:cs typeface="Arial" panose="020B0604020202020204" pitchFamily="34" charset="0"/>
              </a:rPr>
              <a:t>If you are in immediate danger, always call 999.</a:t>
            </a:r>
          </a:p>
          <a:p>
            <a:r>
              <a:rPr lang="en-GB" sz="1400" dirty="0">
                <a:latin typeface="+mj-lt"/>
                <a:cs typeface="Arial" panose="020B0604020202020204" pitchFamily="34" charset="0"/>
              </a:rPr>
              <a:t>#NSAW2024 </a:t>
            </a:r>
            <a:r>
              <a:rPr lang="en-GB" sz="1400" dirty="0"/>
              <a:t>#thebiggerpicture </a:t>
            </a:r>
            <a:r>
              <a:rPr lang="en-GB" sz="1400" dirty="0">
                <a:latin typeface="+mj-lt"/>
                <a:cs typeface="Arial" panose="020B0604020202020204" pitchFamily="34" charset="0"/>
              </a:rPr>
              <a:t>#StalkingAwareness #stalking </a:t>
            </a:r>
          </a:p>
          <a:p>
            <a:endParaRPr lang="en-GB" sz="1400" dirty="0">
              <a:latin typeface="+mj-lt"/>
              <a:cs typeface="Arial" panose="020B0604020202020204" pitchFamily="34" charset="0"/>
            </a:endParaRPr>
          </a:p>
        </p:txBody>
      </p:sp>
      <p:sp>
        <p:nvSpPr>
          <p:cNvPr id="7" name="TextBox 6">
            <a:extLst>
              <a:ext uri="{FF2B5EF4-FFF2-40B4-BE49-F238E27FC236}">
                <a16:creationId xmlns:a16="http://schemas.microsoft.com/office/drawing/2014/main" id="{ECCD27AD-8B67-1E67-31FB-C40BF99D78D5}"/>
              </a:ext>
            </a:extLst>
          </p:cNvPr>
          <p:cNvSpPr txBox="1"/>
          <p:nvPr/>
        </p:nvSpPr>
        <p:spPr>
          <a:xfrm>
            <a:off x="457162" y="4074159"/>
            <a:ext cx="4754918" cy="2000548"/>
          </a:xfrm>
          <a:prstGeom prst="rect">
            <a:avLst/>
          </a:prstGeom>
          <a:noFill/>
        </p:spPr>
        <p:txBody>
          <a:bodyPr wrap="square" rtlCol="0">
            <a:spAutoFit/>
          </a:bodyPr>
          <a:lstStyle/>
          <a:p>
            <a:r>
              <a:rPr lang="en-GB" sz="1400" b="1" dirty="0"/>
              <a:t>Twitter and Instagram</a:t>
            </a:r>
          </a:p>
          <a:p>
            <a:endParaRPr lang="en-GB" sz="1400" dirty="0"/>
          </a:p>
          <a:p>
            <a:r>
              <a:rPr lang="en-GB" sz="1400" kern="100" dirty="0">
                <a:effectLst/>
                <a:ea typeface="Calibri" panose="020F0502020204030204" pitchFamily="34" charset="0"/>
                <a:cs typeface="Calibri" panose="020F0502020204030204" pitchFamily="34" charset="0"/>
              </a:rPr>
              <a:t>Are you overwhelmed by unwanted texts, emails, or messages? Feeling frightened by constant contact? You're not alone. #Stalking is a real threat. trust your instincts and </a:t>
            </a:r>
            <a:r>
              <a:rPr lang="en-GB" sz="1400" kern="100" dirty="0">
                <a:ea typeface="Calibri" panose="020F0502020204030204" pitchFamily="34" charset="0"/>
                <a:cs typeface="Calibri" panose="020F0502020204030204" pitchFamily="34" charset="0"/>
              </a:rPr>
              <a:t>get help by contacting </a:t>
            </a:r>
            <a:r>
              <a:rPr lang="en-GB" sz="1400" kern="100" dirty="0">
                <a:effectLst/>
                <a:latin typeface="+mj-lt"/>
                <a:ea typeface="Calibri" panose="020F0502020204030204" pitchFamily="34" charset="0"/>
                <a:cs typeface="Arial" panose="020B0604020202020204" pitchFamily="34" charset="0"/>
              </a:rPr>
              <a:t>Essex Compass, </a:t>
            </a:r>
          </a:p>
          <a:p>
            <a:r>
              <a:rPr lang="en-GB" sz="1400" kern="100" dirty="0">
                <a:effectLst/>
                <a:latin typeface="+mj-lt"/>
                <a:ea typeface="Calibri" panose="020F0502020204030204" pitchFamily="34" charset="0"/>
                <a:cs typeface="Arial" panose="020B0604020202020204" pitchFamily="34" charset="0"/>
              </a:rPr>
              <a:t>call 0330 333 7 444 </a:t>
            </a:r>
          </a:p>
          <a:p>
            <a:endParaRPr lang="en-GB" sz="1400" dirty="0"/>
          </a:p>
          <a:p>
            <a:endParaRPr lang="en-GB" sz="1200" dirty="0"/>
          </a:p>
        </p:txBody>
      </p:sp>
    </p:spTree>
    <p:extLst>
      <p:ext uri="{BB962C8B-B14F-4D97-AF65-F5344CB8AC3E}">
        <p14:creationId xmlns:p14="http://schemas.microsoft.com/office/powerpoint/2010/main" val="141094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38AE1-333A-C8A8-E256-689D6C4361C4}"/>
              </a:ext>
            </a:extLst>
          </p:cNvPr>
          <p:cNvSpPr>
            <a:spLocks noGrp="1"/>
          </p:cNvSpPr>
          <p:nvPr>
            <p:ph type="sldNum" sz="quarter" idx="12"/>
          </p:nvPr>
        </p:nvSpPr>
        <p:spPr/>
        <p:txBody>
          <a:bodyPr/>
          <a:lstStyle/>
          <a:p>
            <a:pPr>
              <a:defRPr/>
            </a:pPr>
            <a:fld id="{9869346E-AA40-4AEA-AEC6-92B260C469A1}" type="slidenum">
              <a:rPr lang="en-US" smtClean="0"/>
              <a:pPr>
                <a:defRPr/>
              </a:pPr>
              <a:t>8</a:t>
            </a:fld>
            <a:endParaRPr lang="en-US" dirty="0">
              <a:solidFill>
                <a:schemeClr val="tx1"/>
              </a:solidFill>
            </a:endParaRPr>
          </a:p>
        </p:txBody>
      </p:sp>
      <p:pic>
        <p:nvPicPr>
          <p:cNvPr id="5" name="Picture 4" descr="A store aisle with shelves and text&#10;&#10;Description automatically generated with medium confidence">
            <a:extLst>
              <a:ext uri="{FF2B5EF4-FFF2-40B4-BE49-F238E27FC236}">
                <a16:creationId xmlns:a16="http://schemas.microsoft.com/office/drawing/2014/main" id="{9F49FA1F-84D2-9EFB-65B6-73BE3BC2A9BE}"/>
              </a:ext>
            </a:extLst>
          </p:cNvPr>
          <p:cNvPicPr>
            <a:picLocks noChangeAspect="1"/>
          </p:cNvPicPr>
          <p:nvPr/>
        </p:nvPicPr>
        <p:blipFill>
          <a:blip r:embed="rId2"/>
          <a:stretch>
            <a:fillRect/>
          </a:stretch>
        </p:blipFill>
        <p:spPr>
          <a:xfrm>
            <a:off x="6238240" y="879476"/>
            <a:ext cx="5344160" cy="5344160"/>
          </a:xfrm>
          <a:prstGeom prst="rect">
            <a:avLst/>
          </a:prstGeom>
        </p:spPr>
      </p:pic>
      <p:sp>
        <p:nvSpPr>
          <p:cNvPr id="6" name="TextBox 5">
            <a:extLst>
              <a:ext uri="{FF2B5EF4-FFF2-40B4-BE49-F238E27FC236}">
                <a16:creationId xmlns:a16="http://schemas.microsoft.com/office/drawing/2014/main" id="{134B4630-2AF0-4478-9FC3-FCFB9295B460}"/>
              </a:ext>
            </a:extLst>
          </p:cNvPr>
          <p:cNvSpPr txBox="1"/>
          <p:nvPr/>
        </p:nvSpPr>
        <p:spPr>
          <a:xfrm>
            <a:off x="396240" y="879476"/>
            <a:ext cx="4927600" cy="5585503"/>
          </a:xfrm>
          <a:prstGeom prst="rect">
            <a:avLst/>
          </a:prstGeom>
          <a:noFill/>
        </p:spPr>
        <p:txBody>
          <a:bodyPr wrap="square" rtlCol="0">
            <a:spAutoFit/>
          </a:bodyPr>
          <a:lstStyle/>
          <a:p>
            <a:pPr>
              <a:lnSpc>
                <a:spcPct val="107000"/>
              </a:lnSpc>
              <a:spcAft>
                <a:spcPts val="800"/>
              </a:spcAft>
            </a:pPr>
            <a:r>
              <a:rPr lang="en-GB" sz="1400" b="1" kern="100" dirty="0">
                <a:effectLst/>
                <a:latin typeface="+mj-lt"/>
                <a:ea typeface="Calibri" panose="020F0502020204030204" pitchFamily="34" charset="0"/>
                <a:cs typeface="Calibri" panose="020F0502020204030204" pitchFamily="34" charset="0"/>
              </a:rPr>
              <a:t>Facebook </a:t>
            </a: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Is your controlling ex-partner turning up at the same places as you such as the local bar, the supermarket, your gym or GP? Could your partner be tracking you via your phone or an apple tag.</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Trust your instincts and get the help you need today.</a:t>
            </a:r>
          </a:p>
          <a:p>
            <a:pPr>
              <a:lnSpc>
                <a:spcPct val="107000"/>
              </a:lnSpc>
              <a:spcAft>
                <a:spcPts val="800"/>
              </a:spcAft>
            </a:pPr>
            <a:r>
              <a:rPr lang="en-GB" sz="1400" dirty="0">
                <a:latin typeface="+mj-lt"/>
                <a:cs typeface="Arial" panose="020B0604020202020204" pitchFamily="34" charset="0"/>
              </a:rPr>
              <a:t>#NSAW2024 </a:t>
            </a:r>
            <a:r>
              <a:rPr lang="en-GB" sz="1400" dirty="0"/>
              <a:t>#thebiggerpicture </a:t>
            </a:r>
            <a:r>
              <a:rPr lang="en-GB" sz="1400" dirty="0">
                <a:latin typeface="+mj-lt"/>
                <a:cs typeface="Arial" panose="020B0604020202020204" pitchFamily="34" charset="0"/>
              </a:rPr>
              <a:t>#StalkingAwareness #stalking </a:t>
            </a:r>
          </a:p>
          <a:p>
            <a:pPr>
              <a:lnSpc>
                <a:spcPct val="107000"/>
              </a:lnSpc>
              <a:spcAft>
                <a:spcPts val="800"/>
              </a:spcAft>
            </a:pPr>
            <a:endParaRPr lang="en-GB" sz="1400" kern="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b="1" kern="100" dirty="0">
                <a:latin typeface="+mj-lt"/>
                <a:ea typeface="Calibri" panose="020F0502020204030204" pitchFamily="34" charset="0"/>
                <a:cs typeface="Times New Roman" panose="02020603050405020304" pitchFamily="18" charset="0"/>
              </a:rPr>
              <a:t>Twitter and Instagram </a:t>
            </a: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Feeling like your ex-partner is everywhere you go?  Whether it's the bar, supermarket, gym, or even your GP, </a:t>
            </a:r>
            <a:r>
              <a:rPr lang="en-GB" sz="1400" kern="100" dirty="0">
                <a:solidFill>
                  <a:srgbClr val="000000"/>
                </a:solidFill>
                <a:effectLst/>
                <a:latin typeface="+mj-lt"/>
                <a:ea typeface="Calibri" panose="020F0502020204030204" pitchFamily="34" charset="0"/>
                <a:cs typeface="Segoe UI Emoji" panose="020B0502040204020203" pitchFamily="34" charset="0"/>
              </a:rPr>
              <a:t>📱</a:t>
            </a:r>
            <a:r>
              <a:rPr lang="en-GB" sz="1400" kern="100" dirty="0">
                <a:solidFill>
                  <a:srgbClr val="000000"/>
                </a:solidFill>
                <a:effectLst/>
                <a:latin typeface="+mj-lt"/>
                <a:ea typeface="Calibri" panose="020F0502020204030204" pitchFamily="34" charset="0"/>
                <a:cs typeface="Calibri" panose="020F0502020204030204" pitchFamily="34" charset="0"/>
              </a:rPr>
              <a:t> Could they be tracking you? Trust your instincts and seek help. Contact Essex Compass at 0330 333 7 444 or visit their website. </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mj-lt"/>
                <a:cs typeface="Arial" panose="020B0604020202020204" pitchFamily="34" charset="0"/>
              </a:rPr>
              <a:t>#NSAW2024 </a:t>
            </a:r>
            <a:r>
              <a:rPr lang="en-GB" sz="1400" dirty="0"/>
              <a:t>#thebiggerpicture </a:t>
            </a:r>
            <a:r>
              <a:rPr lang="en-GB" sz="1400" dirty="0">
                <a:latin typeface="+mj-lt"/>
                <a:cs typeface="Arial" panose="020B0604020202020204" pitchFamily="34" charset="0"/>
              </a:rPr>
              <a:t>#StalkingAwareness #stalking </a:t>
            </a:r>
          </a:p>
          <a:p>
            <a:pPr>
              <a:lnSpc>
                <a:spcPct val="107000"/>
              </a:lnSpc>
              <a:spcAft>
                <a:spcPts val="800"/>
              </a:spcAft>
            </a:pPr>
            <a:endParaRPr lang="en-GB" sz="1400" kern="100" dirty="0">
              <a:effectLst/>
              <a:latin typeface="+mj-lt"/>
              <a:ea typeface="Calibri" panose="020F0502020204030204" pitchFamily="34" charset="0"/>
              <a:cs typeface="Times New Roman" panose="02020603050405020304" pitchFamily="18" charset="0"/>
            </a:endParaRPr>
          </a:p>
          <a:p>
            <a:endParaRPr lang="en-GB" sz="1400" dirty="0">
              <a:latin typeface="+mj-lt"/>
            </a:endParaRPr>
          </a:p>
        </p:txBody>
      </p:sp>
    </p:spTree>
    <p:extLst>
      <p:ext uri="{BB962C8B-B14F-4D97-AF65-F5344CB8AC3E}">
        <p14:creationId xmlns:p14="http://schemas.microsoft.com/office/powerpoint/2010/main" val="387278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C831EA-2AB2-BD6B-6A41-DA6274967DEA}"/>
              </a:ext>
            </a:extLst>
          </p:cNvPr>
          <p:cNvSpPr>
            <a:spLocks noGrp="1"/>
          </p:cNvSpPr>
          <p:nvPr>
            <p:ph type="sldNum" sz="quarter" idx="12"/>
          </p:nvPr>
        </p:nvSpPr>
        <p:spPr/>
        <p:txBody>
          <a:bodyPr/>
          <a:lstStyle/>
          <a:p>
            <a:pPr>
              <a:defRPr/>
            </a:pPr>
            <a:fld id="{9869346E-AA40-4AEA-AEC6-92B260C469A1}" type="slidenum">
              <a:rPr lang="en-US" smtClean="0"/>
              <a:pPr>
                <a:defRPr/>
              </a:pPr>
              <a:t>9</a:t>
            </a:fld>
            <a:endParaRPr lang="en-US" dirty="0">
              <a:solidFill>
                <a:schemeClr val="tx1"/>
              </a:solidFill>
            </a:endParaRPr>
          </a:p>
        </p:txBody>
      </p:sp>
      <p:pic>
        <p:nvPicPr>
          <p:cNvPr id="5" name="Picture 4" descr="A group of treadmills in a gym&#10;&#10;Description automatically generated">
            <a:extLst>
              <a:ext uri="{FF2B5EF4-FFF2-40B4-BE49-F238E27FC236}">
                <a16:creationId xmlns:a16="http://schemas.microsoft.com/office/drawing/2014/main" id="{906D2812-C565-EB3D-3E78-268225F60F3A}"/>
              </a:ext>
            </a:extLst>
          </p:cNvPr>
          <p:cNvPicPr>
            <a:picLocks noChangeAspect="1"/>
          </p:cNvPicPr>
          <p:nvPr/>
        </p:nvPicPr>
        <p:blipFill>
          <a:blip r:embed="rId2"/>
          <a:stretch>
            <a:fillRect/>
          </a:stretch>
        </p:blipFill>
        <p:spPr>
          <a:xfrm>
            <a:off x="6228080" y="586437"/>
            <a:ext cx="5521960" cy="5521960"/>
          </a:xfrm>
          <a:prstGeom prst="rect">
            <a:avLst/>
          </a:prstGeom>
        </p:spPr>
      </p:pic>
      <p:sp>
        <p:nvSpPr>
          <p:cNvPr id="8" name="TextBox 7">
            <a:extLst>
              <a:ext uri="{FF2B5EF4-FFF2-40B4-BE49-F238E27FC236}">
                <a16:creationId xmlns:a16="http://schemas.microsoft.com/office/drawing/2014/main" id="{B49E48FC-FFBA-36CD-0C27-47A476ECF1B8}"/>
              </a:ext>
            </a:extLst>
          </p:cNvPr>
          <p:cNvSpPr txBox="1"/>
          <p:nvPr/>
        </p:nvSpPr>
        <p:spPr>
          <a:xfrm>
            <a:off x="802640" y="770848"/>
            <a:ext cx="4927600" cy="5585503"/>
          </a:xfrm>
          <a:prstGeom prst="rect">
            <a:avLst/>
          </a:prstGeom>
          <a:noFill/>
        </p:spPr>
        <p:txBody>
          <a:bodyPr wrap="square" rtlCol="0">
            <a:spAutoFit/>
          </a:bodyPr>
          <a:lstStyle/>
          <a:p>
            <a:pPr>
              <a:lnSpc>
                <a:spcPct val="107000"/>
              </a:lnSpc>
              <a:spcAft>
                <a:spcPts val="800"/>
              </a:spcAft>
            </a:pPr>
            <a:r>
              <a:rPr lang="en-GB" sz="1400" b="1" kern="100" dirty="0">
                <a:effectLst/>
                <a:latin typeface="+mj-lt"/>
                <a:ea typeface="Calibri" panose="020F0502020204030204" pitchFamily="34" charset="0"/>
                <a:cs typeface="Calibri" panose="020F0502020204030204" pitchFamily="34" charset="0"/>
              </a:rPr>
              <a:t>Facebook </a:t>
            </a: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Is your controlling ex-partner turning up at the same places as you such as the local bar, the supermarket, your gym or GP? Could your partner be tracking you via your phone or an apple tag.</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If you think you’re being stalked</a:t>
            </a:r>
            <a:r>
              <a:rPr lang="en-GB" sz="1400" kern="100" dirty="0">
                <a:effectLst/>
                <a:latin typeface="+mj-lt"/>
                <a:ea typeface="Calibri" panose="020F0502020204030204" pitchFamily="34" charset="0"/>
                <a:cs typeface="Times New Roman" panose="02020603050405020304" pitchFamily="18" charset="0"/>
              </a:rPr>
              <a:t>, there is help available through Essex Compass, call 0330 333 7 444 or visit their website.</a:t>
            </a:r>
          </a:p>
          <a:p>
            <a:pPr>
              <a:lnSpc>
                <a:spcPct val="107000"/>
              </a:lnSpc>
              <a:spcAft>
                <a:spcPts val="800"/>
              </a:spcAft>
            </a:pPr>
            <a:r>
              <a:rPr lang="en-GB" sz="1400" kern="100" dirty="0">
                <a:effectLst/>
                <a:latin typeface="+mj-lt"/>
                <a:ea typeface="Calibri" panose="020F0502020204030204" pitchFamily="34" charset="0"/>
                <a:cs typeface="Times New Roman" panose="02020603050405020304" pitchFamily="18" charset="0"/>
              </a:rPr>
              <a:t>Trust your instincts and get the help you need today.</a:t>
            </a: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kern="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b="1" kern="100" dirty="0">
                <a:latin typeface="+mj-lt"/>
                <a:ea typeface="Calibri" panose="020F0502020204030204" pitchFamily="34" charset="0"/>
                <a:cs typeface="Times New Roman" panose="02020603050405020304" pitchFamily="18" charset="0"/>
              </a:rPr>
              <a:t>Twitter and Instagram </a:t>
            </a:r>
          </a:p>
          <a:p>
            <a:pPr>
              <a:lnSpc>
                <a:spcPct val="107000"/>
              </a:lnSpc>
              <a:spcAft>
                <a:spcPts val="800"/>
              </a:spcAft>
            </a:pPr>
            <a:r>
              <a:rPr lang="en-GB" sz="1400" kern="100" dirty="0">
                <a:solidFill>
                  <a:srgbClr val="000000"/>
                </a:solidFill>
                <a:effectLst/>
                <a:latin typeface="+mj-lt"/>
                <a:ea typeface="Calibri" panose="020F0502020204030204" pitchFamily="34" charset="0"/>
                <a:cs typeface="Calibri" panose="020F0502020204030204" pitchFamily="34" charset="0"/>
              </a:rPr>
              <a:t>Feeling like your ex-partner is everywhere you go?  Whether it's the bar, supermarket, gym, or even your GP, </a:t>
            </a:r>
            <a:r>
              <a:rPr lang="en-GB" sz="1400" kern="100" dirty="0">
                <a:solidFill>
                  <a:srgbClr val="000000"/>
                </a:solidFill>
                <a:effectLst/>
                <a:latin typeface="+mj-lt"/>
                <a:ea typeface="Calibri" panose="020F0502020204030204" pitchFamily="34" charset="0"/>
                <a:cs typeface="Segoe UI Emoji" panose="020B0502040204020203" pitchFamily="34" charset="0"/>
              </a:rPr>
              <a:t>📱</a:t>
            </a:r>
            <a:r>
              <a:rPr lang="en-GB" sz="1400" kern="100" dirty="0">
                <a:solidFill>
                  <a:srgbClr val="000000"/>
                </a:solidFill>
                <a:effectLst/>
                <a:latin typeface="+mj-lt"/>
                <a:ea typeface="Calibri" panose="020F0502020204030204" pitchFamily="34" charset="0"/>
                <a:cs typeface="Calibri" panose="020F0502020204030204" pitchFamily="34" charset="0"/>
              </a:rPr>
              <a:t> Could they be tracking you? Trust your instincts and seek help. Contact Essex Compass at 0330 333 7 444 or visit their website. </a:t>
            </a:r>
            <a:endParaRPr lang="en-GB" sz="1400"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400" dirty="0">
                <a:latin typeface="+mj-lt"/>
                <a:cs typeface="Arial" panose="020B0604020202020204" pitchFamily="34" charset="0"/>
              </a:rPr>
              <a:t>#StalkingAwareness #stalking  #NSAW2024 </a:t>
            </a:r>
            <a:r>
              <a:rPr lang="en-GB" sz="1400" dirty="0">
                <a:latin typeface="+mj-lt"/>
              </a:rPr>
              <a:t>#thebiggerpicture</a:t>
            </a:r>
            <a:endParaRPr lang="en-GB" sz="1400" dirty="0">
              <a:latin typeface="+mj-lt"/>
              <a:cs typeface="Arial" panose="020B0604020202020204" pitchFamily="34" charset="0"/>
            </a:endParaRPr>
          </a:p>
          <a:p>
            <a:pPr>
              <a:lnSpc>
                <a:spcPct val="107000"/>
              </a:lnSpc>
              <a:spcAft>
                <a:spcPts val="800"/>
              </a:spcAft>
            </a:pPr>
            <a:endParaRPr lang="en-GB" sz="1400" kern="100" dirty="0">
              <a:effectLst/>
              <a:latin typeface="+mj-lt"/>
              <a:ea typeface="Calibri" panose="020F0502020204030204" pitchFamily="34" charset="0"/>
              <a:cs typeface="Times New Roman" panose="02020603050405020304" pitchFamily="18" charset="0"/>
            </a:endParaRPr>
          </a:p>
          <a:p>
            <a:endParaRPr lang="en-GB" sz="1400" dirty="0">
              <a:latin typeface="+mj-lt"/>
            </a:endParaRPr>
          </a:p>
        </p:txBody>
      </p:sp>
    </p:spTree>
    <p:extLst>
      <p:ext uri="{BB962C8B-B14F-4D97-AF65-F5344CB8AC3E}">
        <p14:creationId xmlns:p14="http://schemas.microsoft.com/office/powerpoint/2010/main" val="293524896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36833d6c-1f4f-43c9-80ba-f86659fe7f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04D8C8797784D939F7DD0EBF84C43" ma:contentTypeVersion="12" ma:contentTypeDescription="Create a new document." ma:contentTypeScope="" ma:versionID="94bcee060e840413b12a7674ce9ca1dd">
  <xsd:schema xmlns:xsd="http://www.w3.org/2001/XMLSchema" xmlns:xs="http://www.w3.org/2001/XMLSchema" xmlns:p="http://schemas.microsoft.com/office/2006/metadata/properties" xmlns:ns3="36833d6c-1f4f-43c9-80ba-f86659fe7f91" xmlns:ns4="f34c21ad-c875-4176-bb80-585e5beec4a9" targetNamespace="http://schemas.microsoft.com/office/2006/metadata/properties" ma:root="true" ma:fieldsID="8570910f26d085d64710acddacb1b964" ns3:_="" ns4:_="">
    <xsd:import namespace="36833d6c-1f4f-43c9-80ba-f86659fe7f91"/>
    <xsd:import namespace="f34c21ad-c875-4176-bb80-585e5beec4a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33d6c-1f4f-43c9-80ba-f86659fe7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4c21ad-c875-4176-bb80-585e5beec4a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36833d6c-1f4f-43c9-80ba-f86659fe7f91"/>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EFACE58A-97F8-42CD-95D6-A4B536842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33d6c-1f4f-43c9-80ba-f86659fe7f91"/>
    <ds:schemaRef ds:uri="f34c21ad-c875-4176-bb80-585e5beec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Widescreen</PresentationFormat>
  <Paragraphs>204</Paragraphs>
  <Slides>16</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Corbel</vt:lpstr>
      <vt:lpstr>Times</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2019-12-03T10:49:02Z</dcterms:created>
  <dcterms:modified xsi:type="dcterms:W3CDTF">2024-04-16T10:01:07Z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2020-07-13T10:33:52Z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8ee52495-a4f8-440f-bb29-0000725af531</vt:lpwstr>
  </property>
  <property fmtid="{D5CDD505-2E9C-101B-9397-08002B2CF9AE}" pid="8" name="MSIP_Label_39d8be9e-c8d9-4b9c-bd40-2c27cc7ea2e6_ContentBits">
    <vt:lpwstr>0</vt:lpwstr>
  </property>
  <property fmtid="{D5CDD505-2E9C-101B-9397-08002B2CF9AE}" pid="9" name="ContentTypeId">
    <vt:lpwstr>0x010100FDC04D8C8797784D939F7DD0EBF84C43</vt:lpwstr>
  </property>
</Properties>
</file>