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FF"/>
    <a:srgbClr val="FFB9FF"/>
    <a:srgbClr val="DF9FFF"/>
    <a:srgbClr val="CC66FF"/>
    <a:srgbClr val="E2A7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3" autoAdjust="0"/>
    <p:restoredTop sz="94660"/>
  </p:normalViewPr>
  <p:slideViewPr>
    <p:cSldViewPr snapToGrid="0">
      <p:cViewPr varScale="1">
        <p:scale>
          <a:sx n="73" d="100"/>
          <a:sy n="73" d="100"/>
        </p:scale>
        <p:origin x="6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EDB1A5-D92C-4131-87F3-3E8727D620CD}"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24967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EDB1A5-D92C-4131-87F3-3E8727D620CD}"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410930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EDB1A5-D92C-4131-87F3-3E8727D620CD}"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22211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EDB1A5-D92C-4131-87F3-3E8727D620CD}"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400560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EDB1A5-D92C-4131-87F3-3E8727D620CD}"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78470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EDB1A5-D92C-4131-87F3-3E8727D620CD}"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222511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EDB1A5-D92C-4131-87F3-3E8727D620CD}" type="datetimeFigureOut">
              <a:rPr lang="en-GB" smtClean="0"/>
              <a:t>20/02/2020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59585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EDB1A5-D92C-4131-87F3-3E8727D620CD}" type="datetimeFigureOut">
              <a:rPr lang="en-GB" smtClean="0"/>
              <a:t>20/02/2020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96731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DB1A5-D92C-4131-87F3-3E8727D620CD}" type="datetimeFigureOut">
              <a:rPr lang="en-GB" smtClean="0"/>
              <a:t>20/02/2020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118498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EDB1A5-D92C-4131-87F3-3E8727D620CD}"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70903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EDB1A5-D92C-4131-87F3-3E8727D620CD}"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517A6-BD05-4E44-A0F0-7505E4766B74}" type="slidenum">
              <a:rPr lang="en-GB" smtClean="0"/>
              <a:t>‹#›</a:t>
            </a:fld>
            <a:endParaRPr lang="en-GB"/>
          </a:p>
        </p:txBody>
      </p:sp>
    </p:spTree>
    <p:extLst>
      <p:ext uri="{BB962C8B-B14F-4D97-AF65-F5344CB8AC3E}">
        <p14:creationId xmlns:p14="http://schemas.microsoft.com/office/powerpoint/2010/main" val="3768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9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DB1A5-D92C-4131-87F3-3E8727D620CD}" type="datetimeFigureOut">
              <a:rPr lang="en-GB" smtClean="0"/>
              <a:t>20/02/2020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517A6-BD05-4E44-A0F0-7505E4766B74}" type="slidenum">
              <a:rPr lang="en-GB" smtClean="0"/>
              <a:t>‹#›</a:t>
            </a:fld>
            <a:endParaRPr lang="en-GB"/>
          </a:p>
        </p:txBody>
      </p:sp>
    </p:spTree>
    <p:extLst>
      <p:ext uri="{BB962C8B-B14F-4D97-AF65-F5344CB8AC3E}">
        <p14:creationId xmlns:p14="http://schemas.microsoft.com/office/powerpoint/2010/main" val="245053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h.essex.gov.uk/get-in-touch/" TargetMode="External"/><Relationship Id="rId7" Type="http://schemas.openxmlformats.org/officeDocument/2006/relationships/image" Target="../media/image26.png"/><Relationship Id="rId2" Type="http://schemas.openxmlformats.org/officeDocument/2006/relationships/hyperlink" Target="https://libraries.essex.gov.uk/mobile-library-service/mobile-routes-and-areas-april-2018/"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youth.essex.gov.uk/community-groups/mobile-youth-delive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rhs.org.uk/about-the-rhs/contact-us" TargetMode="External"/><Relationship Id="rId7" Type="http://schemas.openxmlformats.org/officeDocument/2006/relationships/image" Target="../media/image34.png"/><Relationship Id="rId2" Type="http://schemas.openxmlformats.org/officeDocument/2006/relationships/hyperlink" Target="https://www.essexag.co.uk/"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essexwt.org.u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ealc.gov.uk/about-ealc/" TargetMode="External"/><Relationship Id="rId7" Type="http://schemas.openxmlformats.org/officeDocument/2006/relationships/image" Target="../media/image37.png"/><Relationship Id="rId2" Type="http://schemas.openxmlformats.org/officeDocument/2006/relationships/hyperlink" Target="https://www.essexruralpartnership.org.uk/"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fcn.org.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J9community@outlook.com"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ruralabuse.co.uk/"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hyperlink" Target="http://www.ruralabuse.co.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helmsford.anglican.org/" TargetMode="External"/><Relationship Id="rId7"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slide" Target="slide5.xml"/><Relationship Id="rId4" Type="http://schemas.openxmlformats.org/officeDocument/2006/relationships/hyperlink" Target="mailto:nicholls@chelmsford.anglican.org"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www.essex-fire.gov.uk/locations/" TargetMode="External"/><Relationship Id="rId7"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9.xml"/><Relationship Id="rId4" Type="http://schemas.openxmlformats.org/officeDocument/2006/relationships/hyperlink" Target="https://www.essexrcc.org.uk/Community_Buildings/Find_a_Village_Hall.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31070" y="1515599"/>
            <a:ext cx="9428163" cy="3916363"/>
            <a:chOff x="107068098" y="108722108"/>
            <a:chExt cx="6220104" cy="2923335"/>
          </a:xfrm>
        </p:grpSpPr>
        <p:sp>
          <p:nvSpPr>
            <p:cNvPr id="5" name="Rectangle 3" hidden="1"/>
            <p:cNvSpPr>
              <a:spLocks noChangeArrowheads="1"/>
            </p:cNvSpPr>
            <p:nvPr/>
          </p:nvSpPr>
          <p:spPr bwMode="auto">
            <a:xfrm>
              <a:off x="107068098" y="108722108"/>
              <a:ext cx="6220104" cy="292333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Rectangle 4"/>
            <p:cNvSpPr>
              <a:spLocks noChangeArrowheads="1"/>
            </p:cNvSpPr>
            <p:nvPr/>
          </p:nvSpPr>
          <p:spPr bwMode="auto">
            <a:xfrm>
              <a:off x="107068098" y="108722108"/>
              <a:ext cx="6220104" cy="2923335"/>
            </a:xfrm>
            <a:prstGeom prst="rect">
              <a:avLst/>
            </a:prstGeom>
            <a:solidFill>
              <a:srgbClr val="FFFFFF"/>
            </a:solidFill>
            <a:ln w="19050" algn="ctr">
              <a:solidFill>
                <a:srgbClr val="660033"/>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Rectangle 5"/>
            <p:cNvSpPr>
              <a:spLocks noChangeArrowheads="1"/>
            </p:cNvSpPr>
            <p:nvPr/>
          </p:nvSpPr>
          <p:spPr bwMode="auto">
            <a:xfrm>
              <a:off x="110087798" y="108779543"/>
              <a:ext cx="3143250" cy="2809594"/>
            </a:xfrm>
            <a:prstGeom prst="rect">
              <a:avLst/>
            </a:prstGeom>
            <a:solidFill>
              <a:srgbClr val="FF7C80"/>
            </a:solidFill>
            <a:ln>
              <a:noFill/>
            </a:ln>
            <a:effectLst/>
            <a:extLst>
              <a:ext uri="{91240B29-F687-4F45-9708-019B960494DF}">
                <a14:hiddenLine xmlns:a14="http://schemas.microsoft.com/office/drawing/2010/main" w="25400" algn="ctr">
                  <a:solidFill>
                    <a:srgbClr val="66003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9" name="Text Box 7"/>
            <p:cNvSpPr txBox="1">
              <a:spLocks noChangeArrowheads="1"/>
            </p:cNvSpPr>
            <p:nvPr/>
          </p:nvSpPr>
          <p:spPr bwMode="auto">
            <a:xfrm>
              <a:off x="110387848" y="109365671"/>
              <a:ext cx="24765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bg1"/>
                  </a:solidFill>
                  <a:effectLst/>
                  <a:latin typeface="Century Gothic" panose="020B0502020202020204" pitchFamily="34" charset="0"/>
                </a:rPr>
                <a:t>Rural Communities</a:t>
              </a:r>
            </a:p>
          </p:txBody>
        </p:sp>
        <p:sp>
          <p:nvSpPr>
            <p:cNvPr id="10" name="AutoShape 8"/>
            <p:cNvSpPr>
              <a:spLocks/>
            </p:cNvSpPr>
            <p:nvPr/>
          </p:nvSpPr>
          <p:spPr bwMode="auto">
            <a:xfrm>
              <a:off x="110038355" y="109334235"/>
              <a:ext cx="349494" cy="705970"/>
            </a:xfrm>
            <a:prstGeom prst="leftBrace">
              <a:avLst>
                <a:gd name="adj1" fmla="val 0"/>
                <a:gd name="adj2" fmla="val 50000"/>
              </a:avLst>
            </a:prstGeom>
            <a:solidFill>
              <a:srgbClr val="FF7C80"/>
            </a:solidFill>
            <a:ln w="31750" algn="ctr">
              <a:solidFill>
                <a:srgbClr val="E0CCD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1" name="AutoShape 9"/>
            <p:cNvSpPr>
              <a:spLocks/>
            </p:cNvSpPr>
            <p:nvPr/>
          </p:nvSpPr>
          <p:spPr bwMode="auto">
            <a:xfrm rot="10800000">
              <a:off x="112841366" y="109334223"/>
              <a:ext cx="433387" cy="705970"/>
            </a:xfrm>
            <a:prstGeom prst="leftBrace">
              <a:avLst>
                <a:gd name="adj1" fmla="val 0"/>
                <a:gd name="adj2" fmla="val 50000"/>
              </a:avLst>
            </a:prstGeom>
            <a:solidFill>
              <a:srgbClr val="FF7C80"/>
            </a:solidFill>
            <a:ln w="31750" algn="ctr">
              <a:solidFill>
                <a:srgbClr val="E0CCD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4" name="Picture 12" descr="Rural"/>
            <p:cNvPicPr>
              <a:picLocks noChangeAspect="1" noChangeArrowheads="1"/>
            </p:cNvPicPr>
            <p:nvPr/>
          </p:nvPicPr>
          <p:blipFill>
            <a:blip r:embed="rId2">
              <a:extLst>
                <a:ext uri="{28A0092B-C50C-407E-A947-70E740481C1C}">
                  <a14:useLocalDpi xmlns:a14="http://schemas.microsoft.com/office/drawing/2010/main" val="0"/>
                </a:ext>
              </a:extLst>
            </a:blip>
            <a:srcRect l="20230" r="12837"/>
            <a:stretch>
              <a:fillRect/>
            </a:stretch>
          </p:blipFill>
          <p:spPr bwMode="auto">
            <a:xfrm>
              <a:off x="107120487" y="110183366"/>
              <a:ext cx="1457320" cy="1407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5" name="Picture 11" descr="Rural 2"/>
            <p:cNvPicPr preferRelativeResize="0">
              <a:picLocks noChangeArrowheads="1"/>
            </p:cNvPicPr>
            <p:nvPr/>
          </p:nvPicPr>
          <p:blipFill>
            <a:blip r:embed="rId3">
              <a:grayscl/>
              <a:extLst>
                <a:ext uri="{28A0092B-C50C-407E-A947-70E740481C1C}">
                  <a14:useLocalDpi xmlns:a14="http://schemas.microsoft.com/office/drawing/2010/main" val="0"/>
                </a:ext>
              </a:extLst>
            </a:blip>
            <a:srcRect r="424" b="-3365"/>
            <a:stretch>
              <a:fillRect/>
            </a:stretch>
          </p:blipFill>
          <p:spPr bwMode="auto">
            <a:xfrm>
              <a:off x="108577810" y="108786058"/>
              <a:ext cx="1454348" cy="1397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descr="Rural 1"/>
            <p:cNvPicPr preferRelativeResize="0">
              <a:picLocks noChangeArrowheads="1"/>
            </p:cNvPicPr>
            <p:nvPr/>
          </p:nvPicPr>
          <p:blipFill>
            <a:blip r:embed="rId4">
              <a:grayscl/>
              <a:extLst>
                <a:ext uri="{28A0092B-C50C-407E-A947-70E740481C1C}">
                  <a14:useLocalDpi xmlns:a14="http://schemas.microsoft.com/office/drawing/2010/main" val="0"/>
                </a:ext>
              </a:extLst>
            </a:blip>
            <a:srcRect t="2441" r="1445" b="-2441"/>
            <a:stretch>
              <a:fillRect/>
            </a:stretch>
          </p:blipFill>
          <p:spPr bwMode="auto">
            <a:xfrm>
              <a:off x="107120486" y="108786055"/>
              <a:ext cx="1457325" cy="139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descr="Rural 4"/>
            <p:cNvPicPr preferRelativeResize="0">
              <a:picLocks noChangeArrowheads="1"/>
            </p:cNvPicPr>
            <p:nvPr/>
          </p:nvPicPr>
          <p:blipFill>
            <a:blip r:embed="rId5">
              <a:grayscl/>
              <a:extLst>
                <a:ext uri="{28A0092B-C50C-407E-A947-70E740481C1C}">
                  <a14:useLocalDpi xmlns:a14="http://schemas.microsoft.com/office/drawing/2010/main" val="0"/>
                </a:ext>
              </a:extLst>
            </a:blip>
            <a:srcRect l="18785" r="18785"/>
            <a:stretch>
              <a:fillRect/>
            </a:stretch>
          </p:blipFill>
          <p:spPr bwMode="auto">
            <a:xfrm>
              <a:off x="108577810" y="110183371"/>
              <a:ext cx="1454943" cy="1407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Line 14"/>
            <p:cNvSpPr>
              <a:spLocks noChangeShapeType="1"/>
            </p:cNvSpPr>
            <p:nvPr/>
          </p:nvSpPr>
          <p:spPr bwMode="auto">
            <a:xfrm flipH="1">
              <a:off x="107118381" y="109688621"/>
              <a:ext cx="2914650" cy="1"/>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3" name="Text Box 15"/>
            <p:cNvSpPr txBox="1">
              <a:spLocks noChangeArrowheads="1"/>
            </p:cNvSpPr>
            <p:nvPr/>
          </p:nvSpPr>
          <p:spPr bwMode="auto">
            <a:xfrm>
              <a:off x="110387848" y="110195129"/>
              <a:ext cx="2476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rgbClr val="FFFFFF"/>
                  </a:solidFill>
                  <a:effectLst/>
                  <a:latin typeface="Century Gothic" panose="020B0502020202020204" pitchFamily="34" charset="0"/>
                </a:rPr>
                <a:t>A tool for Service Providers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pic>
        <p:nvPicPr>
          <p:cNvPr id="24" name="Picture 23"/>
          <p:cNvPicPr>
            <a:picLocks noChangeAspect="1"/>
          </p:cNvPicPr>
          <p:nvPr/>
        </p:nvPicPr>
        <p:blipFill>
          <a:blip r:embed="rId6"/>
          <a:stretch>
            <a:fillRect/>
          </a:stretch>
        </p:blipFill>
        <p:spPr>
          <a:xfrm>
            <a:off x="6673221" y="4077025"/>
            <a:ext cx="2933333" cy="895238"/>
          </a:xfrm>
          <a:prstGeom prst="rect">
            <a:avLst/>
          </a:prstGeom>
        </p:spPr>
      </p:pic>
    </p:spTree>
    <p:extLst>
      <p:ext uri="{BB962C8B-B14F-4D97-AF65-F5344CB8AC3E}">
        <p14:creationId xmlns:p14="http://schemas.microsoft.com/office/powerpoint/2010/main" val="335708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312" y="590843"/>
            <a:ext cx="7329268" cy="5848652"/>
          </a:xfrm>
          <a:prstGeom prst="rect">
            <a:avLst/>
          </a:prstGeom>
          <a:noFill/>
        </p:spPr>
        <p:txBody>
          <a:bodyPr wrap="square" rtlCol="0">
            <a:spAutoFit/>
          </a:bodyPr>
          <a:lstStyle/>
          <a:p>
            <a:pPr lvl="0" algn="ctr">
              <a:lnSpc>
                <a:spcPct val="107000"/>
              </a:lnSpc>
              <a:spcAft>
                <a:spcPts val="800"/>
              </a:spcAft>
            </a:pPr>
            <a:r>
              <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Use mobile libraries or youth buses as a method of raising awareness</a:t>
            </a:r>
            <a:r>
              <a:rPr lang="en-GB"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a:t>
            </a:r>
          </a:p>
          <a:p>
            <a:pPr lvl="0">
              <a:lnSpc>
                <a:spcPct val="107000"/>
              </a:lnSpc>
              <a:spcAft>
                <a:spcPts val="800"/>
              </a:spcAft>
            </a:pPr>
            <a:endPar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The mobile Library service for Essex makes approximately 215 stops around villages and communities in Essex. For a list of all the stops and the weekly rota you can check their website: </a:t>
            </a:r>
          </a:p>
          <a:p>
            <a:pPr lvl="0">
              <a:lnSpc>
                <a:spcPct val="107000"/>
              </a:lnSpc>
              <a:spcAft>
                <a:spcPts val="800"/>
              </a:spcAft>
            </a:pPr>
            <a:r>
              <a:rPr lang="en-GB" dirty="0" smtClean="0">
                <a:solidFill>
                  <a:srgbClr val="C00000"/>
                </a:solidFill>
                <a:latin typeface="Century Gothic" panose="020B0502020202020204" pitchFamily="34" charset="0"/>
                <a:ea typeface="Calibri" panose="020F0502020204030204" pitchFamily="34" charset="0"/>
                <a:cs typeface="Times New Roman" panose="02020603050405020304" pitchFamily="18" charset="0"/>
                <a:hlinkClick r:id="rId2"/>
              </a:rPr>
              <a:t>https://libraries.essex.gov.uk/mobile-library-service/mobile-routes-and-areas-april-2018/</a:t>
            </a:r>
            <a:r>
              <a:rPr lang="en-GB" dirty="0" smtClean="0">
                <a:solidFill>
                  <a:srgbClr val="C00000"/>
                </a:solidFill>
                <a:latin typeface="Century Gothic" panose="020B0502020202020204" pitchFamily="34" charset="0"/>
                <a:ea typeface="Calibri" panose="020F0502020204030204" pitchFamily="34" charset="0"/>
                <a:cs typeface="Times New Roman" panose="02020603050405020304" pitchFamily="18" charset="0"/>
              </a:rPr>
              <a:t> </a:t>
            </a:r>
          </a:p>
          <a:p>
            <a:pPr lvl="0">
              <a:lnSpc>
                <a:spcPct val="107000"/>
              </a:lnSpc>
              <a:spcAft>
                <a:spcPts val="800"/>
              </a:spcAft>
            </a:pPr>
            <a:endParaRPr lang="en-GB" dirty="0">
              <a:solidFill>
                <a:srgbClr val="C00000"/>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Essex Youth Service run the youth buses that operate in more rural areas and communities. They have a newsletter and regular updates on their website as well as their contact details: </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3"/>
              </a:rPr>
              <a:t>https://youth.essex.gov.uk/get-in-touch/</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p>
          <a:p>
            <a:pPr lvl="0">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For the mobile youth bus</a:t>
            </a:r>
            <a:r>
              <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r>
              <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4"/>
              </a:rPr>
              <a:t>https://</a:t>
            </a:r>
            <a:r>
              <a:rPr lang="en-GB">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4"/>
              </a:rPr>
              <a:t>youth.essex.gov.uk/community-groups/mobile-youth-delivery</a:t>
            </a:r>
            <a:r>
              <a:rPr lang="en-GB"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4"/>
              </a:rPr>
              <a:t>/</a:t>
            </a:r>
            <a:r>
              <a:rPr lang="en-GB"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8015362" y="590843"/>
            <a:ext cx="3736730" cy="2192215"/>
          </a:xfrm>
          <a:prstGeom prst="rect">
            <a:avLst/>
          </a:prstGeom>
        </p:spPr>
      </p:pic>
      <p:pic>
        <p:nvPicPr>
          <p:cNvPr id="6" name="Picture 5"/>
          <p:cNvPicPr>
            <a:picLocks noChangeAspect="1"/>
          </p:cNvPicPr>
          <p:nvPr/>
        </p:nvPicPr>
        <p:blipFill>
          <a:blip r:embed="rId6"/>
          <a:stretch>
            <a:fillRect/>
          </a:stretch>
        </p:blipFill>
        <p:spPr>
          <a:xfrm>
            <a:off x="7872487" y="3081679"/>
            <a:ext cx="4022480" cy="2252589"/>
          </a:xfrm>
          <a:prstGeom prst="rect">
            <a:avLst/>
          </a:prstGeom>
        </p:spPr>
      </p:pic>
      <p:pic>
        <p:nvPicPr>
          <p:cNvPr id="7" name="Picture 6"/>
          <p:cNvPicPr>
            <a:picLocks noChangeAspect="1"/>
          </p:cNvPicPr>
          <p:nvPr/>
        </p:nvPicPr>
        <p:blipFill>
          <a:blip r:embed="rId7"/>
          <a:stretch>
            <a:fillRect/>
          </a:stretch>
        </p:blipFill>
        <p:spPr>
          <a:xfrm>
            <a:off x="8582806" y="5632889"/>
            <a:ext cx="2932430" cy="896190"/>
          </a:xfrm>
          <a:prstGeom prst="rect">
            <a:avLst/>
          </a:prstGeom>
        </p:spPr>
      </p:pic>
    </p:spTree>
    <p:extLst>
      <p:ext uri="{BB962C8B-B14F-4D97-AF65-F5344CB8AC3E}">
        <p14:creationId xmlns:p14="http://schemas.microsoft.com/office/powerpoint/2010/main" val="413779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505" y="1420837"/>
            <a:ext cx="7188591" cy="4524315"/>
          </a:xfrm>
          <a:prstGeom prst="rect">
            <a:avLst/>
          </a:prstGeom>
          <a:noFill/>
        </p:spPr>
        <p:txBody>
          <a:bodyPr wrap="square" rtlCol="0">
            <a:spAutoFit/>
          </a:bodyPr>
          <a:lstStyle/>
          <a:p>
            <a:pPr lvl="0" algn="ctr"/>
            <a:r>
              <a:rPr lang="en-GB" b="1" dirty="0">
                <a:solidFill>
                  <a:srgbClr val="660033"/>
                </a:solidFill>
                <a:latin typeface="Century Gothic" panose="020B0502020202020204" pitchFamily="34" charset="0"/>
              </a:rPr>
              <a:t>Advertise domestic abuse services and campaigns in rural literature such as parish notice boards, parish newsletters, church newsletters, and local leaflets. </a:t>
            </a:r>
            <a:endParaRPr lang="en-GB" b="1" dirty="0" smtClean="0">
              <a:solidFill>
                <a:srgbClr val="660033"/>
              </a:solidFill>
              <a:latin typeface="Century Gothic" panose="020B0502020202020204" pitchFamily="34" charset="0"/>
            </a:endParaRPr>
          </a:p>
          <a:p>
            <a:pPr lvl="0" algn="ctr"/>
            <a:endParaRPr lang="en-GB" b="1" dirty="0">
              <a:solidFill>
                <a:srgbClr val="660033"/>
              </a:solidFill>
              <a:latin typeface="Century Gothic" panose="020B0502020202020204" pitchFamily="34" charset="0"/>
            </a:endParaRPr>
          </a:p>
          <a:p>
            <a:pPr lvl="0"/>
            <a:r>
              <a:rPr lang="en-GB" dirty="0" smtClean="0">
                <a:solidFill>
                  <a:srgbClr val="660033"/>
                </a:solidFill>
                <a:latin typeface="Century Gothic" panose="020B0502020202020204" pitchFamily="34" charset="0"/>
              </a:rPr>
              <a:t>Parish Notice Boards, newsletters and church newsletters are a great way to advertise services as they are often placed in the heart of rural communities and are seen by a wide range of people. </a:t>
            </a:r>
          </a:p>
          <a:p>
            <a:pPr lvl="0"/>
            <a:endParaRPr lang="en-GB" dirty="0">
              <a:solidFill>
                <a:srgbClr val="660033"/>
              </a:solidFill>
              <a:latin typeface="Century Gothic" panose="020B0502020202020204" pitchFamily="34" charset="0"/>
            </a:endParaRPr>
          </a:p>
          <a:p>
            <a:pPr lvl="0"/>
            <a:r>
              <a:rPr lang="en-GB" dirty="0" smtClean="0">
                <a:solidFill>
                  <a:srgbClr val="660033"/>
                </a:solidFill>
                <a:latin typeface="Century Gothic" panose="020B0502020202020204" pitchFamily="34" charset="0"/>
              </a:rPr>
              <a:t>Most Parish noticeboards allow leaflets to be added ad hoc, however some require you to contact the local parish council. This also applies for churches and other faith buildings but for advice and approval to display service leaflets please use the links on slides 5 &amp; 8 to contact local services. </a:t>
            </a:r>
          </a:p>
          <a:p>
            <a:pPr lvl="0" algn="ctr"/>
            <a:endParaRPr lang="en-GB" b="1" dirty="0">
              <a:solidFill>
                <a:srgbClr val="660033"/>
              </a:solidFill>
              <a:latin typeface="Century Gothic" panose="020B0502020202020204" pitchFamily="34" charset="0"/>
            </a:endParaRPr>
          </a:p>
          <a:p>
            <a:pPr lvl="0" algn="ctr"/>
            <a:endParaRPr lang="en-GB" b="1" dirty="0">
              <a:solidFill>
                <a:srgbClr val="660033"/>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8513225" y="739653"/>
            <a:ext cx="2769064" cy="2769064"/>
          </a:xfrm>
          <a:prstGeom prst="rect">
            <a:avLst/>
          </a:prstGeom>
        </p:spPr>
      </p:pic>
      <p:pic>
        <p:nvPicPr>
          <p:cNvPr id="6" name="Picture 5"/>
          <p:cNvPicPr>
            <a:picLocks noChangeAspect="1"/>
          </p:cNvPicPr>
          <p:nvPr/>
        </p:nvPicPr>
        <p:blipFill>
          <a:blip r:embed="rId3"/>
          <a:stretch>
            <a:fillRect/>
          </a:stretch>
        </p:blipFill>
        <p:spPr>
          <a:xfrm>
            <a:off x="2491495" y="5632889"/>
            <a:ext cx="2932430" cy="896190"/>
          </a:xfrm>
          <a:prstGeom prst="rect">
            <a:avLst/>
          </a:prstGeom>
        </p:spPr>
      </p:pic>
      <p:pic>
        <p:nvPicPr>
          <p:cNvPr id="7" name="Picture 6"/>
          <p:cNvPicPr>
            <a:picLocks noChangeAspect="1"/>
          </p:cNvPicPr>
          <p:nvPr/>
        </p:nvPicPr>
        <p:blipFill>
          <a:blip r:embed="rId4"/>
          <a:stretch>
            <a:fillRect/>
          </a:stretch>
        </p:blipFill>
        <p:spPr>
          <a:xfrm>
            <a:off x="8110439" y="4051738"/>
            <a:ext cx="3645800" cy="1997369"/>
          </a:xfrm>
          <a:prstGeom prst="rect">
            <a:avLst/>
          </a:prstGeom>
        </p:spPr>
      </p:pic>
    </p:spTree>
    <p:extLst>
      <p:ext uri="{BB962C8B-B14F-4D97-AF65-F5344CB8AC3E}">
        <p14:creationId xmlns:p14="http://schemas.microsoft.com/office/powerpoint/2010/main" val="371035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828" y="815925"/>
            <a:ext cx="7751299" cy="5449697"/>
          </a:xfrm>
          <a:prstGeom prst="rect">
            <a:avLst/>
          </a:prstGeom>
          <a:noFill/>
        </p:spPr>
        <p:txBody>
          <a:bodyPr wrap="square" rtlCol="0">
            <a:spAutoFit/>
          </a:bodyPr>
          <a:lstStyle/>
          <a:p>
            <a:pPr algn="ctr">
              <a:lnSpc>
                <a:spcPct val="107000"/>
              </a:lnSpc>
              <a:spcAft>
                <a:spcPts val="800"/>
              </a:spcAft>
            </a:pPr>
            <a:r>
              <a:rPr lang="en-GB"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Advertise domestic abuse services and campaigns in local Facebook groups.</a:t>
            </a:r>
          </a:p>
          <a:p>
            <a:pPr algn="ct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Accessing local Facebook groups can be difficult as they can be for very small communities and vast in number. However by having your own Service Provider Facebook page you can connect with other voluntary and statutory agencies. This will help to make connections across Essex and reach more people. Some helpful Facebook pages include:</a:t>
            </a: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Essex Police, Essex County Council, Southend on Sea Borough Council and Thurrock Borough.</a:t>
            </a: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These agencies also have links to their Instagram and twitter pages which are also another great method of reaching a variety of communities. </a:t>
            </a:r>
          </a:p>
        </p:txBody>
      </p:sp>
      <p:pic>
        <p:nvPicPr>
          <p:cNvPr id="5" name="Picture 4"/>
          <p:cNvPicPr>
            <a:picLocks noChangeAspect="1"/>
          </p:cNvPicPr>
          <p:nvPr/>
        </p:nvPicPr>
        <p:blipFill>
          <a:blip r:embed="rId2"/>
          <a:stretch>
            <a:fillRect/>
          </a:stretch>
        </p:blipFill>
        <p:spPr>
          <a:xfrm>
            <a:off x="8356209" y="470095"/>
            <a:ext cx="1955409" cy="1955409"/>
          </a:xfrm>
          <a:prstGeom prst="flowChartAlternateProcess">
            <a:avLst/>
          </a:prstGeom>
        </p:spPr>
      </p:pic>
      <p:pic>
        <p:nvPicPr>
          <p:cNvPr id="7" name="Picture 6"/>
          <p:cNvPicPr>
            <a:picLocks noChangeAspect="1"/>
          </p:cNvPicPr>
          <p:nvPr/>
        </p:nvPicPr>
        <p:blipFill rotWithShape="1">
          <a:blip r:embed="rId3"/>
          <a:srcRect l="4469" t="3853" r="6699" b="6175"/>
          <a:stretch/>
        </p:blipFill>
        <p:spPr>
          <a:xfrm>
            <a:off x="9841083" y="2425503"/>
            <a:ext cx="2021814" cy="2038639"/>
          </a:xfrm>
          <a:prstGeom prst="flowChartAlternateProcess">
            <a:avLst/>
          </a:prstGeom>
        </p:spPr>
      </p:pic>
      <p:pic>
        <p:nvPicPr>
          <p:cNvPr id="8" name="Picture 7"/>
          <p:cNvPicPr>
            <a:picLocks noChangeAspect="1"/>
          </p:cNvPicPr>
          <p:nvPr/>
        </p:nvPicPr>
        <p:blipFill>
          <a:blip r:embed="rId4"/>
          <a:stretch>
            <a:fillRect/>
          </a:stretch>
        </p:blipFill>
        <p:spPr>
          <a:xfrm>
            <a:off x="8220147" y="4464143"/>
            <a:ext cx="2143125" cy="2143125"/>
          </a:xfrm>
          <a:prstGeom prst="flowChartAlternateProcess">
            <a:avLst/>
          </a:prstGeom>
        </p:spPr>
      </p:pic>
    </p:spTree>
    <p:extLst>
      <p:ext uri="{BB962C8B-B14F-4D97-AF65-F5344CB8AC3E}">
        <p14:creationId xmlns:p14="http://schemas.microsoft.com/office/powerpoint/2010/main" val="35843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286" y="393895"/>
            <a:ext cx="6977576" cy="6543971"/>
          </a:xfrm>
          <a:prstGeom prst="rect">
            <a:avLst/>
          </a:prstGeom>
          <a:noFill/>
        </p:spPr>
        <p:txBody>
          <a:bodyPr wrap="square" rtlCol="0">
            <a:spAutoFit/>
          </a:bodyPr>
          <a:lstStyle/>
          <a:p>
            <a:pPr algn="ctr">
              <a:lnSpc>
                <a:spcPct val="107000"/>
              </a:lnSpc>
              <a:spcAft>
                <a:spcPts val="800"/>
              </a:spcAft>
            </a:pPr>
            <a:r>
              <a:rPr lang="en-GB"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Utilise rural organisations (such as Essex Rural Partnership, Essex Association of Local Councils, Farming Community Network, Essex Agricultural Society, Royal Horticultural Society, Essex Wildlife Trust) for advertising domestic abuse support services and awareness. </a:t>
            </a:r>
          </a:p>
          <a:p>
            <a:pPr>
              <a:lnSpc>
                <a:spcPct val="107000"/>
              </a:lnSpc>
              <a:spcAft>
                <a:spcPts val="800"/>
              </a:spcAft>
            </a:pPr>
            <a:endPar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Essex Agricultural Society promote agriculture and rural industries through a year-round diary of educational and social events: </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2"/>
              </a:rPr>
              <a:t>https://www.essexag.co.uk/</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Royal Horticultural Society hosts events nationally but also has a number of publications that could be utilised to promote services: </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3"/>
              </a:rPr>
              <a:t>https://www.rhs.org.uk/about-the-rhs/contact-us</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Essex Wildlife Trust host local events which include local talks, family and children and health. They could be utilised to host talks about domestic abuse: </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4"/>
              </a:rPr>
              <a:t>https://www.essexwt.org.uk/</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8537289" y="4191527"/>
            <a:ext cx="2661657" cy="1022820"/>
          </a:xfrm>
          <a:prstGeom prst="rect">
            <a:avLst/>
          </a:prstGeom>
        </p:spPr>
      </p:pic>
      <p:pic>
        <p:nvPicPr>
          <p:cNvPr id="7" name="Picture 6"/>
          <p:cNvPicPr>
            <a:picLocks noChangeAspect="1"/>
          </p:cNvPicPr>
          <p:nvPr/>
        </p:nvPicPr>
        <p:blipFill>
          <a:blip r:embed="rId6"/>
          <a:stretch>
            <a:fillRect/>
          </a:stretch>
        </p:blipFill>
        <p:spPr>
          <a:xfrm>
            <a:off x="8679030" y="2537412"/>
            <a:ext cx="2378176" cy="1240788"/>
          </a:xfrm>
          <a:prstGeom prst="rect">
            <a:avLst/>
          </a:prstGeom>
        </p:spPr>
      </p:pic>
      <p:pic>
        <p:nvPicPr>
          <p:cNvPr id="8" name="Picture 7"/>
          <p:cNvPicPr>
            <a:picLocks noChangeAspect="1"/>
          </p:cNvPicPr>
          <p:nvPr/>
        </p:nvPicPr>
        <p:blipFill>
          <a:blip r:embed="rId7"/>
          <a:stretch>
            <a:fillRect/>
          </a:stretch>
        </p:blipFill>
        <p:spPr>
          <a:xfrm>
            <a:off x="8369626" y="538795"/>
            <a:ext cx="2829320" cy="1419423"/>
          </a:xfrm>
          <a:prstGeom prst="rect">
            <a:avLst/>
          </a:prstGeom>
        </p:spPr>
      </p:pic>
      <p:pic>
        <p:nvPicPr>
          <p:cNvPr id="9" name="Picture 8"/>
          <p:cNvPicPr>
            <a:picLocks noChangeAspect="1"/>
          </p:cNvPicPr>
          <p:nvPr/>
        </p:nvPicPr>
        <p:blipFill>
          <a:blip r:embed="rId8"/>
          <a:stretch>
            <a:fillRect/>
          </a:stretch>
        </p:blipFill>
        <p:spPr>
          <a:xfrm>
            <a:off x="8468880" y="5533777"/>
            <a:ext cx="2932430" cy="896190"/>
          </a:xfrm>
          <a:prstGeom prst="rect">
            <a:avLst/>
          </a:prstGeom>
        </p:spPr>
      </p:pic>
    </p:spTree>
    <p:extLst>
      <p:ext uri="{BB962C8B-B14F-4D97-AF65-F5344CB8AC3E}">
        <p14:creationId xmlns:p14="http://schemas.microsoft.com/office/powerpoint/2010/main" val="338100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150" y="337625"/>
            <a:ext cx="7638757" cy="6247608"/>
          </a:xfrm>
          <a:prstGeom prst="rect">
            <a:avLst/>
          </a:prstGeom>
          <a:noFill/>
        </p:spPr>
        <p:txBody>
          <a:bodyPr wrap="square" rtlCol="0">
            <a:spAutoFit/>
          </a:bodyPr>
          <a:lstStyle/>
          <a:p>
            <a:pPr>
              <a:lnSpc>
                <a:spcPct val="107000"/>
              </a:lnSpc>
              <a:spcAft>
                <a:spcPts val="800"/>
              </a:spcAft>
            </a:pPr>
            <a:endPar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The Essex Rural Partnership (ERP) brings together key organisations in Essex to consider, debate and act on major issues affecting the rural parts of the county. Their website is full of information and also has a rural crime strategy page: </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2"/>
              </a:rPr>
              <a:t>https://www.essexruralpartnership.org.uk/</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The Essex Association of Local Councils (EALC) offer a </a:t>
            </a:r>
            <a:r>
              <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w</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ide range of services to it's affiliated members such as training, toolkits and weekly bulletins: </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3"/>
              </a:rPr>
              <a:t>http://www.ealc.gov.uk/about-ealc/</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The Farming Community Network (FCN) is a voluntary organisation and charity that supports farmers and families within the farming community through difficult times. This includes faming, family, health and well-being: </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4"/>
              </a:rPr>
              <a:t>https://fcn.org.uk/</a:t>
            </a: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8607778" y="4239384"/>
            <a:ext cx="2629267" cy="866896"/>
          </a:xfrm>
          <a:prstGeom prst="rect">
            <a:avLst/>
          </a:prstGeom>
        </p:spPr>
      </p:pic>
      <p:pic>
        <p:nvPicPr>
          <p:cNvPr id="6" name="Picture 5"/>
          <p:cNvPicPr>
            <a:picLocks noChangeAspect="1"/>
          </p:cNvPicPr>
          <p:nvPr/>
        </p:nvPicPr>
        <p:blipFill>
          <a:blip r:embed="rId6"/>
          <a:stretch>
            <a:fillRect/>
          </a:stretch>
        </p:blipFill>
        <p:spPr>
          <a:xfrm>
            <a:off x="9052663" y="2083101"/>
            <a:ext cx="1739496" cy="1795608"/>
          </a:xfrm>
          <a:prstGeom prst="rect">
            <a:avLst/>
          </a:prstGeom>
        </p:spPr>
      </p:pic>
      <p:pic>
        <p:nvPicPr>
          <p:cNvPr id="7" name="Picture 6"/>
          <p:cNvPicPr>
            <a:picLocks noChangeAspect="1"/>
          </p:cNvPicPr>
          <p:nvPr/>
        </p:nvPicPr>
        <p:blipFill>
          <a:blip r:embed="rId7"/>
          <a:stretch>
            <a:fillRect/>
          </a:stretch>
        </p:blipFill>
        <p:spPr>
          <a:xfrm>
            <a:off x="8607778" y="628304"/>
            <a:ext cx="2654634" cy="1186428"/>
          </a:xfrm>
          <a:prstGeom prst="rect">
            <a:avLst/>
          </a:prstGeom>
        </p:spPr>
      </p:pic>
      <p:pic>
        <p:nvPicPr>
          <p:cNvPr id="8" name="Picture 7"/>
          <p:cNvPicPr>
            <a:picLocks noChangeAspect="1"/>
          </p:cNvPicPr>
          <p:nvPr/>
        </p:nvPicPr>
        <p:blipFill>
          <a:blip r:embed="rId8"/>
          <a:stretch>
            <a:fillRect/>
          </a:stretch>
        </p:blipFill>
        <p:spPr>
          <a:xfrm>
            <a:off x="8468880" y="5533777"/>
            <a:ext cx="2932430" cy="896190"/>
          </a:xfrm>
          <a:prstGeom prst="rect">
            <a:avLst/>
          </a:prstGeom>
        </p:spPr>
      </p:pic>
    </p:spTree>
    <p:extLst>
      <p:ext uri="{BB962C8B-B14F-4D97-AF65-F5344CB8AC3E}">
        <p14:creationId xmlns:p14="http://schemas.microsoft.com/office/powerpoint/2010/main" val="372794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4" y="1800666"/>
            <a:ext cx="6696222" cy="2964786"/>
          </a:xfrm>
          <a:prstGeom prst="rect">
            <a:avLst/>
          </a:prstGeom>
          <a:noFill/>
        </p:spPr>
        <p:txBody>
          <a:bodyPr wrap="square" rtlCol="0">
            <a:spAutoFit/>
          </a:bodyPr>
          <a:lstStyle/>
          <a:p>
            <a:pPr algn="ctr">
              <a:lnSpc>
                <a:spcPct val="107000"/>
              </a:lnSpc>
              <a:spcAft>
                <a:spcPts val="800"/>
              </a:spcAft>
            </a:pPr>
            <a:r>
              <a:rPr lang="en-GB"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Have domestic abuse service provider presence and/or stalls at local seasonal fetes/events etc. </a:t>
            </a:r>
          </a:p>
          <a:p>
            <a:pPr algn="ct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Local events are a great way of meeting local communities and advertising services. There are a number of ways to get involved wither by contacting local parish councils, utilising local Facebook Groups to look out for up and coming events as well as subscribing to local and rural organisation’s newsletters and bulletins.</a:t>
            </a: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604519" y="676275"/>
            <a:ext cx="2466975" cy="1847850"/>
          </a:xfrm>
          <a:prstGeom prst="rect">
            <a:avLst/>
          </a:prstGeom>
        </p:spPr>
      </p:pic>
      <p:pic>
        <p:nvPicPr>
          <p:cNvPr id="6" name="Picture 5"/>
          <p:cNvPicPr>
            <a:picLocks noChangeAspect="1"/>
          </p:cNvPicPr>
          <p:nvPr/>
        </p:nvPicPr>
        <p:blipFill>
          <a:blip r:embed="rId3"/>
          <a:stretch>
            <a:fillRect/>
          </a:stretch>
        </p:blipFill>
        <p:spPr>
          <a:xfrm>
            <a:off x="8604519" y="3022377"/>
            <a:ext cx="2619375" cy="1743075"/>
          </a:xfrm>
          <a:prstGeom prst="rect">
            <a:avLst/>
          </a:prstGeom>
        </p:spPr>
      </p:pic>
      <p:pic>
        <p:nvPicPr>
          <p:cNvPr id="7" name="Picture 6"/>
          <p:cNvPicPr>
            <a:picLocks noChangeAspect="1"/>
          </p:cNvPicPr>
          <p:nvPr/>
        </p:nvPicPr>
        <p:blipFill>
          <a:blip r:embed="rId4"/>
          <a:stretch>
            <a:fillRect/>
          </a:stretch>
        </p:blipFill>
        <p:spPr>
          <a:xfrm>
            <a:off x="8468880" y="5533777"/>
            <a:ext cx="2932430" cy="896190"/>
          </a:xfrm>
          <a:prstGeom prst="rect">
            <a:avLst/>
          </a:prstGeom>
        </p:spPr>
      </p:pic>
    </p:spTree>
    <p:extLst>
      <p:ext uri="{BB962C8B-B14F-4D97-AF65-F5344CB8AC3E}">
        <p14:creationId xmlns:p14="http://schemas.microsoft.com/office/powerpoint/2010/main" val="381226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692" y="407963"/>
            <a:ext cx="6766560" cy="6215676"/>
          </a:xfrm>
          <a:prstGeom prst="rect">
            <a:avLst/>
          </a:prstGeom>
          <a:noFill/>
        </p:spPr>
        <p:txBody>
          <a:bodyPr wrap="square" rtlCol="0">
            <a:spAutoFit/>
          </a:bodyPr>
          <a:lstStyle/>
          <a:p>
            <a:pPr algn="ctr">
              <a:lnSpc>
                <a:spcPct val="107000"/>
              </a:lnSpc>
              <a:spcAft>
                <a:spcPts val="800"/>
              </a:spcAft>
            </a:pPr>
            <a:r>
              <a:rPr lang="en-GB"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Consideration of implementing the J9 initiative in more rural settings.</a:t>
            </a:r>
          </a:p>
          <a:p>
            <a:pPr algn="ct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750"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The J9 Domestic Abuse Initiative is named in memory of Janine Mundy, who was killed by her estranged husband while he was on Police bail. The initiative was started by her family and the local police in Cornwall, where she lived and aims to raise awareness of domestic abuse and assist victims to seek the help they so desperately need.</a:t>
            </a:r>
          </a:p>
          <a:p>
            <a:pPr algn="just">
              <a:lnSpc>
                <a:spcPct val="107000"/>
              </a:lnSpc>
              <a:spcAft>
                <a:spcPts val="800"/>
              </a:spcAft>
            </a:pPr>
            <a:endParaRPr lang="en-GB" sz="1750"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750"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One of the main findings from the Captive and Controlled report stated that “In depth interviews with victims and survivors revealed a consistent and telling reality – that rural communities are still dominated by men and follow a set of age-old, protected and unwritten principles”. By reaching out to this community with this initiative we may be able to confront, challenge and change these views.</a:t>
            </a:r>
          </a:p>
          <a:p>
            <a:pPr algn="just">
              <a:lnSpc>
                <a:spcPct val="107000"/>
              </a:lnSpc>
              <a:spcAft>
                <a:spcPts val="800"/>
              </a:spcAft>
            </a:pP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750"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J9 contact details</a:t>
            </a:r>
            <a:r>
              <a:rPr lang="en-GB" sz="175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r>
              <a:rPr lang="en-GB" sz="175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2"/>
              </a:rPr>
              <a:t>J9community@outlook.com</a:t>
            </a:r>
            <a:r>
              <a:rPr lang="en-GB" sz="175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endParaRPr lang="en-GB"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805476" y="950519"/>
            <a:ext cx="3710243" cy="2960300"/>
          </a:xfrm>
          <a:prstGeom prst="rect">
            <a:avLst/>
          </a:prstGeom>
        </p:spPr>
      </p:pic>
      <p:pic>
        <p:nvPicPr>
          <p:cNvPr id="6" name="Picture 5"/>
          <p:cNvPicPr>
            <a:picLocks noChangeAspect="1"/>
          </p:cNvPicPr>
          <p:nvPr/>
        </p:nvPicPr>
        <p:blipFill>
          <a:blip r:embed="rId4"/>
          <a:stretch>
            <a:fillRect/>
          </a:stretch>
        </p:blipFill>
        <p:spPr>
          <a:xfrm>
            <a:off x="8194382" y="4703783"/>
            <a:ext cx="2932430" cy="896190"/>
          </a:xfrm>
          <a:prstGeom prst="rect">
            <a:avLst/>
          </a:prstGeom>
        </p:spPr>
      </p:pic>
    </p:spTree>
    <p:extLst>
      <p:ext uri="{BB962C8B-B14F-4D97-AF65-F5344CB8AC3E}">
        <p14:creationId xmlns:p14="http://schemas.microsoft.com/office/powerpoint/2010/main" val="342976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5075" y="2757267"/>
            <a:ext cx="9861453" cy="2577309"/>
          </a:xfrm>
          <a:prstGeom prst="rect">
            <a:avLst/>
          </a:prstGeom>
          <a:noFill/>
        </p:spPr>
        <p:txBody>
          <a:bodyPr wrap="square" rtlCol="0">
            <a:spAutoFit/>
          </a:bodyPr>
          <a:lstStyle/>
          <a:p>
            <a:pPr algn="ctr">
              <a:lnSpc>
                <a:spcPct val="107000"/>
              </a:lnSpc>
              <a:spcAft>
                <a:spcPts val="800"/>
              </a:spcAft>
            </a:pPr>
            <a:r>
              <a:rPr lang="en-GB" sz="2400"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rPr>
              <a:t>For more information you can read the full National Rural Crime Network Report: </a:t>
            </a:r>
          </a:p>
          <a:p>
            <a:pPr algn="ctr">
              <a:lnSpc>
                <a:spcPct val="107000"/>
              </a:lnSpc>
              <a:spcAft>
                <a:spcPts val="800"/>
              </a:spcAft>
            </a:pPr>
            <a:r>
              <a:rPr lang="en-GB" sz="2400"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hlinkClick r:id="rId2"/>
              </a:rPr>
              <a:t>https://www.ruralabuse.co.uk/</a:t>
            </a:r>
            <a:endParaRPr lang="en-GB" sz="2400"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b="1" dirty="0" smtClean="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836025" y="5484954"/>
            <a:ext cx="2932430" cy="896190"/>
          </a:xfrm>
          <a:prstGeom prst="rect">
            <a:avLst/>
          </a:prstGeom>
        </p:spPr>
      </p:pic>
      <p:pic>
        <p:nvPicPr>
          <p:cNvPr id="6" name="Picture 5"/>
          <p:cNvPicPr>
            <a:picLocks noChangeAspect="1"/>
          </p:cNvPicPr>
          <p:nvPr/>
        </p:nvPicPr>
        <p:blipFill>
          <a:blip r:embed="rId4"/>
          <a:stretch>
            <a:fillRect/>
          </a:stretch>
        </p:blipFill>
        <p:spPr>
          <a:xfrm>
            <a:off x="302494" y="5604390"/>
            <a:ext cx="2173419" cy="893860"/>
          </a:xfrm>
          <a:prstGeom prst="rect">
            <a:avLst/>
          </a:prstGeom>
        </p:spPr>
      </p:pic>
    </p:spTree>
    <p:extLst>
      <p:ext uri="{BB962C8B-B14F-4D97-AF65-F5344CB8AC3E}">
        <p14:creationId xmlns:p14="http://schemas.microsoft.com/office/powerpoint/2010/main" val="310705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477108" y="239151"/>
            <a:ext cx="8924925" cy="989013"/>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smtClean="0">
                <a:ln>
                  <a:noFill/>
                </a:ln>
                <a:solidFill>
                  <a:srgbClr val="660033"/>
                </a:solidFill>
                <a:effectLst/>
                <a:latin typeface="Century Gothic" panose="020B0502020202020204" pitchFamily="34" charset="0"/>
              </a:rPr>
              <a:t>Domestic Abuse in Rural Communities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5" name="Group 3"/>
          <p:cNvGrpSpPr>
            <a:grpSpLocks/>
          </p:cNvGrpSpPr>
          <p:nvPr/>
        </p:nvGrpSpPr>
        <p:grpSpPr bwMode="auto">
          <a:xfrm>
            <a:off x="427839" y="1228164"/>
            <a:ext cx="6943631" cy="3822138"/>
            <a:chOff x="108506513" y="109210632"/>
            <a:chExt cx="3343275" cy="1946287"/>
          </a:xfrm>
        </p:grpSpPr>
        <p:sp>
          <p:nvSpPr>
            <p:cNvPr id="6" name="Rectangle 4" hidden="1"/>
            <p:cNvSpPr>
              <a:spLocks noChangeArrowheads="1"/>
            </p:cNvSpPr>
            <p:nvPr/>
          </p:nvSpPr>
          <p:spPr bwMode="auto">
            <a:xfrm>
              <a:off x="108506513" y="109210632"/>
              <a:ext cx="3343275" cy="1946287"/>
            </a:xfrm>
            <a:prstGeom prst="rect">
              <a:avLst/>
            </a:prstGeom>
            <a:solidFill>
              <a:srgbClr val="FFFFFF"/>
            </a:solidFill>
            <a:ln w="0" algn="ctr">
              <a:solidFill>
                <a:srgbClr val="6600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Rectangle 5"/>
            <p:cNvSpPr>
              <a:spLocks noChangeArrowheads="1"/>
            </p:cNvSpPr>
            <p:nvPr/>
          </p:nvSpPr>
          <p:spPr bwMode="auto">
            <a:xfrm>
              <a:off x="108709379" y="109210632"/>
              <a:ext cx="2937542" cy="1946287"/>
            </a:xfrm>
            <a:prstGeom prst="rect">
              <a:avLst/>
            </a:prstGeom>
            <a:noFill/>
            <a:ln w="3175" algn="ctr">
              <a:solidFill>
                <a:srgbClr val="6600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28600" tIns="190500" rIns="274320" bIns="9144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2100" b="0" i="0" u="none" strike="noStrike" cap="none" normalizeH="0" baseline="0" dirty="0" smtClean="0">
                  <a:ln>
                    <a:noFill/>
                  </a:ln>
                  <a:solidFill>
                    <a:srgbClr val="660033"/>
                  </a:solidFill>
                  <a:effectLst/>
                  <a:latin typeface="Century Gothic" panose="020B0502020202020204" pitchFamily="34" charset="0"/>
                </a:rPr>
                <a:t>The ‘Captive and Controlled’ report launched in July 2019 by the National Rural Crime Network indicated that rural communities are less likely to get support for domestic abuse and the services that are provided are less effective than in urban areas. Therefore as services we need to tap into rural communities in more effective ways so that victims are and feel supported.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8" name="Group 6"/>
            <p:cNvGrpSpPr>
              <a:grpSpLocks/>
            </p:cNvGrpSpPr>
            <p:nvPr/>
          </p:nvGrpSpPr>
          <p:grpSpPr bwMode="auto">
            <a:xfrm>
              <a:off x="108506513" y="109210632"/>
              <a:ext cx="3343275" cy="1946287"/>
              <a:chOff x="108506513" y="109210632"/>
              <a:chExt cx="3343275" cy="1946287"/>
            </a:xfrm>
          </p:grpSpPr>
          <p:sp>
            <p:nvSpPr>
              <p:cNvPr id="9" name="AutoShape 7"/>
              <p:cNvSpPr>
                <a:spLocks/>
              </p:cNvSpPr>
              <p:nvPr/>
            </p:nvSpPr>
            <p:spPr bwMode="auto">
              <a:xfrm>
                <a:off x="108506513" y="109210632"/>
                <a:ext cx="400050" cy="1946287"/>
              </a:xfrm>
              <a:prstGeom prst="leftBrace">
                <a:avLst>
                  <a:gd name="adj1" fmla="val 0"/>
                  <a:gd name="adj2" fmla="val 50000"/>
                </a:avLst>
              </a:prstGeom>
              <a:noFill/>
              <a:ln w="25400" algn="ctr">
                <a:solidFill>
                  <a:srgbClr val="6600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AutoShape 8"/>
              <p:cNvSpPr>
                <a:spLocks/>
              </p:cNvSpPr>
              <p:nvPr/>
            </p:nvSpPr>
            <p:spPr bwMode="auto">
              <a:xfrm rot="10800000">
                <a:off x="111449738" y="109210632"/>
                <a:ext cx="400050" cy="1946287"/>
              </a:xfrm>
              <a:prstGeom prst="leftBrace">
                <a:avLst>
                  <a:gd name="adj1" fmla="val 0"/>
                  <a:gd name="adj2" fmla="val 50000"/>
                </a:avLst>
              </a:prstGeom>
              <a:noFill/>
              <a:ln w="25400" algn="ctr">
                <a:solidFill>
                  <a:srgbClr val="6600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gr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758" y="1228164"/>
            <a:ext cx="3398838" cy="500062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10"/>
          <p:cNvSpPr txBox="1">
            <a:spLocks noChangeArrowheads="1"/>
          </p:cNvSpPr>
          <p:nvPr/>
        </p:nvSpPr>
        <p:spPr bwMode="auto">
          <a:xfrm>
            <a:off x="2205452" y="5586083"/>
            <a:ext cx="3873500" cy="906463"/>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ts val="1000"/>
              </a:spcBef>
              <a:spcAft>
                <a:spcPct val="0"/>
              </a:spcAft>
              <a:buClrTx/>
              <a:buSzTx/>
              <a:buFontTx/>
              <a:buNone/>
              <a:tabLst/>
            </a:pPr>
            <a:r>
              <a:rPr kumimoji="0" lang="en-GB" altLang="en-US" sz="2200" b="1" i="0" u="sng" strike="noStrike" cap="none" normalizeH="0" baseline="0" dirty="0" smtClean="0">
                <a:ln>
                  <a:noFill/>
                </a:ln>
                <a:solidFill>
                  <a:srgbClr val="990000"/>
                </a:solidFill>
                <a:effectLst/>
                <a:latin typeface="Century Gothic" panose="020B0502020202020204" pitchFamily="34" charset="0"/>
                <a:hlinkClick r:id="rId3"/>
              </a:rPr>
              <a:t>www.ruralabuse.co.uk</a:t>
            </a:r>
            <a:r>
              <a:rPr kumimoji="0" lang="en-GB" altLang="en-US" sz="2200" b="1" i="0" u="sng" strike="noStrike" cap="none" normalizeH="0" baseline="0" dirty="0" smtClean="0">
                <a:ln>
                  <a:noFill/>
                </a:ln>
                <a:solidFill>
                  <a:srgbClr val="990000"/>
                </a:solidFill>
                <a:effectLst/>
                <a:latin typeface="Century Gothic" panose="020B0502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097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2278965" y="787791"/>
            <a:ext cx="3124200" cy="20574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660033"/>
                </a:solidFill>
                <a:effectLst/>
                <a:latin typeface="Century Gothic" panose="020B0502020202020204" pitchFamily="34" charset="0"/>
              </a:rPr>
              <a:t>The availability of public      services in rural areas more generally is on the decline, limiting the support networks and escape routes available to victims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 Box 14"/>
          <p:cNvSpPr txBox="1">
            <a:spLocks noChangeArrowheads="1"/>
          </p:cNvSpPr>
          <p:nvPr/>
        </p:nvSpPr>
        <p:spPr bwMode="auto">
          <a:xfrm>
            <a:off x="436225" y="5190978"/>
            <a:ext cx="4177977" cy="112366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1600" b="1" i="0" u="none" strike="noStrike" cap="none" normalizeH="0" baseline="0" dirty="0" smtClean="0">
                <a:ln>
                  <a:noFill/>
                </a:ln>
                <a:solidFill>
                  <a:srgbClr val="660033"/>
                </a:solidFill>
                <a:effectLst/>
                <a:latin typeface="Century Gothic" panose="020B0502020202020204" pitchFamily="34" charset="0"/>
              </a:rPr>
              <a:t>Men tend to hold the rural positions of power – head of the household, land owner, landlord, policeman, farmer.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Text Box 15"/>
          <p:cNvSpPr txBox="1">
            <a:spLocks noChangeArrowheads="1"/>
          </p:cNvSpPr>
          <p:nvPr/>
        </p:nvSpPr>
        <p:spPr bwMode="auto">
          <a:xfrm>
            <a:off x="5237523" y="2892744"/>
            <a:ext cx="4018084" cy="161677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660033"/>
                </a:solidFill>
                <a:effectLst/>
                <a:latin typeface="Century Gothic" panose="020B0502020202020204" pitchFamily="34" charset="0"/>
              </a:rPr>
              <a:t>The more rurally you live, the harder it is to get support, the less effective that support is, and therefore the greater risk and harm sits in the most isolated settings.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Text Box 17"/>
          <p:cNvSpPr txBox="1">
            <a:spLocks noChangeArrowheads="1"/>
          </p:cNvSpPr>
          <p:nvPr/>
        </p:nvSpPr>
        <p:spPr bwMode="auto">
          <a:xfrm>
            <a:off x="7744857" y="5338513"/>
            <a:ext cx="4257823" cy="1127126"/>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660033"/>
                </a:solidFill>
                <a:effectLst/>
                <a:latin typeface="Century Gothic" panose="020B0502020202020204" pitchFamily="34" charset="0"/>
              </a:rPr>
              <a:t>Rural victims are half as likely as urban victims to report their abuse.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Text Box 18"/>
          <p:cNvSpPr txBox="1">
            <a:spLocks noChangeArrowheads="1"/>
          </p:cNvSpPr>
          <p:nvPr/>
        </p:nvSpPr>
        <p:spPr bwMode="auto">
          <a:xfrm>
            <a:off x="9061644" y="3782990"/>
            <a:ext cx="3154363" cy="944563"/>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660033"/>
                </a:solidFill>
                <a:effectLst/>
                <a:latin typeface="Century Gothic" panose="020B0502020202020204" pitchFamily="34" charset="0"/>
              </a:rPr>
              <a:t>Abuse lasts, on average, 25 per cent longer in the most   rural areas.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7" name="Graphic 6" descr="Deciduous tree"/>
          <p:cNvPicPr>
            <a:picLocks noChangeAspect="1" noChangeArrowheads="1"/>
          </p:cNvPicPr>
          <p:nvPr/>
        </p:nvPicPr>
        <p:blipFill>
          <a:blip r:embed="rId2">
            <a:extLst>
              <a:ext uri="{28A0092B-C50C-407E-A947-70E740481C1C}">
                <a14:useLocalDpi xmlns:a14="http://schemas.microsoft.com/office/drawing/2010/main" val="0"/>
              </a:ext>
            </a:extLst>
          </a:blip>
          <a:srcRect l="-5556" t="-4794" r="-4352" b="-3607"/>
          <a:stretch>
            <a:fillRect/>
          </a:stretch>
        </p:blipFill>
        <p:spPr bwMode="auto">
          <a:xfrm>
            <a:off x="6020811" y="682048"/>
            <a:ext cx="2139516" cy="2139516"/>
          </a:xfrm>
          <a:prstGeom prst="rect">
            <a:avLst/>
          </a:prstGeom>
          <a:solidFill>
            <a:srgbClr val="FFFFFF"/>
          </a:solidFill>
          <a:effectLst>
            <a:glow rad="127000">
              <a:srgbClr val="FFCDFF"/>
            </a:glow>
          </a:effectLst>
        </p:spPr>
      </p:pic>
      <p:pic>
        <p:nvPicPr>
          <p:cNvPr id="1028" name="Graphic 8" descr="Stopwatch"/>
          <p:cNvPicPr>
            <a:picLocks noChangeAspect="1" noChangeArrowheads="1"/>
          </p:cNvPicPr>
          <p:nvPr/>
        </p:nvPicPr>
        <p:blipFill>
          <a:blip r:embed="rId3">
            <a:extLst>
              <a:ext uri="{28A0092B-C50C-407E-A947-70E740481C1C}">
                <a14:useLocalDpi xmlns:a14="http://schemas.microsoft.com/office/drawing/2010/main" val="0"/>
              </a:ext>
            </a:extLst>
          </a:blip>
          <a:srcRect l="-17273" t="-8730" r="-17212" b="-8678"/>
          <a:stretch>
            <a:fillRect/>
          </a:stretch>
        </p:blipFill>
        <p:spPr bwMode="auto">
          <a:xfrm>
            <a:off x="9576433" y="1498052"/>
            <a:ext cx="2124783" cy="2124783"/>
          </a:xfrm>
          <a:prstGeom prst="rect">
            <a:avLst/>
          </a:prstGeom>
          <a:solidFill>
            <a:srgbClr val="FFFFFF"/>
          </a:solidFill>
          <a:effectLst>
            <a:glow rad="127000">
              <a:srgbClr val="FFCDFF"/>
            </a:glow>
          </a:effectLst>
        </p:spPr>
      </p:pic>
      <p:pic>
        <p:nvPicPr>
          <p:cNvPr id="1029" name="Graphic 10" descr="Chat"/>
          <p:cNvPicPr>
            <a:picLocks noChangeAspect="1" noChangeArrowheads="1"/>
          </p:cNvPicPr>
          <p:nvPr/>
        </p:nvPicPr>
        <p:blipFill>
          <a:blip r:embed="rId4">
            <a:extLst>
              <a:ext uri="{28A0092B-C50C-407E-A947-70E740481C1C}">
                <a14:useLocalDpi xmlns:a14="http://schemas.microsoft.com/office/drawing/2010/main" val="0"/>
              </a:ext>
            </a:extLst>
          </a:blip>
          <a:srcRect l="-7143" t="-30000" r="-5905" b="-28267"/>
          <a:stretch>
            <a:fillRect/>
          </a:stretch>
        </p:blipFill>
        <p:spPr bwMode="auto">
          <a:xfrm>
            <a:off x="5702156" y="4425088"/>
            <a:ext cx="2042701" cy="2040551"/>
          </a:xfrm>
          <a:prstGeom prst="rect">
            <a:avLst/>
          </a:prstGeom>
          <a:solidFill>
            <a:srgbClr val="FFFFFF"/>
          </a:solidFill>
          <a:effectLst>
            <a:glow rad="127000">
              <a:srgbClr val="FFCDFF"/>
            </a:glow>
          </a:effectLst>
        </p:spPr>
      </p:pic>
      <p:pic>
        <p:nvPicPr>
          <p:cNvPr id="1030" name="Graphic 12" descr="Male"/>
          <p:cNvPicPr>
            <a:picLocks noChangeAspect="1" noChangeArrowheads="1"/>
          </p:cNvPicPr>
          <p:nvPr/>
        </p:nvPicPr>
        <p:blipFill>
          <a:blip r:embed="rId5">
            <a:extLst>
              <a:ext uri="{28A0092B-C50C-407E-A947-70E740481C1C}">
                <a14:useLocalDpi xmlns:a14="http://schemas.microsoft.com/office/drawing/2010/main" val="0"/>
              </a:ext>
            </a:extLst>
          </a:blip>
          <a:srcRect l="-19608" t="-19801" r="-18170" b="-19341"/>
          <a:stretch>
            <a:fillRect/>
          </a:stretch>
        </p:blipFill>
        <p:spPr bwMode="auto">
          <a:xfrm>
            <a:off x="1583830" y="3087556"/>
            <a:ext cx="1955497" cy="1955497"/>
          </a:xfrm>
          <a:prstGeom prst="rect">
            <a:avLst/>
          </a:prstGeom>
          <a:solidFill>
            <a:srgbClr val="FFFFFF"/>
          </a:solidFill>
          <a:effectLst>
            <a:glow rad="127000">
              <a:srgbClr val="FFCDFF"/>
            </a:glow>
          </a:effectLst>
        </p:spPr>
      </p:pic>
      <p:pic>
        <p:nvPicPr>
          <p:cNvPr id="1026" name="Graphic 4" descr="Group"/>
          <p:cNvPicPr>
            <a:picLocks noChangeAspect="1" noChangeArrowheads="1"/>
          </p:cNvPicPr>
          <p:nvPr/>
        </p:nvPicPr>
        <p:blipFill>
          <a:blip r:embed="rId6">
            <a:extLst>
              <a:ext uri="{28A0092B-C50C-407E-A947-70E740481C1C}">
                <a14:useLocalDpi xmlns:a14="http://schemas.microsoft.com/office/drawing/2010/main" val="0"/>
              </a:ext>
            </a:extLst>
          </a:blip>
          <a:srcRect l="-5769" t="-30841" r="-5128" b="-30841"/>
          <a:stretch>
            <a:fillRect/>
          </a:stretch>
        </p:blipFill>
        <p:spPr bwMode="auto">
          <a:xfrm>
            <a:off x="436225" y="682048"/>
            <a:ext cx="1647825" cy="1649413"/>
          </a:xfrm>
          <a:prstGeom prst="rect">
            <a:avLst/>
          </a:prstGeom>
          <a:solidFill>
            <a:srgbClr val="FFFFFF"/>
          </a:solidFill>
          <a:effectLst>
            <a:glow rad="127000">
              <a:srgbClr val="FFCDFF"/>
            </a:glow>
          </a:effectLst>
        </p:spPr>
      </p:pic>
    </p:spTree>
    <p:extLst>
      <p:ext uri="{BB962C8B-B14F-4D97-AF65-F5344CB8AC3E}">
        <p14:creationId xmlns:p14="http://schemas.microsoft.com/office/powerpoint/2010/main" val="190850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74540" y="5555768"/>
            <a:ext cx="2942857" cy="895238"/>
          </a:xfrm>
          <a:prstGeom prst="rect">
            <a:avLst/>
          </a:prstGeom>
        </p:spPr>
      </p:pic>
      <p:sp>
        <p:nvSpPr>
          <p:cNvPr id="5" name="Text Box 2"/>
          <p:cNvSpPr txBox="1">
            <a:spLocks noChangeArrowheads="1"/>
          </p:cNvSpPr>
          <p:nvPr/>
        </p:nvSpPr>
        <p:spPr bwMode="auto">
          <a:xfrm>
            <a:off x="1688123" y="2028923"/>
            <a:ext cx="8875713" cy="3783013"/>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7200" b="1" i="0" u="none" strike="noStrike" cap="none" normalizeH="0" baseline="0" smtClean="0">
                <a:ln>
                  <a:noFill/>
                </a:ln>
                <a:solidFill>
                  <a:srgbClr val="660033"/>
                </a:solidFill>
                <a:effectLst/>
                <a:latin typeface="Century Gothic" panose="020B0502020202020204" pitchFamily="34" charset="0"/>
              </a:rPr>
              <a:t>Toolkit for Reaching Rural Communities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462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TDAB - Southend and Thurrock Domestic Abuse Partn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132" y="5480782"/>
            <a:ext cx="2933700" cy="8953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p:cNvSpPr txBox="1">
            <a:spLocks noChangeArrowheads="1"/>
          </p:cNvSpPr>
          <p:nvPr/>
        </p:nvSpPr>
        <p:spPr bwMode="auto">
          <a:xfrm>
            <a:off x="594019" y="463551"/>
            <a:ext cx="8079718" cy="61785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660033"/>
                </a:solidFill>
                <a:effectLst/>
                <a:latin typeface="Century Gothic" panose="020B0502020202020204" pitchFamily="34" charset="0"/>
              </a:rPr>
              <a:t>Utilise local assets such as churches, pubs, vets, GP   surgeries as drop in locations for IDVAs, DAPs and DA support services to engage victims. </a:t>
            </a: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660033"/>
                </a:solidFill>
                <a:effectLst/>
                <a:latin typeface="Century Gothic" panose="020B0502020202020204" pitchFamily="34" charset="0"/>
              </a:rPr>
              <a:t>How to make contact: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b="1" dirty="0">
              <a:solidFill>
                <a:srgbClr val="660033"/>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a:t>
            </a:r>
            <a:r>
              <a:rPr kumimoji="0" lang="en-GB" altLang="en-US" b="0" i="1" u="none" strike="noStrike" cap="none" normalizeH="0" baseline="0" dirty="0" smtClean="0">
                <a:ln>
                  <a:noFill/>
                </a:ln>
                <a:solidFill>
                  <a:srgbClr val="660033"/>
                </a:solidFill>
                <a:effectLst/>
                <a:latin typeface="Century Gothic" panose="020B0502020202020204" pitchFamily="34" charset="0"/>
              </a:rPr>
              <a:t>local churches </a:t>
            </a:r>
            <a:r>
              <a:rPr kumimoji="0" lang="en-GB" altLang="en-US" b="0" i="0" u="none" strike="noStrike" cap="none" normalizeH="0" baseline="0" dirty="0" smtClean="0">
                <a:ln>
                  <a:noFill/>
                </a:ln>
                <a:solidFill>
                  <a:srgbClr val="660033"/>
                </a:solidFill>
                <a:effectLst/>
                <a:latin typeface="Century Gothic" panose="020B0502020202020204" pitchFamily="34" charset="0"/>
              </a:rPr>
              <a:t>in Essex please click on the link below for  The Church of England and East London , the Diocese of Chelmsford: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rPr>
              <a:t>https://www.chelmsford.anglican.org/</a:t>
            </a:r>
            <a:endParaRPr kumimoji="0" lang="en-GB" altLang="en-US" b="0" i="0" u="sng" strike="noStrike" cap="none" normalizeH="0" baseline="0" dirty="0" smtClean="0">
              <a:ln>
                <a:noFill/>
              </a:ln>
              <a:solidFill>
                <a:srgbClr val="99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u="sng" dirty="0">
              <a:solidFill>
                <a:srgbClr val="990000"/>
              </a:solidFill>
              <a:latin typeface="Century Gothic" panose="020B0502020202020204" pitchFamily="34" charset="0"/>
            </a:endParaRPr>
          </a:p>
          <a:p>
            <a:pPr lvl="0" eaLnBrk="0" fontAlgn="base" hangingPunct="0">
              <a:spcBef>
                <a:spcPct val="0"/>
              </a:spcBef>
              <a:spcAft>
                <a:spcPct val="0"/>
              </a:spcAft>
            </a:pPr>
            <a:r>
              <a:rPr lang="en-GB" altLang="en-US" dirty="0" smtClean="0">
                <a:solidFill>
                  <a:srgbClr val="660033"/>
                </a:solidFill>
                <a:latin typeface="Century Gothic" panose="020B0502020202020204" pitchFamily="34" charset="0"/>
              </a:rPr>
              <a:t>The Diocese </a:t>
            </a:r>
            <a:r>
              <a:rPr lang="en-GB" altLang="en-US" dirty="0">
                <a:solidFill>
                  <a:srgbClr val="660033"/>
                </a:solidFill>
                <a:latin typeface="Century Gothic" panose="020B0502020202020204" pitchFamily="34" charset="0"/>
              </a:rPr>
              <a:t>of Chelmsford has a Rural Advisor and Agricultural Chaplain </a:t>
            </a:r>
            <a:r>
              <a:rPr lang="en-GB" altLang="en-US" dirty="0" smtClean="0">
                <a:solidFill>
                  <a:srgbClr val="660033"/>
                </a:solidFill>
                <a:latin typeface="Century Gothic" panose="020B0502020202020204" pitchFamily="34" charset="0"/>
              </a:rPr>
              <a:t>- Revd </a:t>
            </a:r>
            <a:r>
              <a:rPr lang="en-GB" altLang="en-US" dirty="0">
                <a:solidFill>
                  <a:srgbClr val="660033"/>
                </a:solidFill>
                <a:latin typeface="Century Gothic" panose="020B0502020202020204" pitchFamily="34" charset="0"/>
              </a:rPr>
              <a:t>Janet </a:t>
            </a:r>
            <a:r>
              <a:rPr lang="en-GB" altLang="en-US" dirty="0" smtClean="0">
                <a:solidFill>
                  <a:srgbClr val="660033"/>
                </a:solidFill>
                <a:latin typeface="Century Gothic" panose="020B0502020202020204" pitchFamily="34" charset="0"/>
              </a:rPr>
              <a:t>Nicholls who can also be contacted for advice and support Tel</a:t>
            </a:r>
            <a:r>
              <a:rPr lang="en-GB" altLang="en-US" dirty="0">
                <a:solidFill>
                  <a:srgbClr val="660033"/>
                </a:solidFill>
                <a:latin typeface="Century Gothic" panose="020B0502020202020204" pitchFamily="34" charset="0"/>
              </a:rPr>
              <a:t>:  07590929499  Email: </a:t>
            </a:r>
            <a:r>
              <a:rPr lang="en-GB" altLang="en-US" dirty="0" smtClean="0">
                <a:solidFill>
                  <a:srgbClr val="660033"/>
                </a:solidFill>
                <a:latin typeface="Century Gothic" panose="020B0502020202020204" pitchFamily="34" charset="0"/>
                <a:hlinkClick r:id="rId4"/>
              </a:rPr>
              <a:t>nicholls@chelmsford.anglican.org</a:t>
            </a:r>
            <a:r>
              <a:rPr lang="en-GB" altLang="en-US" dirty="0" smtClean="0">
                <a:solidFill>
                  <a:srgbClr val="660033"/>
                </a:solidFill>
                <a:latin typeface="Century Gothic" panose="020B0502020202020204" pitchFamily="34" charset="0"/>
              </a:rPr>
              <a:t> </a:t>
            </a:r>
            <a:endParaRPr kumimoji="0" lang="en-GB" altLang="en-US" b="0" i="0"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u="sng" dirty="0">
              <a:solidFill>
                <a:srgbClr val="990000"/>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a:t>
            </a:r>
            <a:r>
              <a:rPr kumimoji="0" lang="en-GB" altLang="en-US" b="0" i="1" u="none" strike="noStrike" cap="none" normalizeH="0" baseline="0" dirty="0" smtClean="0">
                <a:ln>
                  <a:noFill/>
                </a:ln>
                <a:solidFill>
                  <a:srgbClr val="660033"/>
                </a:solidFill>
                <a:effectLst/>
                <a:latin typeface="Century Gothic" panose="020B0502020202020204" pitchFamily="34" charset="0"/>
              </a:rPr>
              <a:t>local pubs </a:t>
            </a:r>
            <a:r>
              <a:rPr kumimoji="0" lang="en-GB" altLang="en-US" b="0" i="0" u="none" strike="noStrike" cap="none" normalizeH="0" baseline="0" dirty="0" smtClean="0">
                <a:ln>
                  <a:noFill/>
                </a:ln>
                <a:solidFill>
                  <a:srgbClr val="660033"/>
                </a:solidFill>
                <a:effectLst/>
                <a:latin typeface="Century Gothic" panose="020B0502020202020204" pitchFamily="34" charset="0"/>
              </a:rPr>
              <a:t>in Essex you can contact the local CAMRA club for each district which have a complete list and contact for pubs in their areas: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5" action="ppaction://hlinksldjump"/>
              </a:rPr>
              <a:t>http://www.essex-camra.org.uk/</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4" name="Picture 4" descr="Church"/>
          <p:cNvPicPr>
            <a:picLocks noChangeAspect="1" noChangeArrowheads="1"/>
          </p:cNvPicPr>
          <p:nvPr/>
        </p:nvPicPr>
        <p:blipFill>
          <a:blip r:embed="rId6">
            <a:extLst>
              <a:ext uri="{28A0092B-C50C-407E-A947-70E740481C1C}">
                <a14:useLocalDpi xmlns:a14="http://schemas.microsoft.com/office/drawing/2010/main" val="0"/>
              </a:ext>
            </a:extLst>
          </a:blip>
          <a:srcRect t="4134" r="1044" b="2269"/>
          <a:stretch>
            <a:fillRect/>
          </a:stretch>
        </p:blipFill>
        <p:spPr bwMode="auto">
          <a:xfrm>
            <a:off x="9260108" y="463551"/>
            <a:ext cx="2152650" cy="20574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5" name="Picture 5" descr="pub"/>
          <p:cNvPicPr>
            <a:picLocks noChangeAspect="1" noChangeArrowheads="1"/>
          </p:cNvPicPr>
          <p:nvPr/>
        </p:nvPicPr>
        <p:blipFill>
          <a:blip r:embed="rId7">
            <a:extLst>
              <a:ext uri="{28A0092B-C50C-407E-A947-70E740481C1C}">
                <a14:useLocalDpi xmlns:a14="http://schemas.microsoft.com/office/drawing/2010/main" val="0"/>
              </a:ext>
            </a:extLst>
          </a:blip>
          <a:srcRect l="4004" t="-2290" r="1881" b="8727"/>
          <a:stretch>
            <a:fillRect/>
          </a:stretch>
        </p:blipFill>
        <p:spPr bwMode="auto">
          <a:xfrm>
            <a:off x="8968277" y="2962666"/>
            <a:ext cx="2671410" cy="198916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9513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TDAB - Southend and Thurrock Domestic Abuse Partn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021" y="5514975"/>
            <a:ext cx="2933700" cy="8953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p:cNvSpPr txBox="1">
            <a:spLocks noChangeArrowheads="1"/>
          </p:cNvSpPr>
          <p:nvPr/>
        </p:nvSpPr>
        <p:spPr bwMode="auto">
          <a:xfrm>
            <a:off x="425206" y="337623"/>
            <a:ext cx="8184222" cy="6386733"/>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600" b="1" dirty="0">
              <a:solidFill>
                <a:srgbClr val="660033"/>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a:t>
            </a:r>
            <a:r>
              <a:rPr kumimoji="0" lang="en-GB" altLang="en-US" b="0" i="1" u="none" strike="noStrike" cap="none" normalizeH="0" baseline="0" dirty="0" smtClean="0">
                <a:ln>
                  <a:noFill/>
                </a:ln>
                <a:solidFill>
                  <a:srgbClr val="660033"/>
                </a:solidFill>
                <a:effectLst/>
                <a:latin typeface="Century Gothic" panose="020B0502020202020204" pitchFamily="34" charset="0"/>
              </a:rPr>
              <a:t>local GP Surgeries </a:t>
            </a:r>
            <a:r>
              <a:rPr kumimoji="0" lang="en-GB" altLang="en-US" b="0" i="0" u="none" strike="noStrike" cap="none" normalizeH="0" baseline="0" dirty="0" smtClean="0">
                <a:ln>
                  <a:noFill/>
                </a:ln>
                <a:solidFill>
                  <a:srgbClr val="660033"/>
                </a:solidFill>
                <a:effectLst/>
                <a:latin typeface="Century Gothic" panose="020B0502020202020204" pitchFamily="34" charset="0"/>
              </a:rPr>
              <a:t>in Essex you can contact the local CCGs which have a list of all GPs and their contact details: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Mid Essex: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https://www.nhs.uk/services/trusts/gps/defaultview.aspx?id=89685</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North East Essex: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https://www.nhs.uk/Services/Trusts/GPs/DefaultView.aspx?id=89686</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West Essex: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https://westessexccg.nhs.uk/gps-and-local-services/gp-practices</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Southend Castlepoint and Rochford: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https://southendccg.nhs.uk/your-health-services/gp-services</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Thurrock: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https://www.thurrockccg.nhs.uk/your-health/where-to-go-for-your-healthcare</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Basildon and Brentwood: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https://basildonandbrentwoodccg.nhs.uk/</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148" name="Picture 4" descr="GP"/>
          <p:cNvPicPr>
            <a:picLocks noChangeAspect="1" noChangeArrowheads="1"/>
          </p:cNvPicPr>
          <p:nvPr/>
        </p:nvPicPr>
        <p:blipFill>
          <a:blip r:embed="rId4">
            <a:extLst>
              <a:ext uri="{28A0092B-C50C-407E-A947-70E740481C1C}">
                <a14:useLocalDpi xmlns:a14="http://schemas.microsoft.com/office/drawing/2010/main" val="0"/>
              </a:ext>
            </a:extLst>
          </a:blip>
          <a:srcRect l="19655" r="13797"/>
          <a:stretch>
            <a:fillRect/>
          </a:stretch>
        </p:blipFill>
        <p:spPr bwMode="auto">
          <a:xfrm>
            <a:off x="9028309" y="466725"/>
            <a:ext cx="2513012" cy="251142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9" name="Picture 5" descr="NHS"/>
          <p:cNvPicPr>
            <a:picLocks noChangeAspect="1" noChangeArrowheads="1"/>
          </p:cNvPicPr>
          <p:nvPr/>
        </p:nvPicPr>
        <p:blipFill>
          <a:blip r:embed="rId5">
            <a:extLst>
              <a:ext uri="{28A0092B-C50C-407E-A947-70E740481C1C}">
                <a14:useLocalDpi xmlns:a14="http://schemas.microsoft.com/office/drawing/2010/main" val="0"/>
              </a:ext>
            </a:extLst>
          </a:blip>
          <a:srcRect l="-3784" t="-6108" b="-4750"/>
          <a:stretch>
            <a:fillRect/>
          </a:stretch>
        </p:blipFill>
        <p:spPr bwMode="auto">
          <a:xfrm>
            <a:off x="9028309" y="3276600"/>
            <a:ext cx="2479675" cy="1931988"/>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9016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TDAB - Southend and Thurrock Domestic Abuse Partn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429" y="5617161"/>
            <a:ext cx="2933700" cy="8953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p:cNvSpPr txBox="1">
            <a:spLocks noChangeArrowheads="1"/>
          </p:cNvSpPr>
          <p:nvPr/>
        </p:nvSpPr>
        <p:spPr bwMode="auto">
          <a:xfrm>
            <a:off x="548639" y="1854664"/>
            <a:ext cx="7920111" cy="3762497"/>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660033"/>
                </a:solidFill>
                <a:effectLst/>
                <a:latin typeface="Century Gothic" panose="020B0502020202020204" pitchFamily="34" charset="0"/>
              </a:rPr>
              <a:t>Utilise local assets such as churches, pubs, vets, GP   surgeries as drop in locations for IDVAs, DAPs and DA support services to engage </a:t>
            </a:r>
            <a:r>
              <a:rPr kumimoji="0" lang="en-GB" altLang="en-US" sz="2000" b="1" i="0" u="none" strike="noStrike" cap="none" normalizeH="0" baseline="0" dirty="0" smtClean="0">
                <a:ln>
                  <a:noFill/>
                </a:ln>
                <a:solidFill>
                  <a:srgbClr val="660033"/>
                </a:solidFill>
                <a:effectLst/>
                <a:latin typeface="Century Gothic" panose="020B0502020202020204" pitchFamily="34" charset="0"/>
              </a:rPr>
              <a:t>victims. </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b="1" dirty="0">
              <a:solidFill>
                <a:srgbClr val="660033"/>
              </a:solidFill>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local </a:t>
            </a:r>
            <a:r>
              <a:rPr kumimoji="0" lang="en-GB" altLang="en-US" b="0" i="1" u="none" strike="noStrike" cap="none" normalizeH="0" baseline="0" dirty="0" smtClean="0">
                <a:ln>
                  <a:noFill/>
                </a:ln>
                <a:solidFill>
                  <a:srgbClr val="660033"/>
                </a:solidFill>
                <a:effectLst/>
                <a:latin typeface="Century Gothic" panose="020B0502020202020204" pitchFamily="34" charset="0"/>
              </a:rPr>
              <a:t>Veterinary Surgeries  </a:t>
            </a:r>
            <a:r>
              <a:rPr kumimoji="0" lang="en-GB" altLang="en-US" b="0" i="0" u="none" strike="noStrike" cap="none" normalizeH="0" baseline="0" dirty="0" smtClean="0">
                <a:ln>
                  <a:noFill/>
                </a:ln>
                <a:solidFill>
                  <a:srgbClr val="660033"/>
                </a:solidFill>
                <a:effectLst/>
                <a:latin typeface="Century Gothic" panose="020B0502020202020204" pitchFamily="34" charset="0"/>
              </a:rPr>
              <a:t>in Essex you can check the full list on the below link. The website provides an full list and contact details of Vets across Southend Essex and Thurrock.: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sng" strike="noStrike" cap="none" normalizeH="0" baseline="0" dirty="0" smtClean="0">
              <a:ln>
                <a:noFill/>
              </a:ln>
              <a:solidFill>
                <a:srgbClr val="99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https://findavet.rcvs.org.uk/find-a-vet-practice/by-county/essex/</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172" name="Picture 4" descr="vets"/>
          <p:cNvPicPr>
            <a:picLocks noChangeAspect="1" noChangeArrowheads="1"/>
          </p:cNvPicPr>
          <p:nvPr/>
        </p:nvPicPr>
        <p:blipFill>
          <a:blip r:embed="rId4">
            <a:extLst>
              <a:ext uri="{28A0092B-C50C-407E-A947-70E740481C1C}">
                <a14:useLocalDpi xmlns:a14="http://schemas.microsoft.com/office/drawing/2010/main" val="0"/>
              </a:ext>
            </a:extLst>
          </a:blip>
          <a:srcRect l="8588" r="11813"/>
          <a:stretch>
            <a:fillRect/>
          </a:stretch>
        </p:blipFill>
        <p:spPr bwMode="auto">
          <a:xfrm>
            <a:off x="8882429" y="268874"/>
            <a:ext cx="2722563" cy="229711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3" name="Picture 5" descr="vets 2"/>
          <p:cNvPicPr>
            <a:picLocks noChangeAspect="1" noChangeArrowheads="1"/>
          </p:cNvPicPr>
          <p:nvPr/>
        </p:nvPicPr>
        <p:blipFill>
          <a:blip r:embed="rId5">
            <a:extLst>
              <a:ext uri="{28A0092B-C50C-407E-A947-70E740481C1C}">
                <a14:useLocalDpi xmlns:a14="http://schemas.microsoft.com/office/drawing/2010/main" val="0"/>
              </a:ext>
            </a:extLst>
          </a:blip>
          <a:srcRect l="12627" t="-1349" r="48337" b="1349"/>
          <a:stretch>
            <a:fillRect/>
          </a:stretch>
        </p:blipFill>
        <p:spPr bwMode="auto">
          <a:xfrm>
            <a:off x="8861792" y="2886661"/>
            <a:ext cx="2724150" cy="23368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053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TDAB - Southend and Thurrock Domestic Abuse Partn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3973" y="5681296"/>
            <a:ext cx="2933700" cy="8953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p:cNvSpPr txBox="1">
            <a:spLocks noChangeArrowheads="1"/>
          </p:cNvSpPr>
          <p:nvPr/>
        </p:nvSpPr>
        <p:spPr bwMode="auto">
          <a:xfrm>
            <a:off x="525266" y="598267"/>
            <a:ext cx="8070093" cy="5732194"/>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660033"/>
                </a:solidFill>
                <a:effectLst/>
                <a:latin typeface="Century Gothic" panose="020B0502020202020204" pitchFamily="34" charset="0"/>
              </a:rPr>
              <a:t>Utilise local networks such as the Women’s Institute, parish councils, young farmer association and other local groups to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660033"/>
                </a:solidFill>
                <a:effectLst/>
                <a:latin typeface="Century Gothic" panose="020B0502020202020204" pitchFamily="34" charset="0"/>
              </a:rPr>
              <a:t>educate rural communities about domestic abuse as well as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660033"/>
                </a:solidFill>
                <a:effectLst/>
                <a:latin typeface="Century Gothic" panose="020B0502020202020204" pitchFamily="34" charset="0"/>
              </a:rPr>
              <a:t>engaging victims.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a list of all the Women’s Institutes across Essex by clicking on the link: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http://www.essexwi.org.uk/find-a-wi/</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For a list of all parish councils</a:t>
            </a:r>
            <a:r>
              <a:rPr kumimoji="0" lang="en-GB" altLang="en-US" b="0" i="0" u="none" strike="noStrike" cap="none" normalizeH="0" dirty="0" smtClean="0">
                <a:ln>
                  <a:noFill/>
                </a:ln>
                <a:solidFill>
                  <a:srgbClr val="660033"/>
                </a:solidFill>
                <a:effectLst/>
                <a:latin typeface="Century Gothic" panose="020B0502020202020204" pitchFamily="34" charset="0"/>
              </a:rPr>
              <a:t> </a:t>
            </a:r>
            <a:r>
              <a:rPr kumimoji="0" lang="en-GB" altLang="en-US" b="0" i="0" u="none" strike="noStrike" cap="none" normalizeH="0" baseline="0" dirty="0" smtClean="0">
                <a:ln>
                  <a:noFill/>
                </a:ln>
                <a:solidFill>
                  <a:srgbClr val="660033"/>
                </a:solidFill>
                <a:effectLst/>
                <a:latin typeface="Century Gothic" panose="020B0502020202020204" pitchFamily="34" charset="0"/>
              </a:rPr>
              <a:t>in your area can be  found on the Essex Highways website and are broken down into districts: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http://www.essexhighways.org/highway-scheme-and-developments/local-highway-panels/parish-and-district-contacts.aspx</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Essex young Farmer’s is a youth organisation made up of 16-26 year olds. Their website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ction="ppaction://hlinksldjump"/>
              </a:rPr>
              <a:t>http://www.essexyoungfarmers.com</a:t>
            </a:r>
            <a:r>
              <a:rPr kumimoji="0" lang="en-GB" altLang="en-US" b="0" i="0" u="none" strike="noStrike" cap="none" normalizeH="0" baseline="0" dirty="0" smtClean="0">
                <a:ln>
                  <a:noFill/>
                </a:ln>
                <a:solidFill>
                  <a:srgbClr val="660033"/>
                </a:solidFill>
                <a:effectLst/>
                <a:latin typeface="Century Gothic" panose="020B0502020202020204" pitchFamily="34" charset="0"/>
                <a:hlinkClick r:id="rId3" action="ppaction://hlinksldjump"/>
              </a:rPr>
              <a:t> </a:t>
            </a:r>
            <a:r>
              <a:rPr kumimoji="0" lang="en-GB" altLang="en-US" b="0" i="0" u="none" strike="noStrike" cap="none" normalizeH="0" baseline="0" dirty="0" smtClean="0">
                <a:ln>
                  <a:noFill/>
                </a:ln>
                <a:solidFill>
                  <a:srgbClr val="660033"/>
                </a:solidFill>
                <a:effectLst/>
                <a:latin typeface="Century Gothic" panose="020B0502020202020204" pitchFamily="34" charset="0"/>
              </a:rPr>
              <a:t>is a wealth of information and they can be contacted by phone: 01245 360442; email: office@essexyfc.co.uk. Alternatively you can complete an online contact form on their website.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pic>
        <p:nvPicPr>
          <p:cNvPr id="8196" name="Picture 4" descr="EYF"/>
          <p:cNvPicPr>
            <a:picLocks noChangeAspect="1" noChangeArrowheads="1"/>
          </p:cNvPicPr>
          <p:nvPr/>
        </p:nvPicPr>
        <p:blipFill>
          <a:blip r:embed="rId4">
            <a:extLst>
              <a:ext uri="{28A0092B-C50C-407E-A947-70E740481C1C}">
                <a14:useLocalDpi xmlns:a14="http://schemas.microsoft.com/office/drawing/2010/main" val="0"/>
              </a:ext>
            </a:extLst>
          </a:blip>
          <a:srcRect l="-1740" t="-708" r="11375" b="-1276"/>
          <a:stretch>
            <a:fillRect/>
          </a:stretch>
        </p:blipFill>
        <p:spPr bwMode="auto">
          <a:xfrm>
            <a:off x="8923973" y="371109"/>
            <a:ext cx="2605087" cy="219392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97" name="Picture 5" descr="WI"/>
          <p:cNvPicPr>
            <a:picLocks noChangeAspect="1" noChangeArrowheads="1"/>
          </p:cNvPicPr>
          <p:nvPr/>
        </p:nvPicPr>
        <p:blipFill>
          <a:blip r:embed="rId5">
            <a:extLst>
              <a:ext uri="{28A0092B-C50C-407E-A947-70E740481C1C}">
                <a14:useLocalDpi xmlns:a14="http://schemas.microsoft.com/office/drawing/2010/main" val="0"/>
              </a:ext>
            </a:extLst>
          </a:blip>
          <a:srcRect t="1183" b="1183"/>
          <a:stretch>
            <a:fillRect/>
          </a:stretch>
        </p:blipFill>
        <p:spPr bwMode="auto">
          <a:xfrm>
            <a:off x="8985885" y="3022234"/>
            <a:ext cx="2543175" cy="2484437"/>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8852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TDAB - Southend and Thurrock Domestic Abuse Partn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323" y="5284127"/>
            <a:ext cx="2933700" cy="8953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p:cNvSpPr txBox="1">
            <a:spLocks noChangeArrowheads="1"/>
          </p:cNvSpPr>
          <p:nvPr/>
        </p:nvSpPr>
        <p:spPr bwMode="auto">
          <a:xfrm>
            <a:off x="483064" y="584200"/>
            <a:ext cx="7943483" cy="62738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Essex Fire and Rescue Service have a complete list and map of all of the stations located in Essex. This can be found on their website: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3"/>
              </a:rPr>
              <a:t>http://www.essex-fire.gov.uk/locations/</a:t>
            </a:r>
            <a:r>
              <a:rPr kumimoji="0" lang="en-GB" altLang="en-US" b="0" i="0" u="sng" strike="noStrike" cap="none" normalizeH="0" dirty="0" smtClean="0">
                <a:ln>
                  <a:noFill/>
                </a:ln>
                <a:solidFill>
                  <a:srgbClr val="990000"/>
                </a:solidFill>
                <a:effectLst/>
                <a:latin typeface="Century Gothic" panose="020B0502020202020204" pitchFamily="34" charset="0"/>
              </a:rPr>
              <a:t> .</a:t>
            </a:r>
            <a:r>
              <a:rPr kumimoji="0" lang="en-GB" altLang="en-US" b="0" i="0" u="none" strike="noStrike" cap="none" normalizeH="0" baseline="0" dirty="0" smtClean="0">
                <a:ln>
                  <a:noFill/>
                </a:ln>
                <a:solidFill>
                  <a:srgbClr val="660033"/>
                </a:solidFill>
                <a:effectLst/>
                <a:latin typeface="Century Gothic" panose="020B0502020202020204" pitchFamily="34" charset="0"/>
              </a:rPr>
              <a:t>Alternatively you can contact them directly either by an online contact form or by phone: 013676 576000 or 0300 3035555.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A list and map of village halls across Essex can be found on the Rural Community Council of Essex’s (RCCE) website at: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4"/>
              </a:rPr>
              <a:t>https://www.essexrcc.org.uk/Community_Buildings/Find_a_Village_Hall.aspx</a:t>
            </a:r>
            <a:r>
              <a:rPr lang="en-GB" altLang="en-US" dirty="0">
                <a:solidFill>
                  <a:srgbClr val="660033"/>
                </a:solidFill>
                <a:latin typeface="Century Gothic" panose="020B0502020202020204" pitchFamily="34" charset="0"/>
              </a:rPr>
              <a:t> </a:t>
            </a:r>
            <a:endParaRPr lang="en-GB" altLang="en-US" dirty="0" smtClean="0">
              <a:solidFill>
                <a:srgbClr val="660033"/>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smtClean="0">
              <a:solidFill>
                <a:srgbClr val="660033"/>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a:solidFill>
                  <a:srgbClr val="660033"/>
                </a:solidFill>
                <a:latin typeface="Century Gothic" panose="020B0502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660033"/>
                </a:solidFill>
                <a:effectLst/>
                <a:latin typeface="Century Gothic" panose="020B0502020202020204" pitchFamily="34" charset="0"/>
              </a:rPr>
              <a:t>Their website is full of information relating to their work in communities; with partners; community buildings and a members area. This website could be utilised to advertise domestic abuse services and campaigns across the county, The contact details for RCCE can be found at: </a:t>
            </a:r>
            <a:r>
              <a:rPr kumimoji="0" lang="en-GB" altLang="en-US" b="0" i="0" u="sng" strike="noStrike" cap="none" normalizeH="0" baseline="0" dirty="0" smtClean="0">
                <a:ln>
                  <a:noFill/>
                </a:ln>
                <a:solidFill>
                  <a:srgbClr val="990000"/>
                </a:solidFill>
                <a:effectLst/>
                <a:latin typeface="Century Gothic" panose="020B0502020202020204" pitchFamily="34" charset="0"/>
                <a:hlinkClick r:id="rId5" action="ppaction://hlinksldjump"/>
              </a:rPr>
              <a:t>https://www.essexrcc.org.uk/Contact_us/Contact_us.aspx</a:t>
            </a:r>
            <a:endParaRPr kumimoji="0" lang="en-GB" altLang="en-US"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660033"/>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220" name="Picture 4" descr="village hall"/>
          <p:cNvPicPr>
            <a:picLocks noChangeAspect="1" noChangeArrowheads="1"/>
          </p:cNvPicPr>
          <p:nvPr/>
        </p:nvPicPr>
        <p:blipFill>
          <a:blip r:embed="rId6">
            <a:extLst>
              <a:ext uri="{28A0092B-C50C-407E-A947-70E740481C1C}">
                <a14:useLocalDpi xmlns:a14="http://schemas.microsoft.com/office/drawing/2010/main" val="0"/>
              </a:ext>
            </a:extLst>
          </a:blip>
          <a:srcRect l="3131" t="1608" r="2649" b="3467"/>
          <a:stretch>
            <a:fillRect/>
          </a:stretch>
        </p:blipFill>
        <p:spPr bwMode="auto">
          <a:xfrm>
            <a:off x="8793529" y="2881776"/>
            <a:ext cx="2681288" cy="1798638"/>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221" name="Picture 5" descr="Fire Service"/>
          <p:cNvPicPr>
            <a:picLocks noChangeAspect="1" noChangeArrowheads="1"/>
          </p:cNvPicPr>
          <p:nvPr/>
        </p:nvPicPr>
        <p:blipFill>
          <a:blip r:embed="rId7">
            <a:extLst>
              <a:ext uri="{28A0092B-C50C-407E-A947-70E740481C1C}">
                <a14:useLocalDpi xmlns:a14="http://schemas.microsoft.com/office/drawing/2010/main" val="0"/>
              </a:ext>
            </a:extLst>
          </a:blip>
          <a:srcRect l="8818" t="3418" r="8133" b="4272"/>
          <a:stretch>
            <a:fillRect/>
          </a:stretch>
        </p:blipFill>
        <p:spPr bwMode="auto">
          <a:xfrm>
            <a:off x="8793529" y="631826"/>
            <a:ext cx="2805113" cy="1646237"/>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30293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lnSpc>
            <a:spcPct val="107000"/>
          </a:lnSpc>
          <a:spcAft>
            <a:spcPts val="800"/>
          </a:spcAft>
          <a:defRPr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1527</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 Police and 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Tulip-Betts 42077627</dc:creator>
  <cp:lastModifiedBy>Emma Tulip-Betts 42077627</cp:lastModifiedBy>
  <cp:revision>25</cp:revision>
  <dcterms:created xsi:type="dcterms:W3CDTF">2020-01-24T08:13:28Z</dcterms:created>
  <dcterms:modified xsi:type="dcterms:W3CDTF">2020-02-20T12:58:23Z</dcterms:modified>
</cp:coreProperties>
</file>