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56" r:id="rId2"/>
    <p:sldId id="257" r:id="rId3"/>
    <p:sldId id="258" r:id="rId4"/>
    <p:sldId id="260" r:id="rId5"/>
    <p:sldId id="261" r:id="rId6"/>
    <p:sldId id="266" r:id="rId7"/>
    <p:sldId id="259" r:id="rId8"/>
    <p:sldId id="265" r:id="rId9"/>
    <p:sldId id="262" r:id="rId10"/>
    <p:sldId id="263" r:id="rId11"/>
    <p:sldId id="264"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93" d="100"/>
          <a:sy n="93" d="100"/>
        </p:scale>
        <p:origin x="-197" y="26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6BC0291-4D41-43A5-97ED-69DEB7B00888}" type="datetimeFigureOut">
              <a:rPr lang="en-GB" smtClean="0"/>
              <a:t>09/12/2019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80D8CC-FA40-40FF-BED7-582BD8EC0593}" type="slidenum">
              <a:rPr lang="en-GB" smtClean="0"/>
              <a:t>‹#›</a:t>
            </a:fld>
            <a:endParaRPr lang="en-GB"/>
          </a:p>
        </p:txBody>
      </p:sp>
    </p:spTree>
    <p:extLst>
      <p:ext uri="{BB962C8B-B14F-4D97-AF65-F5344CB8AC3E}">
        <p14:creationId xmlns:p14="http://schemas.microsoft.com/office/powerpoint/2010/main" val="3057839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6BC0291-4D41-43A5-97ED-69DEB7B00888}" type="datetimeFigureOut">
              <a:rPr lang="en-GB" smtClean="0"/>
              <a:t>09/12/2019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80D8CC-FA40-40FF-BED7-582BD8EC0593}" type="slidenum">
              <a:rPr lang="en-GB" smtClean="0"/>
              <a:t>‹#›</a:t>
            </a:fld>
            <a:endParaRPr lang="en-GB"/>
          </a:p>
        </p:txBody>
      </p:sp>
    </p:spTree>
    <p:extLst>
      <p:ext uri="{BB962C8B-B14F-4D97-AF65-F5344CB8AC3E}">
        <p14:creationId xmlns:p14="http://schemas.microsoft.com/office/powerpoint/2010/main" val="3747135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6BC0291-4D41-43A5-97ED-69DEB7B00888}" type="datetimeFigureOut">
              <a:rPr lang="en-GB" smtClean="0"/>
              <a:t>09/12/2019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80D8CC-FA40-40FF-BED7-582BD8EC0593}"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070279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6BC0291-4D41-43A5-97ED-69DEB7B00888}" type="datetimeFigureOut">
              <a:rPr lang="en-GB" smtClean="0"/>
              <a:t>09/12/2019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80D8CC-FA40-40FF-BED7-582BD8EC0593}" type="slidenum">
              <a:rPr lang="en-GB" smtClean="0"/>
              <a:t>‹#›</a:t>
            </a:fld>
            <a:endParaRPr lang="en-GB"/>
          </a:p>
        </p:txBody>
      </p:sp>
    </p:spTree>
    <p:extLst>
      <p:ext uri="{BB962C8B-B14F-4D97-AF65-F5344CB8AC3E}">
        <p14:creationId xmlns:p14="http://schemas.microsoft.com/office/powerpoint/2010/main" val="13902748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6BC0291-4D41-43A5-97ED-69DEB7B00888}" type="datetimeFigureOut">
              <a:rPr lang="en-GB" smtClean="0"/>
              <a:t>09/12/2019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80D8CC-FA40-40FF-BED7-582BD8EC0593}"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170214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6BC0291-4D41-43A5-97ED-69DEB7B00888}" type="datetimeFigureOut">
              <a:rPr lang="en-GB" smtClean="0"/>
              <a:t>09/12/2019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80D8CC-FA40-40FF-BED7-582BD8EC0593}" type="slidenum">
              <a:rPr lang="en-GB" smtClean="0"/>
              <a:t>‹#›</a:t>
            </a:fld>
            <a:endParaRPr lang="en-GB"/>
          </a:p>
        </p:txBody>
      </p:sp>
    </p:spTree>
    <p:extLst>
      <p:ext uri="{BB962C8B-B14F-4D97-AF65-F5344CB8AC3E}">
        <p14:creationId xmlns:p14="http://schemas.microsoft.com/office/powerpoint/2010/main" val="5553129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6BC0291-4D41-43A5-97ED-69DEB7B00888}" type="datetimeFigureOut">
              <a:rPr lang="en-GB" smtClean="0"/>
              <a:t>09/12/2019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80D8CC-FA40-40FF-BED7-582BD8EC0593}" type="slidenum">
              <a:rPr lang="en-GB" smtClean="0"/>
              <a:t>‹#›</a:t>
            </a:fld>
            <a:endParaRPr lang="en-GB"/>
          </a:p>
        </p:txBody>
      </p:sp>
    </p:spTree>
    <p:extLst>
      <p:ext uri="{BB962C8B-B14F-4D97-AF65-F5344CB8AC3E}">
        <p14:creationId xmlns:p14="http://schemas.microsoft.com/office/powerpoint/2010/main" val="27054151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6BC0291-4D41-43A5-97ED-69DEB7B00888}" type="datetimeFigureOut">
              <a:rPr lang="en-GB" smtClean="0"/>
              <a:t>09/12/2019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80D8CC-FA40-40FF-BED7-582BD8EC0593}" type="slidenum">
              <a:rPr lang="en-GB" smtClean="0"/>
              <a:t>‹#›</a:t>
            </a:fld>
            <a:endParaRPr lang="en-GB"/>
          </a:p>
        </p:txBody>
      </p:sp>
    </p:spTree>
    <p:extLst>
      <p:ext uri="{BB962C8B-B14F-4D97-AF65-F5344CB8AC3E}">
        <p14:creationId xmlns:p14="http://schemas.microsoft.com/office/powerpoint/2010/main" val="1635900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6BC0291-4D41-43A5-97ED-69DEB7B00888}" type="datetimeFigureOut">
              <a:rPr lang="en-GB" smtClean="0"/>
              <a:t>09/12/2019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80D8CC-FA40-40FF-BED7-582BD8EC0593}" type="slidenum">
              <a:rPr lang="en-GB" smtClean="0"/>
              <a:t>‹#›</a:t>
            </a:fld>
            <a:endParaRPr lang="en-GB"/>
          </a:p>
        </p:txBody>
      </p:sp>
    </p:spTree>
    <p:extLst>
      <p:ext uri="{BB962C8B-B14F-4D97-AF65-F5344CB8AC3E}">
        <p14:creationId xmlns:p14="http://schemas.microsoft.com/office/powerpoint/2010/main" val="3492610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6BC0291-4D41-43A5-97ED-69DEB7B00888}" type="datetimeFigureOut">
              <a:rPr lang="en-GB" smtClean="0"/>
              <a:t>09/12/2019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80D8CC-FA40-40FF-BED7-582BD8EC0593}" type="slidenum">
              <a:rPr lang="en-GB" smtClean="0"/>
              <a:t>‹#›</a:t>
            </a:fld>
            <a:endParaRPr lang="en-GB"/>
          </a:p>
        </p:txBody>
      </p:sp>
    </p:spTree>
    <p:extLst>
      <p:ext uri="{BB962C8B-B14F-4D97-AF65-F5344CB8AC3E}">
        <p14:creationId xmlns:p14="http://schemas.microsoft.com/office/powerpoint/2010/main" val="3221155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6BC0291-4D41-43A5-97ED-69DEB7B00888}" type="datetimeFigureOut">
              <a:rPr lang="en-GB" smtClean="0"/>
              <a:t>09/12/2019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980D8CC-FA40-40FF-BED7-582BD8EC0593}" type="slidenum">
              <a:rPr lang="en-GB" smtClean="0"/>
              <a:t>‹#›</a:t>
            </a:fld>
            <a:endParaRPr lang="en-GB"/>
          </a:p>
        </p:txBody>
      </p:sp>
    </p:spTree>
    <p:extLst>
      <p:ext uri="{BB962C8B-B14F-4D97-AF65-F5344CB8AC3E}">
        <p14:creationId xmlns:p14="http://schemas.microsoft.com/office/powerpoint/2010/main" val="890194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6BC0291-4D41-43A5-97ED-69DEB7B00888}" type="datetimeFigureOut">
              <a:rPr lang="en-GB" smtClean="0"/>
              <a:t>09/12/2019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980D8CC-FA40-40FF-BED7-582BD8EC0593}" type="slidenum">
              <a:rPr lang="en-GB" smtClean="0"/>
              <a:t>‹#›</a:t>
            </a:fld>
            <a:endParaRPr lang="en-GB"/>
          </a:p>
        </p:txBody>
      </p:sp>
    </p:spTree>
    <p:extLst>
      <p:ext uri="{BB962C8B-B14F-4D97-AF65-F5344CB8AC3E}">
        <p14:creationId xmlns:p14="http://schemas.microsoft.com/office/powerpoint/2010/main" val="2185457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6BC0291-4D41-43A5-97ED-69DEB7B00888}" type="datetimeFigureOut">
              <a:rPr lang="en-GB" smtClean="0"/>
              <a:t>09/12/2019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980D8CC-FA40-40FF-BED7-582BD8EC0593}" type="slidenum">
              <a:rPr lang="en-GB" smtClean="0"/>
              <a:t>‹#›</a:t>
            </a:fld>
            <a:endParaRPr lang="en-GB"/>
          </a:p>
        </p:txBody>
      </p:sp>
    </p:spTree>
    <p:extLst>
      <p:ext uri="{BB962C8B-B14F-4D97-AF65-F5344CB8AC3E}">
        <p14:creationId xmlns:p14="http://schemas.microsoft.com/office/powerpoint/2010/main" val="626436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BC0291-4D41-43A5-97ED-69DEB7B00888}" type="datetimeFigureOut">
              <a:rPr lang="en-GB" smtClean="0"/>
              <a:t>09/12/2019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980D8CC-FA40-40FF-BED7-582BD8EC0593}" type="slidenum">
              <a:rPr lang="en-GB" smtClean="0"/>
              <a:t>‹#›</a:t>
            </a:fld>
            <a:endParaRPr lang="en-GB"/>
          </a:p>
        </p:txBody>
      </p:sp>
    </p:spTree>
    <p:extLst>
      <p:ext uri="{BB962C8B-B14F-4D97-AF65-F5344CB8AC3E}">
        <p14:creationId xmlns:p14="http://schemas.microsoft.com/office/powerpoint/2010/main" val="3494588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6BC0291-4D41-43A5-97ED-69DEB7B00888}" type="datetimeFigureOut">
              <a:rPr lang="en-GB" smtClean="0"/>
              <a:t>09/12/2019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980D8CC-FA40-40FF-BED7-582BD8EC0593}" type="slidenum">
              <a:rPr lang="en-GB" smtClean="0"/>
              <a:t>‹#›</a:t>
            </a:fld>
            <a:endParaRPr lang="en-GB"/>
          </a:p>
        </p:txBody>
      </p:sp>
    </p:spTree>
    <p:extLst>
      <p:ext uri="{BB962C8B-B14F-4D97-AF65-F5344CB8AC3E}">
        <p14:creationId xmlns:p14="http://schemas.microsoft.com/office/powerpoint/2010/main" val="369696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980D8CC-FA40-40FF-BED7-582BD8EC0593}" type="slidenum">
              <a:rPr lang="en-GB" smtClean="0"/>
              <a:t>‹#›</a:t>
            </a:fld>
            <a:endParaRPr lang="en-GB"/>
          </a:p>
        </p:txBody>
      </p:sp>
      <p:sp>
        <p:nvSpPr>
          <p:cNvPr id="5" name="Date Placeholder 4"/>
          <p:cNvSpPr>
            <a:spLocks noGrp="1"/>
          </p:cNvSpPr>
          <p:nvPr>
            <p:ph type="dt" sz="half" idx="10"/>
          </p:nvPr>
        </p:nvSpPr>
        <p:spPr/>
        <p:txBody>
          <a:bodyPr/>
          <a:lstStyle/>
          <a:p>
            <a:fld id="{16BC0291-4D41-43A5-97ED-69DEB7B00888}" type="datetimeFigureOut">
              <a:rPr lang="en-GB" smtClean="0"/>
              <a:t>09/12/2019</a:t>
            </a:fld>
            <a:endParaRPr lang="en-GB"/>
          </a:p>
        </p:txBody>
      </p:sp>
    </p:spTree>
    <p:extLst>
      <p:ext uri="{BB962C8B-B14F-4D97-AF65-F5344CB8AC3E}">
        <p14:creationId xmlns:p14="http://schemas.microsoft.com/office/powerpoint/2010/main" val="9122416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6BC0291-4D41-43A5-97ED-69DEB7B00888}" type="datetimeFigureOut">
              <a:rPr lang="en-GB" smtClean="0"/>
              <a:t>09/12/2019</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980D8CC-FA40-40FF-BED7-582BD8EC0593}" type="slidenum">
              <a:rPr lang="en-GB" smtClean="0"/>
              <a:t>‹#›</a:t>
            </a:fld>
            <a:endParaRPr lang="en-GB"/>
          </a:p>
        </p:txBody>
      </p:sp>
    </p:spTree>
    <p:extLst>
      <p:ext uri="{BB962C8B-B14F-4D97-AF65-F5344CB8AC3E}">
        <p14:creationId xmlns:p14="http://schemas.microsoft.com/office/powerpoint/2010/main" val="2636656787"/>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www.britishlegion.org.uk/" TargetMode="External"/><Relationship Id="rId3" Type="http://schemas.openxmlformats.org/officeDocument/2006/relationships/hyperlink" Target="http://www.essex,gov.uk/Essex-armed-forces-community-covenant" TargetMode="External"/><Relationship Id="rId7" Type="http://schemas.openxmlformats.org/officeDocument/2006/relationships/hyperlink" Target="http://www.ssafa.org.uk/" TargetMode="External"/><Relationship Id="rId2" Type="http://schemas.openxmlformats.org/officeDocument/2006/relationships/hyperlink" Target="http://www.sussexarmedforcesnetwork.nhs.uk/" TargetMode="External"/><Relationship Id="rId1" Type="http://schemas.openxmlformats.org/officeDocument/2006/relationships/slideLayout" Target="../slideLayouts/slideLayout2.xml"/><Relationship Id="rId6" Type="http://schemas.openxmlformats.org/officeDocument/2006/relationships/hyperlink" Target="http://www.veteransgateway.org.uk/" TargetMode="External"/><Relationship Id="rId5" Type="http://schemas.openxmlformats.org/officeDocument/2006/relationships/hyperlink" Target="mailto:cim-tr.veteranstilservice-lse@nhs.net" TargetMode="External"/><Relationship Id="rId10" Type="http://schemas.openxmlformats.org/officeDocument/2006/relationships/image" Target="../media/image6.png"/><Relationship Id="rId4" Type="http://schemas.openxmlformats.org/officeDocument/2006/relationships/hyperlink" Target="http://www.livingwellessex.org/health-and-well-being/armed-forces-and-veterans/" TargetMode="External"/><Relationship Id="rId9" Type="http://schemas.openxmlformats.org/officeDocument/2006/relationships/image" Target="../media/image10.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53881" y="1045730"/>
            <a:ext cx="8904850" cy="1938992"/>
          </a:xfrm>
          <a:prstGeom prst="rect">
            <a:avLst/>
          </a:prstGeom>
          <a:noFill/>
        </p:spPr>
        <p:txBody>
          <a:bodyPr wrap="square" rtlCol="0">
            <a:spAutoFit/>
          </a:bodyPr>
          <a:lstStyle/>
          <a:p>
            <a:pPr algn="ctr"/>
            <a:r>
              <a:rPr lang="en-GB" sz="6000" b="1" dirty="0" smtClean="0">
                <a:solidFill>
                  <a:srgbClr val="7030A0"/>
                </a:solidFill>
                <a:latin typeface="Ebrima" panose="02000000000000000000" pitchFamily="2" charset="0"/>
                <a:ea typeface="Ebrima" panose="02000000000000000000" pitchFamily="2" charset="0"/>
                <a:cs typeface="Ebrima" panose="02000000000000000000" pitchFamily="2" charset="0"/>
              </a:rPr>
              <a:t>ARMED FORCES COMMUNITY</a:t>
            </a:r>
            <a:endParaRPr lang="en-GB" sz="6000" b="1" dirty="0">
              <a:solidFill>
                <a:srgbClr val="7030A0"/>
              </a:solidFill>
              <a:latin typeface="Ebrima" panose="02000000000000000000" pitchFamily="2" charset="0"/>
              <a:ea typeface="Ebrima" panose="02000000000000000000" pitchFamily="2" charset="0"/>
              <a:cs typeface="Ebrima" panose="02000000000000000000" pitchFamily="2" charset="0"/>
            </a:endParaRPr>
          </a:p>
        </p:txBody>
      </p:sp>
      <p:pic>
        <p:nvPicPr>
          <p:cNvPr id="5" name="Picture 4"/>
          <p:cNvPicPr>
            <a:picLocks noChangeAspect="1"/>
          </p:cNvPicPr>
          <p:nvPr/>
        </p:nvPicPr>
        <p:blipFill>
          <a:blip r:embed="rId2"/>
          <a:stretch>
            <a:fillRect/>
          </a:stretch>
        </p:blipFill>
        <p:spPr>
          <a:xfrm>
            <a:off x="404115" y="3706062"/>
            <a:ext cx="2219325" cy="1905000"/>
          </a:xfrm>
          <a:prstGeom prst="rect">
            <a:avLst/>
          </a:prstGeom>
        </p:spPr>
      </p:pic>
      <p:pic>
        <p:nvPicPr>
          <p:cNvPr id="6" name="Picture 5"/>
          <p:cNvPicPr>
            <a:picLocks noChangeAspect="1"/>
          </p:cNvPicPr>
          <p:nvPr/>
        </p:nvPicPr>
        <p:blipFill>
          <a:blip r:embed="rId3"/>
          <a:stretch>
            <a:fillRect/>
          </a:stretch>
        </p:blipFill>
        <p:spPr>
          <a:xfrm>
            <a:off x="3132093" y="3491749"/>
            <a:ext cx="1962150" cy="2333625"/>
          </a:xfrm>
          <a:prstGeom prst="rect">
            <a:avLst/>
          </a:prstGeom>
        </p:spPr>
      </p:pic>
      <p:pic>
        <p:nvPicPr>
          <p:cNvPr id="7" name="Picture 6"/>
          <p:cNvPicPr>
            <a:picLocks noChangeAspect="1"/>
          </p:cNvPicPr>
          <p:nvPr/>
        </p:nvPicPr>
        <p:blipFill>
          <a:blip r:embed="rId4"/>
          <a:stretch>
            <a:fillRect/>
          </a:stretch>
        </p:blipFill>
        <p:spPr>
          <a:xfrm>
            <a:off x="5602896" y="3958473"/>
            <a:ext cx="3267075" cy="1400175"/>
          </a:xfrm>
          <a:prstGeom prst="rect">
            <a:avLst/>
          </a:prstGeom>
        </p:spPr>
      </p:pic>
      <p:pic>
        <p:nvPicPr>
          <p:cNvPr id="8" name="Picture 7"/>
          <p:cNvPicPr>
            <a:picLocks noChangeAspect="1"/>
          </p:cNvPicPr>
          <p:nvPr/>
        </p:nvPicPr>
        <p:blipFill>
          <a:blip r:embed="rId5"/>
          <a:stretch>
            <a:fillRect/>
          </a:stretch>
        </p:blipFill>
        <p:spPr>
          <a:xfrm>
            <a:off x="1053656" y="683886"/>
            <a:ext cx="2197399" cy="2406675"/>
          </a:xfrm>
          <a:prstGeom prst="rect">
            <a:avLst/>
          </a:prstGeom>
        </p:spPr>
      </p:pic>
    </p:spTree>
    <p:extLst>
      <p:ext uri="{BB962C8B-B14F-4D97-AF65-F5344CB8AC3E}">
        <p14:creationId xmlns:p14="http://schemas.microsoft.com/office/powerpoint/2010/main" val="646944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b="1" dirty="0" smtClean="0"/>
              <a:t>Your role as a professional </a:t>
            </a:r>
            <a:endParaRPr lang="en-GB" sz="4400" b="1" dirty="0"/>
          </a:p>
        </p:txBody>
      </p:sp>
      <p:sp>
        <p:nvSpPr>
          <p:cNvPr id="3" name="Content Placeholder 2"/>
          <p:cNvSpPr>
            <a:spLocks noGrp="1"/>
          </p:cNvSpPr>
          <p:nvPr>
            <p:ph idx="1"/>
          </p:nvPr>
        </p:nvSpPr>
        <p:spPr>
          <a:xfrm>
            <a:off x="677334" y="1609558"/>
            <a:ext cx="8596668" cy="4705989"/>
          </a:xfrm>
        </p:spPr>
        <p:txBody>
          <a:bodyPr>
            <a:normAutofit fontScale="92500" lnSpcReduction="20000"/>
          </a:bodyPr>
          <a:lstStyle/>
          <a:p>
            <a:r>
              <a:rPr lang="en-GB" sz="2100" dirty="0" smtClean="0">
                <a:latin typeface="Calibri" panose="020F0502020204030204" pitchFamily="34" charset="0"/>
                <a:cs typeface="Calibri" panose="020F0502020204030204" pitchFamily="34" charset="0"/>
              </a:rPr>
              <a:t>It is extremely important as professionals to use our professional curiosity when engaging with all clients and service users. As a result it is vital that we ask the </a:t>
            </a:r>
            <a:r>
              <a:rPr lang="en-GB" sz="2100" dirty="0">
                <a:latin typeface="Calibri" panose="020F0502020204030204" pitchFamily="34" charset="0"/>
                <a:cs typeface="Calibri" panose="020F0502020204030204" pitchFamily="34" charset="0"/>
              </a:rPr>
              <a:t>question “Have you or your family ever served with the Armed Forces</a:t>
            </a:r>
            <a:r>
              <a:rPr lang="en-GB" sz="2100" dirty="0" smtClean="0">
                <a:latin typeface="Calibri" panose="020F0502020204030204" pitchFamily="34" charset="0"/>
                <a:cs typeface="Calibri" panose="020F0502020204030204" pitchFamily="34" charset="0"/>
              </a:rPr>
              <a:t>?”.</a:t>
            </a:r>
          </a:p>
          <a:p>
            <a:pPr marL="0" indent="0">
              <a:buNone/>
            </a:pPr>
            <a:endParaRPr lang="en-GB" sz="2100" dirty="0" smtClean="0">
              <a:latin typeface="Calibri" panose="020F0502020204030204" pitchFamily="34" charset="0"/>
              <a:cs typeface="Calibri" panose="020F0502020204030204" pitchFamily="34" charset="0"/>
            </a:endParaRPr>
          </a:p>
          <a:p>
            <a:r>
              <a:rPr lang="en-GB" sz="2100" dirty="0" smtClean="0">
                <a:latin typeface="Calibri" panose="020F0502020204030204" pitchFamily="34" charset="0"/>
                <a:cs typeface="Calibri" panose="020F0502020204030204" pitchFamily="34" charset="0"/>
              </a:rPr>
              <a:t>Once this information has been obtained it is your role recognise the impact of service life and how they can influence health and well being. </a:t>
            </a:r>
          </a:p>
          <a:p>
            <a:pPr marL="0" indent="0">
              <a:buNone/>
            </a:pPr>
            <a:endParaRPr lang="en-GB" sz="2100" dirty="0">
              <a:latin typeface="Calibri" panose="020F0502020204030204" pitchFamily="34" charset="0"/>
              <a:cs typeface="Calibri" panose="020F0502020204030204" pitchFamily="34" charset="0"/>
            </a:endParaRPr>
          </a:p>
          <a:p>
            <a:r>
              <a:rPr lang="en-GB" sz="2100" dirty="0" smtClean="0">
                <a:latin typeface="Calibri" panose="020F0502020204030204" pitchFamily="34" charset="0"/>
                <a:cs typeface="Calibri" panose="020F0502020204030204" pitchFamily="34" charset="0"/>
              </a:rPr>
              <a:t>Furthermore, it is your role to support service personnel and veterans and signpost them to specialist Armed Forces Services or ensure that they are not disadvantaged by non specialist services. </a:t>
            </a:r>
          </a:p>
          <a:p>
            <a:endParaRPr lang="en-GB" sz="2100" dirty="0">
              <a:latin typeface="Calibri" panose="020F0502020204030204" pitchFamily="34" charset="0"/>
              <a:cs typeface="Calibri" panose="020F0502020204030204" pitchFamily="34" charset="0"/>
            </a:endParaRPr>
          </a:p>
          <a:p>
            <a:r>
              <a:rPr lang="en-GB" sz="2100" dirty="0" smtClean="0">
                <a:latin typeface="Calibri" panose="020F0502020204030204" pitchFamily="34" charset="0"/>
                <a:cs typeface="Calibri" panose="020F0502020204030204" pitchFamily="34" charset="0"/>
              </a:rPr>
              <a:t>Research suggests that sometimes as a professional is beneficial to be more direct with your support and guidance when working with those in the Armed Forces. Being direct and persistent gives structure and boundaries – similar to that of Service life and therefore acts as a support mechanism and comfort for Armed Service Personnel. </a:t>
            </a:r>
          </a:p>
          <a:p>
            <a:endParaRPr lang="en-GB" dirty="0"/>
          </a:p>
          <a:p>
            <a:endParaRPr lang="en-GB" dirty="0"/>
          </a:p>
        </p:txBody>
      </p:sp>
      <p:pic>
        <p:nvPicPr>
          <p:cNvPr id="4" name="Picture 3"/>
          <p:cNvPicPr>
            <a:picLocks noChangeAspect="1"/>
          </p:cNvPicPr>
          <p:nvPr/>
        </p:nvPicPr>
        <p:blipFill>
          <a:blip r:embed="rId2"/>
          <a:stretch>
            <a:fillRect/>
          </a:stretch>
        </p:blipFill>
        <p:spPr>
          <a:xfrm>
            <a:off x="9876071" y="4520894"/>
            <a:ext cx="2097206" cy="2115495"/>
          </a:xfrm>
          <a:prstGeom prst="rect">
            <a:avLst/>
          </a:prstGeom>
        </p:spPr>
      </p:pic>
      <p:pic>
        <p:nvPicPr>
          <p:cNvPr id="5" name="Picture 4"/>
          <p:cNvPicPr>
            <a:picLocks noChangeAspect="1"/>
          </p:cNvPicPr>
          <p:nvPr/>
        </p:nvPicPr>
        <p:blipFill>
          <a:blip r:embed="rId3"/>
          <a:stretch>
            <a:fillRect/>
          </a:stretch>
        </p:blipFill>
        <p:spPr>
          <a:xfrm>
            <a:off x="9065233" y="265327"/>
            <a:ext cx="2908044" cy="1469263"/>
          </a:xfrm>
          <a:prstGeom prst="rect">
            <a:avLst/>
          </a:prstGeom>
        </p:spPr>
      </p:pic>
    </p:spTree>
    <p:extLst>
      <p:ext uri="{BB962C8B-B14F-4D97-AF65-F5344CB8AC3E}">
        <p14:creationId xmlns:p14="http://schemas.microsoft.com/office/powerpoint/2010/main" val="7180183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2955" y="393110"/>
            <a:ext cx="8418540" cy="1320800"/>
          </a:xfrm>
        </p:spPr>
        <p:txBody>
          <a:bodyPr>
            <a:noAutofit/>
          </a:bodyPr>
          <a:lstStyle/>
          <a:p>
            <a:r>
              <a:rPr lang="en-GB" sz="4400" b="1" dirty="0" smtClean="0"/>
              <a:t>Useful National and Local Services</a:t>
            </a:r>
            <a:endParaRPr lang="en-GB" sz="4400" b="1" dirty="0"/>
          </a:p>
        </p:txBody>
      </p:sp>
      <p:sp>
        <p:nvSpPr>
          <p:cNvPr id="3" name="Content Placeholder 2"/>
          <p:cNvSpPr>
            <a:spLocks noGrp="1"/>
          </p:cNvSpPr>
          <p:nvPr>
            <p:ph idx="1"/>
          </p:nvPr>
        </p:nvSpPr>
        <p:spPr>
          <a:xfrm>
            <a:off x="532955" y="1974232"/>
            <a:ext cx="8596668" cy="3880773"/>
          </a:xfrm>
        </p:spPr>
        <p:txBody>
          <a:bodyPr>
            <a:normAutofit fontScale="25000" lnSpcReduction="20000"/>
          </a:bodyPr>
          <a:lstStyle/>
          <a:p>
            <a:pPr>
              <a:lnSpc>
                <a:spcPct val="107000"/>
              </a:lnSpc>
              <a:spcAft>
                <a:spcPts val="800"/>
              </a:spcAft>
            </a:pPr>
            <a:r>
              <a:rPr lang="en-GB" sz="7200" b="1" dirty="0">
                <a:solidFill>
                  <a:schemeClr val="tx1"/>
                </a:solidFill>
                <a:latin typeface="Calibri" panose="020F0502020204030204" pitchFamily="34" charset="0"/>
                <a:ea typeface="Calibri" panose="020F0502020204030204" pitchFamily="34" charset="0"/>
                <a:cs typeface="Calibri" panose="020F0502020204030204" pitchFamily="34" charset="0"/>
              </a:rPr>
              <a:t>Armed Forces Network: </a:t>
            </a:r>
            <a:r>
              <a:rPr lang="en-GB" sz="7200" dirty="0">
                <a:solidFill>
                  <a:schemeClr val="tx1"/>
                </a:solidFill>
                <a:latin typeface="Calibri" panose="020F0502020204030204" pitchFamily="34" charset="0"/>
                <a:ea typeface="Calibri" panose="020F0502020204030204" pitchFamily="34" charset="0"/>
                <a:cs typeface="Calibri" panose="020F0502020204030204" pitchFamily="34" charset="0"/>
              </a:rPr>
              <a:t>Call 01273 403693 or website </a:t>
            </a:r>
            <a:r>
              <a:rPr lang="en-GB" sz="7200" u="sng" dirty="0" smtClean="0">
                <a:solidFill>
                  <a:srgbClr val="7030A0"/>
                </a:solidFill>
                <a:latin typeface="Calibri" panose="020F0502020204030204" pitchFamily="34" charset="0"/>
                <a:ea typeface="Calibri" panose="020F0502020204030204" pitchFamily="34" charset="0"/>
                <a:cs typeface="Calibri" panose="020F0502020204030204" pitchFamily="34" charset="0"/>
                <a:hlinkClick r:id="rId2"/>
              </a:rPr>
              <a:t>www.sussexarmedforcesnetwork.nhs.uk</a:t>
            </a:r>
            <a:r>
              <a:rPr lang="en-GB" sz="7200" b="1" dirty="0">
                <a:solidFill>
                  <a:srgbClr val="7030A0"/>
                </a:solidFill>
                <a:latin typeface="Calibri" panose="020F0502020204030204" pitchFamily="34" charset="0"/>
                <a:ea typeface="Calibri" panose="020F0502020204030204" pitchFamily="34" charset="0"/>
                <a:cs typeface="Calibri" panose="020F0502020204030204" pitchFamily="34" charset="0"/>
              </a:rPr>
              <a:t> </a:t>
            </a:r>
            <a:endParaRPr lang="en-GB" sz="7200" dirty="0">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en-GB" sz="7200" b="1" dirty="0">
                <a:solidFill>
                  <a:schemeClr val="tx1"/>
                </a:solidFill>
                <a:latin typeface="Calibri" panose="020F0502020204030204" pitchFamily="34" charset="0"/>
                <a:ea typeface="Calibri" panose="020F0502020204030204" pitchFamily="34" charset="0"/>
                <a:cs typeface="Calibri" panose="020F0502020204030204" pitchFamily="34" charset="0"/>
              </a:rPr>
              <a:t>Essex County Council: </a:t>
            </a:r>
            <a:r>
              <a:rPr lang="en-GB" sz="7200" u="sng" dirty="0">
                <a:solidFill>
                  <a:srgbClr val="0563C1"/>
                </a:solidFill>
                <a:latin typeface="Calibri" panose="020F0502020204030204" pitchFamily="34" charset="0"/>
                <a:ea typeface="Calibri" panose="020F0502020204030204" pitchFamily="34" charset="0"/>
                <a:cs typeface="Calibri" panose="020F0502020204030204" pitchFamily="34" charset="0"/>
                <a:hlinkClick r:id="rId3"/>
              </a:rPr>
              <a:t>http://</a:t>
            </a:r>
            <a:r>
              <a:rPr lang="en-GB" sz="7200" u="sng" dirty="0" smtClean="0">
                <a:solidFill>
                  <a:srgbClr val="0563C1"/>
                </a:solidFill>
                <a:latin typeface="Calibri" panose="020F0502020204030204" pitchFamily="34" charset="0"/>
                <a:ea typeface="Calibri" panose="020F0502020204030204" pitchFamily="34" charset="0"/>
                <a:cs typeface="Calibri" panose="020F0502020204030204" pitchFamily="34" charset="0"/>
                <a:hlinkClick r:id="rId3"/>
              </a:rPr>
              <a:t>www.essex,gov.uk/Essex-armed-forces-community-covenant</a:t>
            </a:r>
            <a:endParaRPr lang="en-GB" sz="7200" dirty="0">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en-GB" sz="7200" b="1" dirty="0">
                <a:solidFill>
                  <a:schemeClr val="tx1"/>
                </a:solidFill>
                <a:latin typeface="Calibri" panose="020F0502020204030204" pitchFamily="34" charset="0"/>
                <a:ea typeface="Calibri" panose="020F0502020204030204" pitchFamily="34" charset="0"/>
                <a:cs typeface="Calibri" panose="020F0502020204030204" pitchFamily="34" charset="0"/>
              </a:rPr>
              <a:t>Living Well Essex</a:t>
            </a:r>
            <a:r>
              <a:rPr lang="en-GB" sz="7200" b="1" dirty="0">
                <a:solidFill>
                  <a:srgbClr val="7030A0"/>
                </a:solidFill>
                <a:latin typeface="Calibri" panose="020F0502020204030204" pitchFamily="34" charset="0"/>
                <a:ea typeface="Calibri" panose="020F0502020204030204" pitchFamily="34" charset="0"/>
                <a:cs typeface="Calibri" panose="020F0502020204030204" pitchFamily="34" charset="0"/>
              </a:rPr>
              <a:t>: </a:t>
            </a:r>
            <a:r>
              <a:rPr lang="en-GB" sz="7200" u="sng" dirty="0">
                <a:solidFill>
                  <a:srgbClr val="0563C1"/>
                </a:solidFill>
                <a:latin typeface="Calibri" panose="020F0502020204030204" pitchFamily="34" charset="0"/>
                <a:ea typeface="Calibri" panose="020F0502020204030204" pitchFamily="34" charset="0"/>
                <a:cs typeface="Calibri" panose="020F0502020204030204" pitchFamily="34" charset="0"/>
                <a:hlinkClick r:id="rId4"/>
              </a:rPr>
              <a:t>http://www.livingwellessex.org/health-and-well-being/armed-forces-and-veterans</a:t>
            </a:r>
            <a:r>
              <a:rPr lang="en-GB" sz="7200" u="sng" dirty="0" smtClean="0">
                <a:solidFill>
                  <a:srgbClr val="0563C1"/>
                </a:solidFill>
                <a:latin typeface="Calibri" panose="020F0502020204030204" pitchFamily="34" charset="0"/>
                <a:ea typeface="Calibri" panose="020F0502020204030204" pitchFamily="34" charset="0"/>
                <a:cs typeface="Calibri" panose="020F0502020204030204" pitchFamily="34" charset="0"/>
                <a:hlinkClick r:id="rId4"/>
              </a:rPr>
              <a:t>/</a:t>
            </a:r>
            <a:endParaRPr lang="en-GB" sz="7200" dirty="0">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tabLst>
                <a:tab pos="4419600" algn="l"/>
              </a:tabLst>
            </a:pPr>
            <a:r>
              <a:rPr lang="en-GB" sz="7200" b="1" dirty="0">
                <a:solidFill>
                  <a:schemeClr val="tx1"/>
                </a:solidFill>
                <a:latin typeface="Calibri" panose="020F0502020204030204" pitchFamily="34" charset="0"/>
                <a:ea typeface="Calibri" panose="020F0502020204030204" pitchFamily="34" charset="0"/>
                <a:cs typeface="Calibri" panose="020F0502020204030204" pitchFamily="34" charset="0"/>
              </a:rPr>
              <a:t>Veterans Mental Health Services – Transition Intervention &amp; Liaison Service (TILS</a:t>
            </a:r>
            <a:r>
              <a:rPr lang="en-GB" sz="7200" b="1" dirty="0" smtClean="0">
                <a:solidFill>
                  <a:schemeClr val="tx1"/>
                </a:solidFill>
                <a:latin typeface="Calibri" panose="020F0502020204030204" pitchFamily="34" charset="0"/>
                <a:ea typeface="Calibri" panose="020F0502020204030204" pitchFamily="34" charset="0"/>
                <a:cs typeface="Calibri" panose="020F0502020204030204" pitchFamily="34" charset="0"/>
              </a:rPr>
              <a:t>):</a:t>
            </a:r>
            <a:r>
              <a:rPr lang="en-GB" sz="72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GB" sz="7200" b="1" dirty="0" smtClean="0">
                <a:solidFill>
                  <a:schemeClr val="tx1"/>
                </a:solidFill>
                <a:latin typeface="Calibri" panose="020F0502020204030204" pitchFamily="34" charset="0"/>
                <a:ea typeface="Calibri" panose="020F0502020204030204" pitchFamily="34" charset="0"/>
                <a:cs typeface="Calibri" panose="020F0502020204030204" pitchFamily="34" charset="0"/>
              </a:rPr>
              <a:t>Tel</a:t>
            </a:r>
            <a:r>
              <a:rPr lang="en-GB" sz="72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GB" sz="7200" dirty="0">
                <a:solidFill>
                  <a:schemeClr val="tx1"/>
                </a:solidFill>
                <a:latin typeface="Calibri" panose="020F0502020204030204" pitchFamily="34" charset="0"/>
                <a:ea typeface="Calibri" panose="020F0502020204030204" pitchFamily="34" charset="0"/>
                <a:cs typeface="Calibri" panose="020F0502020204030204" pitchFamily="34" charset="0"/>
              </a:rPr>
              <a:t>020 3317 </a:t>
            </a:r>
            <a:r>
              <a:rPr lang="en-GB" sz="72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6818 </a:t>
            </a:r>
            <a:r>
              <a:rPr lang="en-GB" sz="7200" b="1" dirty="0" smtClean="0">
                <a:solidFill>
                  <a:schemeClr val="tx1"/>
                </a:solidFill>
                <a:latin typeface="Calibri" panose="020F0502020204030204" pitchFamily="34" charset="0"/>
                <a:ea typeface="Calibri" panose="020F0502020204030204" pitchFamily="34" charset="0"/>
                <a:cs typeface="Calibri" panose="020F0502020204030204" pitchFamily="34" charset="0"/>
              </a:rPr>
              <a:t>Email</a:t>
            </a:r>
            <a:r>
              <a:rPr lang="en-GB" sz="72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GB" sz="7200" u="sng" dirty="0">
                <a:solidFill>
                  <a:srgbClr val="0563C1"/>
                </a:solidFill>
                <a:latin typeface="Calibri" panose="020F0502020204030204" pitchFamily="34" charset="0"/>
                <a:ea typeface="Calibri" panose="020F0502020204030204" pitchFamily="34" charset="0"/>
                <a:cs typeface="Calibri" panose="020F0502020204030204" pitchFamily="34" charset="0"/>
                <a:hlinkClick r:id="rId5"/>
              </a:rPr>
              <a:t>cim-tr.veteranstilservice-lse@nhs.net</a:t>
            </a:r>
            <a:r>
              <a:rPr lang="en-GB" sz="7200" dirty="0">
                <a:solidFill>
                  <a:srgbClr val="7030A0"/>
                </a:solidFill>
                <a:latin typeface="Calibri" panose="020F0502020204030204" pitchFamily="34" charset="0"/>
                <a:ea typeface="Calibri" panose="020F0502020204030204" pitchFamily="34" charset="0"/>
                <a:cs typeface="Calibri" panose="020F0502020204030204" pitchFamily="34" charset="0"/>
              </a:rPr>
              <a:t> </a:t>
            </a:r>
            <a:endParaRPr lang="en-GB" sz="7200" dirty="0">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tabLst>
                <a:tab pos="4419600" algn="l"/>
              </a:tabLst>
            </a:pPr>
            <a:r>
              <a:rPr lang="en-GB" sz="7200" b="1" dirty="0">
                <a:solidFill>
                  <a:schemeClr val="tx1"/>
                </a:solidFill>
                <a:latin typeface="Calibri" panose="020F0502020204030204" pitchFamily="34" charset="0"/>
                <a:ea typeface="Calibri" panose="020F0502020204030204" pitchFamily="34" charset="0"/>
                <a:cs typeface="Calibri" panose="020F0502020204030204" pitchFamily="34" charset="0"/>
              </a:rPr>
              <a:t>Veterans Gateway: </a:t>
            </a:r>
            <a:r>
              <a:rPr lang="en-GB" sz="7200" dirty="0">
                <a:latin typeface="Calibri" panose="020F0502020204030204" pitchFamily="34" charset="0"/>
                <a:ea typeface="Calibri" panose="020F0502020204030204" pitchFamily="34" charset="0"/>
                <a:cs typeface="Calibri" panose="020F0502020204030204" pitchFamily="34" charset="0"/>
              </a:rPr>
              <a:t>For 24 hour support call 0800 802 1212 or website </a:t>
            </a:r>
            <a:r>
              <a:rPr lang="en-GB" sz="7200" u="sng" dirty="0">
                <a:solidFill>
                  <a:srgbClr val="0563C1"/>
                </a:solidFill>
                <a:latin typeface="Calibri" panose="020F0502020204030204" pitchFamily="34" charset="0"/>
                <a:ea typeface="Calibri" panose="020F0502020204030204" pitchFamily="34" charset="0"/>
                <a:cs typeface="Calibri" panose="020F0502020204030204" pitchFamily="34" charset="0"/>
                <a:hlinkClick r:id="rId6"/>
              </a:rPr>
              <a:t>www.veteransgateway.org.uk</a:t>
            </a:r>
            <a:r>
              <a:rPr lang="en-GB" sz="7200" dirty="0">
                <a:latin typeface="Calibri" panose="020F0502020204030204" pitchFamily="34" charset="0"/>
                <a:ea typeface="Calibri" panose="020F0502020204030204" pitchFamily="34" charset="0"/>
                <a:cs typeface="Calibri" panose="020F0502020204030204" pitchFamily="34" charset="0"/>
              </a:rPr>
              <a:t> </a:t>
            </a:r>
          </a:p>
          <a:p>
            <a:pPr>
              <a:lnSpc>
                <a:spcPct val="107000"/>
              </a:lnSpc>
              <a:spcAft>
                <a:spcPts val="800"/>
              </a:spcAft>
              <a:tabLst>
                <a:tab pos="4419600" algn="l"/>
              </a:tabLst>
            </a:pPr>
            <a:r>
              <a:rPr lang="en-GB" sz="7200" b="1" dirty="0" smtClean="0">
                <a:solidFill>
                  <a:schemeClr val="tx1"/>
                </a:solidFill>
                <a:latin typeface="Calibri" panose="020F0502020204030204" pitchFamily="34" charset="0"/>
                <a:ea typeface="Calibri" panose="020F0502020204030204" pitchFamily="34" charset="0"/>
                <a:cs typeface="Calibri" panose="020F0502020204030204" pitchFamily="34" charset="0"/>
              </a:rPr>
              <a:t>SSAFA Essex:  </a:t>
            </a:r>
            <a:r>
              <a:rPr lang="en-GB" sz="7200" dirty="0">
                <a:latin typeface="Calibri" panose="020F0502020204030204" pitchFamily="34" charset="0"/>
                <a:ea typeface="Calibri" panose="020F0502020204030204" pitchFamily="34" charset="0"/>
                <a:cs typeface="Calibri" panose="020F0502020204030204" pitchFamily="34" charset="0"/>
              </a:rPr>
              <a:t>Call </a:t>
            </a:r>
            <a:r>
              <a:rPr lang="en-GB" sz="7200" dirty="0" smtClean="0">
                <a:latin typeface="Calibri" panose="020F0502020204030204" pitchFamily="34" charset="0"/>
                <a:ea typeface="Calibri" panose="020F0502020204030204" pitchFamily="34" charset="0"/>
                <a:cs typeface="Calibri" panose="020F0502020204030204" pitchFamily="34" charset="0"/>
              </a:rPr>
              <a:t>01306 764114 or </a:t>
            </a:r>
            <a:r>
              <a:rPr lang="en-GB" sz="7200" dirty="0">
                <a:latin typeface="Calibri" panose="020F0502020204030204" pitchFamily="34" charset="0"/>
                <a:ea typeface="Calibri" panose="020F0502020204030204" pitchFamily="34" charset="0"/>
                <a:cs typeface="Calibri" panose="020F0502020204030204" pitchFamily="34" charset="0"/>
              </a:rPr>
              <a:t>website </a:t>
            </a:r>
            <a:r>
              <a:rPr lang="en-GB" sz="7200" u="sng" dirty="0" smtClean="0">
                <a:solidFill>
                  <a:srgbClr val="0563C1"/>
                </a:solidFill>
                <a:latin typeface="Calibri" panose="020F0502020204030204" pitchFamily="34" charset="0"/>
                <a:ea typeface="Calibri" panose="020F0502020204030204" pitchFamily="34" charset="0"/>
                <a:cs typeface="Calibri" panose="020F0502020204030204" pitchFamily="34" charset="0"/>
                <a:hlinkClick r:id="rId7"/>
              </a:rPr>
              <a:t>www.ssafa.org.uk</a:t>
            </a:r>
            <a:endParaRPr lang="en-GB" sz="7200" dirty="0">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tabLst>
                <a:tab pos="4419600" algn="l"/>
              </a:tabLst>
            </a:pPr>
            <a:r>
              <a:rPr lang="en-GB" sz="7200" b="1" dirty="0">
                <a:solidFill>
                  <a:schemeClr val="tx1"/>
                </a:solidFill>
                <a:latin typeface="Calibri" panose="020F0502020204030204" pitchFamily="34" charset="0"/>
                <a:ea typeface="Calibri" panose="020F0502020204030204" pitchFamily="34" charset="0"/>
                <a:cs typeface="Calibri" panose="020F0502020204030204" pitchFamily="34" charset="0"/>
              </a:rPr>
              <a:t>Royal British Legion: </a:t>
            </a:r>
            <a:r>
              <a:rPr lang="en-GB" sz="7200" dirty="0">
                <a:latin typeface="Calibri" panose="020F0502020204030204" pitchFamily="34" charset="0"/>
                <a:ea typeface="Calibri" panose="020F0502020204030204" pitchFamily="34" charset="0"/>
                <a:cs typeface="Calibri" panose="020F0502020204030204" pitchFamily="34" charset="0"/>
              </a:rPr>
              <a:t>Call 0808 802 8080 or website</a:t>
            </a:r>
            <a:r>
              <a:rPr lang="en-GB" sz="7200" dirty="0">
                <a:solidFill>
                  <a:srgbClr val="7030A0"/>
                </a:solidFill>
                <a:latin typeface="Calibri" panose="020F0502020204030204" pitchFamily="34" charset="0"/>
                <a:ea typeface="Calibri" panose="020F0502020204030204" pitchFamily="34" charset="0"/>
                <a:cs typeface="Calibri" panose="020F0502020204030204" pitchFamily="34" charset="0"/>
              </a:rPr>
              <a:t> </a:t>
            </a:r>
            <a:r>
              <a:rPr lang="en-GB" sz="7200" u="sng" dirty="0">
                <a:solidFill>
                  <a:srgbClr val="7030A0"/>
                </a:solidFill>
                <a:latin typeface="Calibri" panose="020F0502020204030204" pitchFamily="34" charset="0"/>
                <a:ea typeface="Calibri" panose="020F0502020204030204" pitchFamily="34" charset="0"/>
                <a:cs typeface="Calibri" panose="020F0502020204030204" pitchFamily="34" charset="0"/>
                <a:hlinkClick r:id="rId8"/>
              </a:rPr>
              <a:t>www.britishlegion.org.uk</a:t>
            </a:r>
            <a:r>
              <a:rPr lang="en-GB" sz="7200" dirty="0">
                <a:solidFill>
                  <a:srgbClr val="7030A0"/>
                </a:solidFill>
                <a:latin typeface="Calibri" panose="020F0502020204030204" pitchFamily="34" charset="0"/>
                <a:ea typeface="Calibri" panose="020F0502020204030204" pitchFamily="34" charset="0"/>
                <a:cs typeface="Calibri" panose="020F0502020204030204" pitchFamily="34" charset="0"/>
              </a:rPr>
              <a:t> </a:t>
            </a:r>
            <a:endParaRPr lang="en-GB" sz="7200" dirty="0">
              <a:latin typeface="Calibri" panose="020F0502020204030204" pitchFamily="34" charset="0"/>
              <a:ea typeface="Calibri" panose="020F0502020204030204" pitchFamily="34" charset="0"/>
              <a:cs typeface="Calibri" panose="020F0502020204030204" pitchFamily="34" charset="0"/>
            </a:endParaRPr>
          </a:p>
          <a:p>
            <a:endParaRPr lang="en-GB" dirty="0"/>
          </a:p>
        </p:txBody>
      </p:sp>
      <p:pic>
        <p:nvPicPr>
          <p:cNvPr id="4" name="Picture 3"/>
          <p:cNvPicPr>
            <a:picLocks noChangeAspect="1"/>
          </p:cNvPicPr>
          <p:nvPr/>
        </p:nvPicPr>
        <p:blipFill>
          <a:blip r:embed="rId9"/>
          <a:stretch>
            <a:fillRect/>
          </a:stretch>
        </p:blipFill>
        <p:spPr>
          <a:xfrm>
            <a:off x="9908155" y="4536936"/>
            <a:ext cx="2097206" cy="2115495"/>
          </a:xfrm>
          <a:prstGeom prst="rect">
            <a:avLst/>
          </a:prstGeom>
        </p:spPr>
      </p:pic>
      <p:pic>
        <p:nvPicPr>
          <p:cNvPr id="5" name="Picture 4"/>
          <p:cNvPicPr>
            <a:picLocks noChangeAspect="1"/>
          </p:cNvPicPr>
          <p:nvPr/>
        </p:nvPicPr>
        <p:blipFill>
          <a:blip r:embed="rId10"/>
          <a:stretch>
            <a:fillRect/>
          </a:stretch>
        </p:blipFill>
        <p:spPr>
          <a:xfrm>
            <a:off x="9081275" y="244647"/>
            <a:ext cx="2908044" cy="1469263"/>
          </a:xfrm>
          <a:prstGeom prst="rect">
            <a:avLst/>
          </a:prstGeom>
        </p:spPr>
      </p:pic>
    </p:spTree>
    <p:extLst>
      <p:ext uri="{BB962C8B-B14F-4D97-AF65-F5344CB8AC3E}">
        <p14:creationId xmlns:p14="http://schemas.microsoft.com/office/powerpoint/2010/main" val="14463889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0122569" y="4777516"/>
            <a:ext cx="1895904" cy="1912438"/>
          </a:xfrm>
          <a:prstGeom prst="rect">
            <a:avLst/>
          </a:prstGeom>
          <a:effectLst>
            <a:softEdge rad="38100"/>
          </a:effectLst>
        </p:spPr>
      </p:pic>
      <p:sp>
        <p:nvSpPr>
          <p:cNvPr id="2" name="Title 1"/>
          <p:cNvSpPr>
            <a:spLocks noGrp="1"/>
          </p:cNvSpPr>
          <p:nvPr>
            <p:ph type="title"/>
          </p:nvPr>
        </p:nvSpPr>
        <p:spPr/>
        <p:txBody>
          <a:bodyPr>
            <a:normAutofit/>
          </a:bodyPr>
          <a:lstStyle/>
          <a:p>
            <a:r>
              <a:rPr lang="en-GB" sz="4800" b="1" dirty="0" smtClean="0">
                <a:ea typeface="Ebrima" panose="02000000000000000000" pitchFamily="2" charset="0"/>
                <a:cs typeface="Ebrima" panose="02000000000000000000" pitchFamily="2" charset="0"/>
              </a:rPr>
              <a:t>The Armed Forces Covenant</a:t>
            </a:r>
            <a:endParaRPr lang="en-GB" sz="4800" b="1" dirty="0">
              <a:ea typeface="Ebrima" panose="02000000000000000000" pitchFamily="2" charset="0"/>
              <a:cs typeface="Ebrima" panose="02000000000000000000" pitchFamily="2" charset="0"/>
            </a:endParaRPr>
          </a:p>
        </p:txBody>
      </p:sp>
      <p:sp>
        <p:nvSpPr>
          <p:cNvPr id="3" name="Content Placeholder 2"/>
          <p:cNvSpPr>
            <a:spLocks noGrp="1"/>
          </p:cNvSpPr>
          <p:nvPr>
            <p:ph idx="1"/>
          </p:nvPr>
        </p:nvSpPr>
        <p:spPr/>
        <p:txBody>
          <a:bodyPr>
            <a:normAutofit lnSpcReduction="10000"/>
          </a:bodyPr>
          <a:lstStyle/>
          <a:p>
            <a:r>
              <a:rPr lang="en-GB" dirty="0">
                <a:latin typeface="Calibri" panose="020F0502020204030204" pitchFamily="34" charset="0"/>
                <a:cs typeface="Calibri" panose="020F0502020204030204" pitchFamily="34" charset="0"/>
              </a:rPr>
              <a:t>The Covenant sets out the relationship between the nation, the government and the Armed Forces. It recognises that the whole nation has a moral obligation to members of the Armed Forces and their families, and it establishes how they should expect to be treated. </a:t>
            </a:r>
            <a:endParaRPr lang="en-GB" dirty="0" smtClean="0">
              <a:latin typeface="Calibri" panose="020F0502020204030204" pitchFamily="34" charset="0"/>
              <a:cs typeface="Calibri" panose="020F0502020204030204" pitchFamily="34" charset="0"/>
            </a:endParaRPr>
          </a:p>
          <a:p>
            <a:pPr marL="0" indent="0">
              <a:buNone/>
            </a:pPr>
            <a:endParaRPr lang="en-GB" dirty="0" smtClean="0">
              <a:latin typeface="Calibri" panose="020F0502020204030204" pitchFamily="34" charset="0"/>
              <a:cs typeface="Calibri" panose="020F0502020204030204" pitchFamily="34" charset="0"/>
            </a:endParaRPr>
          </a:p>
          <a:p>
            <a:r>
              <a:rPr lang="en-GB" dirty="0" smtClean="0">
                <a:latin typeface="Calibri" panose="020F0502020204030204" pitchFamily="34" charset="0"/>
                <a:cs typeface="Calibri" panose="020F0502020204030204" pitchFamily="34" charset="0"/>
              </a:rPr>
              <a:t>It </a:t>
            </a:r>
            <a:r>
              <a:rPr lang="en-GB" dirty="0">
                <a:latin typeface="Calibri" panose="020F0502020204030204" pitchFamily="34" charset="0"/>
                <a:cs typeface="Calibri" panose="020F0502020204030204" pitchFamily="34" charset="0"/>
              </a:rPr>
              <a:t>exists to redress the disadvantages that the Armed Forces community faces in comparison to other citizens, and to recognise sacrifices made. In some cases this will require special consideration, especially for those who have given the most such as those who are injured and bereaved. </a:t>
            </a:r>
            <a:endParaRPr lang="en-GB" dirty="0" smtClean="0">
              <a:latin typeface="Calibri" panose="020F0502020204030204" pitchFamily="34" charset="0"/>
              <a:cs typeface="Calibri" panose="020F0502020204030204" pitchFamily="34" charset="0"/>
            </a:endParaRPr>
          </a:p>
          <a:p>
            <a:pPr marL="0" indent="0">
              <a:buNone/>
            </a:pPr>
            <a:endParaRPr lang="en-GB" dirty="0" smtClean="0">
              <a:latin typeface="Calibri" panose="020F0502020204030204" pitchFamily="34" charset="0"/>
              <a:cs typeface="Calibri" panose="020F0502020204030204" pitchFamily="34" charset="0"/>
            </a:endParaRPr>
          </a:p>
          <a:p>
            <a:r>
              <a:rPr lang="en-GB" dirty="0" smtClean="0">
                <a:latin typeface="Calibri" panose="020F0502020204030204" pitchFamily="34" charset="0"/>
                <a:cs typeface="Calibri" panose="020F0502020204030204" pitchFamily="34" charset="0"/>
              </a:rPr>
              <a:t>It ensures that the question is always asked: “Have you or your family ever served with the Armed Forces?”</a:t>
            </a:r>
            <a:endParaRPr lang="en-GB" dirty="0">
              <a:latin typeface="Calibri" panose="020F0502020204030204" pitchFamily="34" charset="0"/>
              <a:cs typeface="Calibri" panose="020F0502020204030204" pitchFamily="34" charset="0"/>
            </a:endParaRPr>
          </a:p>
        </p:txBody>
      </p:sp>
      <p:pic>
        <p:nvPicPr>
          <p:cNvPr id="6" name="Picture 5"/>
          <p:cNvPicPr>
            <a:picLocks noChangeAspect="1"/>
          </p:cNvPicPr>
          <p:nvPr/>
        </p:nvPicPr>
        <p:blipFill>
          <a:blip r:embed="rId3"/>
          <a:stretch>
            <a:fillRect/>
          </a:stretch>
        </p:blipFill>
        <p:spPr>
          <a:xfrm>
            <a:off x="9274002" y="201882"/>
            <a:ext cx="2760513" cy="1394724"/>
          </a:xfrm>
          <a:prstGeom prst="rect">
            <a:avLst/>
          </a:prstGeom>
        </p:spPr>
      </p:pic>
    </p:spTree>
    <p:extLst>
      <p:ext uri="{BB962C8B-B14F-4D97-AF65-F5344CB8AC3E}">
        <p14:creationId xmlns:p14="http://schemas.microsoft.com/office/powerpoint/2010/main" val="23566447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550" y="593557"/>
            <a:ext cx="9352931" cy="1320800"/>
          </a:xfrm>
        </p:spPr>
        <p:txBody>
          <a:bodyPr>
            <a:noAutofit/>
          </a:bodyPr>
          <a:lstStyle/>
          <a:p>
            <a:r>
              <a:rPr lang="en-GB" sz="4400" b="1" dirty="0" smtClean="0"/>
              <a:t>Essex Armed Forces Community</a:t>
            </a:r>
            <a:endParaRPr lang="en-GB" sz="4400" b="1" dirty="0"/>
          </a:p>
        </p:txBody>
      </p:sp>
      <p:sp>
        <p:nvSpPr>
          <p:cNvPr id="3" name="Content Placeholder 2"/>
          <p:cNvSpPr>
            <a:spLocks noGrp="1"/>
          </p:cNvSpPr>
          <p:nvPr>
            <p:ph idx="1"/>
          </p:nvPr>
        </p:nvSpPr>
        <p:spPr>
          <a:xfrm>
            <a:off x="677334" y="1930399"/>
            <a:ext cx="8596668" cy="3880773"/>
          </a:xfrm>
        </p:spPr>
        <p:txBody>
          <a:bodyPr>
            <a:noAutofit/>
          </a:bodyPr>
          <a:lstStyle/>
          <a:p>
            <a:r>
              <a:rPr lang="en-GB" dirty="0" smtClean="0">
                <a:latin typeface="Calibri" panose="020F0502020204030204" pitchFamily="34" charset="0"/>
                <a:cs typeface="Calibri" panose="020F0502020204030204" pitchFamily="34" charset="0"/>
              </a:rPr>
              <a:t>The Office of National Statistics indicates that Essex currently has around 4,420 regular Servicemen/Servicewomen within its population.</a:t>
            </a:r>
          </a:p>
          <a:p>
            <a:r>
              <a:rPr lang="en-GB" dirty="0" smtClean="0">
                <a:latin typeface="Calibri" panose="020F0502020204030204" pitchFamily="34" charset="0"/>
                <a:cs typeface="Calibri" panose="020F0502020204030204" pitchFamily="34" charset="0"/>
              </a:rPr>
              <a:t>In compassion to neighbouring counties, Essex has the highest number of Armed </a:t>
            </a:r>
            <a:r>
              <a:rPr lang="en-GB" dirty="0">
                <a:latin typeface="Calibri" panose="020F0502020204030204" pitchFamily="34" charset="0"/>
                <a:cs typeface="Calibri" panose="020F0502020204030204" pitchFamily="34" charset="0"/>
              </a:rPr>
              <a:t>F</a:t>
            </a:r>
            <a:r>
              <a:rPr lang="en-GB" dirty="0" smtClean="0">
                <a:latin typeface="Calibri" panose="020F0502020204030204" pitchFamily="34" charset="0"/>
                <a:cs typeface="Calibri" panose="020F0502020204030204" pitchFamily="34" charset="0"/>
              </a:rPr>
              <a:t>orces Veterans, with a grand total of 76,000 individuals.</a:t>
            </a:r>
          </a:p>
          <a:p>
            <a:r>
              <a:rPr lang="en-GB" dirty="0" smtClean="0">
                <a:latin typeface="Calibri" panose="020F0502020204030204" pitchFamily="34" charset="0"/>
                <a:cs typeface="Calibri" panose="020F0502020204030204" pitchFamily="34" charset="0"/>
              </a:rPr>
              <a:t>In 2017 there were an estimated 2.4 million UK armed forces veterans in Great Britain, making up approximately 5% of household residents.  </a:t>
            </a:r>
          </a:p>
          <a:p>
            <a:r>
              <a:rPr lang="en-GB" dirty="0" smtClean="0">
                <a:latin typeface="Calibri" panose="020F0502020204030204" pitchFamily="34" charset="0"/>
                <a:cs typeface="Calibri" panose="020F0502020204030204" pitchFamily="34" charset="0"/>
              </a:rPr>
              <a:t>There are also a </a:t>
            </a:r>
            <a:r>
              <a:rPr lang="en-GB" dirty="0" smtClean="0">
                <a:latin typeface="Calibri" panose="020F0502020204030204" pitchFamily="34" charset="0"/>
                <a:cs typeface="Calibri" panose="020F0502020204030204" pitchFamily="34" charset="0"/>
              </a:rPr>
              <a:t>number </a:t>
            </a:r>
            <a:r>
              <a:rPr lang="en-GB" dirty="0" smtClean="0">
                <a:latin typeface="Calibri" panose="020F0502020204030204" pitchFamily="34" charset="0"/>
                <a:cs typeface="Calibri" panose="020F0502020204030204" pitchFamily="34" charset="0"/>
              </a:rPr>
              <a:t>of LGBTQ+ individuals within the Armed </a:t>
            </a:r>
            <a:r>
              <a:rPr lang="en-GB" dirty="0">
                <a:latin typeface="Calibri" panose="020F0502020204030204" pitchFamily="34" charset="0"/>
                <a:cs typeface="Calibri" panose="020F0502020204030204" pitchFamily="34" charset="0"/>
              </a:rPr>
              <a:t>F</a:t>
            </a:r>
            <a:r>
              <a:rPr lang="en-GB" dirty="0" smtClean="0">
                <a:latin typeface="Calibri" panose="020F0502020204030204" pitchFamily="34" charset="0"/>
                <a:cs typeface="Calibri" panose="020F0502020204030204" pitchFamily="34" charset="0"/>
              </a:rPr>
              <a:t>orces </a:t>
            </a:r>
            <a:r>
              <a:rPr lang="en-GB" dirty="0">
                <a:latin typeface="Calibri" panose="020F0502020204030204" pitchFamily="34" charset="0"/>
                <a:cs typeface="Calibri" panose="020F0502020204030204" pitchFamily="34" charset="0"/>
              </a:rPr>
              <a:t>C</a:t>
            </a:r>
            <a:r>
              <a:rPr lang="en-GB" dirty="0" smtClean="0">
                <a:latin typeface="Calibri" panose="020F0502020204030204" pitchFamily="34" charset="0"/>
                <a:cs typeface="Calibri" panose="020F0502020204030204" pitchFamily="34" charset="0"/>
              </a:rPr>
              <a:t>ommunity as well as Gurkha Nepalese; varying religions, ethnicities, genders and cultural differences</a:t>
            </a:r>
            <a:r>
              <a:rPr lang="en-GB" dirty="0" smtClean="0">
                <a:latin typeface="Calibri" panose="020F0502020204030204" pitchFamily="34" charset="0"/>
                <a:cs typeface="Calibri" panose="020F0502020204030204" pitchFamily="34" charset="0"/>
              </a:rPr>
              <a:t>. There needs to be taken into account.</a:t>
            </a:r>
            <a:endParaRPr lang="en-GB" dirty="0" smtClean="0">
              <a:latin typeface="Calibri" panose="020F0502020204030204" pitchFamily="34" charset="0"/>
              <a:cs typeface="Calibri" panose="020F0502020204030204" pitchFamily="34" charset="0"/>
            </a:endParaRPr>
          </a:p>
          <a:p>
            <a:r>
              <a:rPr lang="en-GB" dirty="0" smtClean="0">
                <a:latin typeface="Calibri" panose="020F0502020204030204" pitchFamily="34" charset="0"/>
                <a:cs typeface="Calibri" panose="020F0502020204030204" pitchFamily="34" charset="0"/>
              </a:rPr>
              <a:t>The average age of a service leaver in Great Britain is 29.</a:t>
            </a:r>
          </a:p>
          <a:p>
            <a:r>
              <a:rPr lang="en-GB" dirty="0" smtClean="0">
                <a:latin typeface="Calibri" panose="020F0502020204030204" pitchFamily="34" charset="0"/>
                <a:cs typeface="Calibri" panose="020F0502020204030204" pitchFamily="34" charset="0"/>
              </a:rPr>
              <a:t>Only 1% of those in the Armed Forces complete a full 22 year career. </a:t>
            </a:r>
            <a:endParaRPr lang="en-GB" dirty="0">
              <a:latin typeface="Calibri" panose="020F0502020204030204" pitchFamily="34" charset="0"/>
              <a:cs typeface="Calibri" panose="020F0502020204030204" pitchFamily="34" charset="0"/>
            </a:endParaRPr>
          </a:p>
        </p:txBody>
      </p:sp>
      <p:pic>
        <p:nvPicPr>
          <p:cNvPr id="4" name="Picture 3"/>
          <p:cNvPicPr>
            <a:picLocks noChangeAspect="1"/>
          </p:cNvPicPr>
          <p:nvPr/>
        </p:nvPicPr>
        <p:blipFill>
          <a:blip r:embed="rId2"/>
          <a:stretch>
            <a:fillRect/>
          </a:stretch>
        </p:blipFill>
        <p:spPr>
          <a:xfrm>
            <a:off x="9928886" y="4622083"/>
            <a:ext cx="2097206" cy="2115495"/>
          </a:xfrm>
          <a:prstGeom prst="rect">
            <a:avLst/>
          </a:prstGeom>
        </p:spPr>
      </p:pic>
      <p:pic>
        <p:nvPicPr>
          <p:cNvPr id="5" name="Picture 4"/>
          <p:cNvPicPr>
            <a:picLocks noChangeAspect="1"/>
          </p:cNvPicPr>
          <p:nvPr/>
        </p:nvPicPr>
        <p:blipFill>
          <a:blip r:embed="rId3"/>
          <a:stretch>
            <a:fillRect/>
          </a:stretch>
        </p:blipFill>
        <p:spPr>
          <a:xfrm>
            <a:off x="9274002" y="177995"/>
            <a:ext cx="2823524" cy="1426560"/>
          </a:xfrm>
          <a:prstGeom prst="rect">
            <a:avLst/>
          </a:prstGeom>
        </p:spPr>
      </p:pic>
    </p:spTree>
    <p:extLst>
      <p:ext uri="{BB962C8B-B14F-4D97-AF65-F5344CB8AC3E}">
        <p14:creationId xmlns:p14="http://schemas.microsoft.com/office/powerpoint/2010/main" val="22809291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800" b="1" dirty="0" smtClean="0"/>
              <a:t>The Effects of Service</a:t>
            </a:r>
            <a:endParaRPr lang="en-GB" sz="4800" b="1" dirty="0"/>
          </a:p>
        </p:txBody>
      </p:sp>
      <p:sp>
        <p:nvSpPr>
          <p:cNvPr id="3" name="Content Placeholder 2"/>
          <p:cNvSpPr>
            <a:spLocks noGrp="1"/>
          </p:cNvSpPr>
          <p:nvPr>
            <p:ph idx="1"/>
          </p:nvPr>
        </p:nvSpPr>
        <p:spPr>
          <a:xfrm>
            <a:off x="677334" y="1700463"/>
            <a:ext cx="8596668" cy="4732421"/>
          </a:xfrm>
        </p:spPr>
        <p:txBody>
          <a:bodyPr>
            <a:noAutofit/>
          </a:bodyPr>
          <a:lstStyle/>
          <a:p>
            <a:r>
              <a:rPr lang="en-GB" dirty="0" smtClean="0">
                <a:latin typeface="Calibri" panose="020F0502020204030204" pitchFamily="34" charset="0"/>
                <a:cs typeface="Calibri" panose="020F0502020204030204" pitchFamily="34" charset="0"/>
              </a:rPr>
              <a:t>There are a number of positive and negative aspects to Service lifestyles; frequent deployments can result in a disruption to family life and a lack of a permanent long term address can cause issues with accessing services within a local authority. </a:t>
            </a:r>
          </a:p>
          <a:p>
            <a:r>
              <a:rPr lang="en-GB" dirty="0" smtClean="0">
                <a:latin typeface="Calibri" panose="020F0502020204030204" pitchFamily="34" charset="0"/>
                <a:cs typeface="Calibri" panose="020F0502020204030204" pitchFamily="34" charset="0"/>
              </a:rPr>
              <a:t>Those serving and also veterans can often be hyper vigilant to stimulus due to the environments they have served in. As a result there are emotional and mental effects as a result of service.</a:t>
            </a:r>
          </a:p>
          <a:p>
            <a:r>
              <a:rPr lang="en-GB" dirty="0" smtClean="0">
                <a:latin typeface="Calibri" panose="020F0502020204030204" pitchFamily="34" charset="0"/>
                <a:cs typeface="Calibri" panose="020F0502020204030204" pitchFamily="34" charset="0"/>
              </a:rPr>
              <a:t>Despite this there is a misconception that mental health is the mean reason for medical discharge within the armed forces. In fact Muscular Skeletal Disorders and injuries are the most common. </a:t>
            </a:r>
          </a:p>
          <a:p>
            <a:r>
              <a:rPr lang="en-GB" dirty="0" smtClean="0">
                <a:latin typeface="Calibri" panose="020F0502020204030204" pitchFamily="34" charset="0"/>
                <a:cs typeface="Calibri" panose="020F0502020204030204" pitchFamily="34" charset="0"/>
              </a:rPr>
              <a:t>Another common misconception is that Post Traumatic Stress Disorder (PTSD) is the most commonly diagnosed mental health disorder in serving personnel, whereas only about 6% of serving personnel suffer with it. Adjustment disorders and mood disorders are the most commonly diagnosed mental health condition in serving personnel due to the transitions into civilian life and when serving personnel readjust to the stability of family life. </a:t>
            </a:r>
            <a:endParaRPr lang="en-GB" dirty="0">
              <a:latin typeface="Calibri" panose="020F0502020204030204" pitchFamily="34" charset="0"/>
              <a:cs typeface="Calibri" panose="020F0502020204030204" pitchFamily="34" charset="0"/>
            </a:endParaRPr>
          </a:p>
        </p:txBody>
      </p:sp>
      <p:pic>
        <p:nvPicPr>
          <p:cNvPr id="4" name="Picture 3"/>
          <p:cNvPicPr>
            <a:picLocks noChangeAspect="1"/>
          </p:cNvPicPr>
          <p:nvPr/>
        </p:nvPicPr>
        <p:blipFill>
          <a:blip r:embed="rId2"/>
          <a:stretch>
            <a:fillRect/>
          </a:stretch>
        </p:blipFill>
        <p:spPr>
          <a:xfrm>
            <a:off x="9908155" y="4472768"/>
            <a:ext cx="2097206" cy="2115495"/>
          </a:xfrm>
          <a:prstGeom prst="rect">
            <a:avLst/>
          </a:prstGeom>
        </p:spPr>
      </p:pic>
      <p:pic>
        <p:nvPicPr>
          <p:cNvPr id="5" name="Picture 4"/>
          <p:cNvPicPr>
            <a:picLocks noChangeAspect="1"/>
          </p:cNvPicPr>
          <p:nvPr/>
        </p:nvPicPr>
        <p:blipFill>
          <a:blip r:embed="rId3"/>
          <a:stretch>
            <a:fillRect/>
          </a:stretch>
        </p:blipFill>
        <p:spPr>
          <a:xfrm>
            <a:off x="9097317" y="231200"/>
            <a:ext cx="2908044" cy="1469263"/>
          </a:xfrm>
          <a:prstGeom prst="rect">
            <a:avLst/>
          </a:prstGeom>
        </p:spPr>
      </p:pic>
    </p:spTree>
    <p:extLst>
      <p:ext uri="{BB962C8B-B14F-4D97-AF65-F5344CB8AC3E}">
        <p14:creationId xmlns:p14="http://schemas.microsoft.com/office/powerpoint/2010/main" val="32502462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800" b="1" dirty="0"/>
              <a:t>The Effects of Service</a:t>
            </a:r>
            <a:endParaRPr lang="en-GB" sz="4800" dirty="0"/>
          </a:p>
        </p:txBody>
      </p:sp>
      <p:sp>
        <p:nvSpPr>
          <p:cNvPr id="3" name="Content Placeholder 2"/>
          <p:cNvSpPr>
            <a:spLocks noGrp="1"/>
          </p:cNvSpPr>
          <p:nvPr>
            <p:ph idx="1"/>
          </p:nvPr>
        </p:nvSpPr>
        <p:spPr>
          <a:xfrm>
            <a:off x="677334" y="1700463"/>
            <a:ext cx="8596668" cy="4555958"/>
          </a:xfrm>
        </p:spPr>
        <p:txBody>
          <a:bodyPr>
            <a:noAutofit/>
          </a:bodyPr>
          <a:lstStyle/>
          <a:p>
            <a:r>
              <a:rPr lang="en-GB" dirty="0" smtClean="0">
                <a:latin typeface="Calibri" panose="020F0502020204030204" pitchFamily="34" charset="0"/>
                <a:cs typeface="Calibri" panose="020F0502020204030204" pitchFamily="34" charset="0"/>
              </a:rPr>
              <a:t>Drug </a:t>
            </a:r>
            <a:r>
              <a:rPr lang="en-GB" dirty="0" smtClean="0">
                <a:latin typeface="Calibri" panose="020F0502020204030204" pitchFamily="34" charset="0"/>
                <a:cs typeface="Calibri" panose="020F0502020204030204" pitchFamily="34" charset="0"/>
              </a:rPr>
              <a:t>misuse </a:t>
            </a:r>
            <a:r>
              <a:rPr lang="en-GB" dirty="0" smtClean="0">
                <a:latin typeface="Calibri" panose="020F0502020204030204" pitchFamily="34" charset="0"/>
                <a:cs typeface="Calibri" panose="020F0502020204030204" pitchFamily="34" charset="0"/>
              </a:rPr>
              <a:t>is lower within the Armed Forces than civilian communities. This is believed to be due to the zero tolerance policy and drugs testing within the Service. Despite this steroid use is more common in service personnel due to the needs for continuous fitness. As  a result the physical and mental effects can be detrimental, impacting on self-esteem, issues with relationships, isolation etc. </a:t>
            </a:r>
            <a:endParaRPr lang="en-GB" dirty="0" smtClean="0">
              <a:latin typeface="Calibri" panose="020F0502020204030204" pitchFamily="34" charset="0"/>
              <a:cs typeface="Calibri" panose="020F0502020204030204" pitchFamily="34" charset="0"/>
            </a:endParaRPr>
          </a:p>
          <a:p>
            <a:r>
              <a:rPr lang="en-GB" dirty="0" smtClean="0">
                <a:latin typeface="Calibri" panose="020F0502020204030204" pitchFamily="34" charset="0"/>
                <a:cs typeface="Calibri" panose="020F0502020204030204" pitchFamily="34" charset="0"/>
              </a:rPr>
              <a:t>Alcohol </a:t>
            </a:r>
            <a:r>
              <a:rPr lang="en-GB" dirty="0" smtClean="0">
                <a:latin typeface="Calibri" panose="020F0502020204030204" pitchFamily="34" charset="0"/>
                <a:cs typeface="Calibri" panose="020F0502020204030204" pitchFamily="34" charset="0"/>
              </a:rPr>
              <a:t>use was significant particular in the past in part due to the culture, it was part of socialising, coping with situations and was given as prizes. It is improving and as with the rest of population can still be an issue and veterans may turn to it for support.</a:t>
            </a:r>
            <a:endParaRPr lang="en-GB" dirty="0" smtClean="0">
              <a:latin typeface="Calibri" panose="020F0502020204030204" pitchFamily="34" charset="0"/>
              <a:cs typeface="Calibri" panose="020F0502020204030204" pitchFamily="34" charset="0"/>
            </a:endParaRPr>
          </a:p>
          <a:p>
            <a:r>
              <a:rPr lang="en-GB" dirty="0" smtClean="0">
                <a:latin typeface="Calibri" panose="020F0502020204030204" pitchFamily="34" charset="0"/>
                <a:cs typeface="Calibri" panose="020F0502020204030204" pitchFamily="34" charset="0"/>
              </a:rPr>
              <a:t>However, gambling is 8 times more prevalent in the Armed Forces than it is in civilian communities. This is due to a number of factors; escapism, boredom, ease of access, culture, determination, excess money and risk taking behaviours</a:t>
            </a:r>
            <a:r>
              <a:rPr lang="en-GB" dirty="0" smtClean="0">
                <a:latin typeface="Calibri" panose="020F0502020204030204" pitchFamily="34" charset="0"/>
                <a:cs typeface="Calibri" panose="020F0502020204030204" pitchFamily="34" charset="0"/>
              </a:rPr>
              <a:t>.</a:t>
            </a:r>
            <a:endParaRPr lang="en-GB" dirty="0" smtClean="0">
              <a:latin typeface="Calibri" panose="020F0502020204030204" pitchFamily="34" charset="0"/>
              <a:cs typeface="Calibri" panose="020F0502020204030204" pitchFamily="34" charset="0"/>
            </a:endParaRPr>
          </a:p>
          <a:p>
            <a:r>
              <a:rPr lang="en-GB" dirty="0" smtClean="0">
                <a:latin typeface="Calibri" panose="020F0502020204030204" pitchFamily="34" charset="0"/>
                <a:cs typeface="Calibri" panose="020F0502020204030204" pitchFamily="34" charset="0"/>
              </a:rPr>
              <a:t>Risk taking behaviours are also a common behavioural feature of Service personnel. This feeling of invincibility is often heighted on return from deployment and as a result service personnel are twice as likely to die as a result of a road traffic collision (RTC) compared to civilians.</a:t>
            </a:r>
            <a:endParaRPr lang="en-GB" dirty="0">
              <a:latin typeface="Calibri" panose="020F0502020204030204" pitchFamily="34" charset="0"/>
              <a:cs typeface="Calibri" panose="020F0502020204030204" pitchFamily="34" charset="0"/>
            </a:endParaRPr>
          </a:p>
        </p:txBody>
      </p:sp>
      <p:pic>
        <p:nvPicPr>
          <p:cNvPr id="4" name="Picture 3"/>
          <p:cNvPicPr>
            <a:picLocks noChangeAspect="1"/>
          </p:cNvPicPr>
          <p:nvPr/>
        </p:nvPicPr>
        <p:blipFill>
          <a:blip r:embed="rId2"/>
          <a:stretch>
            <a:fillRect/>
          </a:stretch>
        </p:blipFill>
        <p:spPr>
          <a:xfrm>
            <a:off x="9827944" y="4536937"/>
            <a:ext cx="2097206" cy="2115495"/>
          </a:xfrm>
          <a:prstGeom prst="rect">
            <a:avLst/>
          </a:prstGeom>
        </p:spPr>
      </p:pic>
      <p:pic>
        <p:nvPicPr>
          <p:cNvPr id="5" name="Picture 4"/>
          <p:cNvPicPr>
            <a:picLocks noChangeAspect="1"/>
          </p:cNvPicPr>
          <p:nvPr/>
        </p:nvPicPr>
        <p:blipFill>
          <a:blip r:embed="rId3"/>
          <a:stretch>
            <a:fillRect/>
          </a:stretch>
        </p:blipFill>
        <p:spPr>
          <a:xfrm>
            <a:off x="9075408" y="231200"/>
            <a:ext cx="2908044" cy="1469263"/>
          </a:xfrm>
          <a:prstGeom prst="rect">
            <a:avLst/>
          </a:prstGeom>
        </p:spPr>
      </p:pic>
    </p:spTree>
    <p:extLst>
      <p:ext uri="{BB962C8B-B14F-4D97-AF65-F5344CB8AC3E}">
        <p14:creationId xmlns:p14="http://schemas.microsoft.com/office/powerpoint/2010/main" val="33860095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800" b="1" dirty="0" smtClean="0"/>
              <a:t>Life after Service</a:t>
            </a:r>
            <a:endParaRPr lang="en-GB" sz="4800" b="1" dirty="0"/>
          </a:p>
        </p:txBody>
      </p:sp>
      <p:sp>
        <p:nvSpPr>
          <p:cNvPr id="3" name="Content Placeholder 2"/>
          <p:cNvSpPr>
            <a:spLocks noGrp="1"/>
          </p:cNvSpPr>
          <p:nvPr>
            <p:ph idx="1"/>
          </p:nvPr>
        </p:nvSpPr>
        <p:spPr>
          <a:xfrm>
            <a:off x="677334" y="2048294"/>
            <a:ext cx="8596668" cy="3880773"/>
          </a:xfrm>
        </p:spPr>
        <p:txBody>
          <a:bodyPr>
            <a:normAutofit fontScale="92500" lnSpcReduction="20000"/>
          </a:bodyPr>
          <a:lstStyle/>
          <a:p>
            <a:r>
              <a:rPr lang="en-GB" sz="2000" dirty="0" smtClean="0">
                <a:latin typeface="Calibri" panose="020F0502020204030204" pitchFamily="34" charset="0"/>
                <a:cs typeface="Calibri" panose="020F0502020204030204" pitchFamily="34" charset="0"/>
              </a:rPr>
              <a:t>After leaving Service a lot of Veterans report a feeling of “missing” something.</a:t>
            </a:r>
          </a:p>
          <a:p>
            <a:r>
              <a:rPr lang="en-GB" sz="2000" dirty="0" smtClean="0">
                <a:latin typeface="Calibri" panose="020F0502020204030204" pitchFamily="34" charset="0"/>
                <a:cs typeface="Calibri" panose="020F0502020204030204" pitchFamily="34" charset="0"/>
              </a:rPr>
              <a:t>This can relate to a number of factors, including but not limited to:</a:t>
            </a:r>
          </a:p>
          <a:p>
            <a:pPr>
              <a:buAutoNum type="arabicPeriod"/>
            </a:pPr>
            <a:r>
              <a:rPr lang="en-GB" sz="2000" i="1" dirty="0" smtClean="0">
                <a:latin typeface="Calibri" panose="020F0502020204030204" pitchFamily="34" charset="0"/>
                <a:cs typeface="Calibri" panose="020F0502020204030204" pitchFamily="34" charset="0"/>
              </a:rPr>
              <a:t>Low self-esteem</a:t>
            </a:r>
          </a:p>
          <a:p>
            <a:pPr>
              <a:buAutoNum type="arabicPeriod"/>
            </a:pPr>
            <a:r>
              <a:rPr lang="en-GB" sz="2000" i="1" dirty="0" smtClean="0">
                <a:latin typeface="Calibri" panose="020F0502020204030204" pitchFamily="34" charset="0"/>
                <a:cs typeface="Calibri" panose="020F0502020204030204" pitchFamily="34" charset="0"/>
              </a:rPr>
              <a:t>Loss of identity</a:t>
            </a:r>
          </a:p>
          <a:p>
            <a:pPr>
              <a:buAutoNum type="arabicPeriod"/>
            </a:pPr>
            <a:r>
              <a:rPr lang="en-GB" sz="2000" i="1" dirty="0" smtClean="0">
                <a:latin typeface="Calibri" panose="020F0502020204030204" pitchFamily="34" charset="0"/>
                <a:cs typeface="Calibri" panose="020F0502020204030204" pitchFamily="34" charset="0"/>
              </a:rPr>
              <a:t>Loss of structure</a:t>
            </a:r>
          </a:p>
          <a:p>
            <a:pPr>
              <a:buAutoNum type="arabicPeriod"/>
            </a:pPr>
            <a:r>
              <a:rPr lang="en-GB" sz="2000" i="1" dirty="0" smtClean="0">
                <a:latin typeface="Calibri" panose="020F0502020204030204" pitchFamily="34" charset="0"/>
                <a:cs typeface="Calibri" panose="020F0502020204030204" pitchFamily="34" charset="0"/>
              </a:rPr>
              <a:t>Loss of health and fitness</a:t>
            </a:r>
          </a:p>
          <a:p>
            <a:pPr>
              <a:buAutoNum type="arabicPeriod"/>
            </a:pPr>
            <a:r>
              <a:rPr lang="en-GB" sz="2000" i="1" dirty="0" smtClean="0">
                <a:latin typeface="Calibri" panose="020F0502020204030204" pitchFamily="34" charset="0"/>
                <a:cs typeface="Calibri" panose="020F0502020204030204" pitchFamily="34" charset="0"/>
              </a:rPr>
              <a:t>Lack of comradeship and the feeling of being misunderstood (Civilians)</a:t>
            </a:r>
          </a:p>
          <a:p>
            <a:pPr>
              <a:buAutoNum type="arabicPeriod"/>
            </a:pPr>
            <a:r>
              <a:rPr lang="en-GB" sz="2000" i="1" dirty="0" smtClean="0">
                <a:latin typeface="Calibri" panose="020F0502020204030204" pitchFamily="34" charset="0"/>
                <a:cs typeface="Calibri" panose="020F0502020204030204" pitchFamily="34" charset="0"/>
              </a:rPr>
              <a:t>Loss of Value</a:t>
            </a:r>
          </a:p>
          <a:p>
            <a:pPr>
              <a:buAutoNum type="arabicPeriod"/>
            </a:pPr>
            <a:r>
              <a:rPr lang="en-GB" sz="2000" i="1" dirty="0" smtClean="0">
                <a:latin typeface="Calibri" panose="020F0502020204030204" pitchFamily="34" charset="0"/>
                <a:cs typeface="Calibri" panose="020F0502020204030204" pitchFamily="34" charset="0"/>
              </a:rPr>
              <a:t>Lack of welfare support. </a:t>
            </a:r>
          </a:p>
          <a:p>
            <a:r>
              <a:rPr lang="en-GB" sz="2000" dirty="0" smtClean="0">
                <a:latin typeface="Calibri" panose="020F0502020204030204" pitchFamily="34" charset="0"/>
                <a:cs typeface="Calibri" panose="020F0502020204030204" pitchFamily="34" charset="0"/>
              </a:rPr>
              <a:t>As a result a lot of veterans will go into the reserves or other structured/disciplined  careers e.g. Police, NHS and Fire Service.</a:t>
            </a:r>
            <a:endParaRPr lang="en-GB" sz="2000" dirty="0">
              <a:latin typeface="Calibri" panose="020F0502020204030204" pitchFamily="34" charset="0"/>
              <a:cs typeface="Calibri" panose="020F0502020204030204" pitchFamily="34" charset="0"/>
            </a:endParaRPr>
          </a:p>
        </p:txBody>
      </p:sp>
      <p:pic>
        <p:nvPicPr>
          <p:cNvPr id="4" name="Picture 3"/>
          <p:cNvPicPr>
            <a:picLocks noChangeAspect="1"/>
          </p:cNvPicPr>
          <p:nvPr/>
        </p:nvPicPr>
        <p:blipFill>
          <a:blip r:embed="rId2"/>
          <a:stretch>
            <a:fillRect/>
          </a:stretch>
        </p:blipFill>
        <p:spPr>
          <a:xfrm>
            <a:off x="9908155" y="4520894"/>
            <a:ext cx="2097206" cy="2115495"/>
          </a:xfrm>
          <a:prstGeom prst="rect">
            <a:avLst/>
          </a:prstGeom>
        </p:spPr>
      </p:pic>
      <p:pic>
        <p:nvPicPr>
          <p:cNvPr id="5" name="Picture 4"/>
          <p:cNvPicPr>
            <a:picLocks noChangeAspect="1"/>
          </p:cNvPicPr>
          <p:nvPr/>
        </p:nvPicPr>
        <p:blipFill>
          <a:blip r:embed="rId3"/>
          <a:stretch>
            <a:fillRect/>
          </a:stretch>
        </p:blipFill>
        <p:spPr>
          <a:xfrm>
            <a:off x="9097317" y="167377"/>
            <a:ext cx="2908044" cy="1469263"/>
          </a:xfrm>
          <a:prstGeom prst="rect">
            <a:avLst/>
          </a:prstGeom>
        </p:spPr>
      </p:pic>
    </p:spTree>
    <p:extLst>
      <p:ext uri="{BB962C8B-B14F-4D97-AF65-F5344CB8AC3E}">
        <p14:creationId xmlns:p14="http://schemas.microsoft.com/office/powerpoint/2010/main" val="747477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50232"/>
          </a:xfrm>
        </p:spPr>
        <p:txBody>
          <a:bodyPr>
            <a:noAutofit/>
          </a:bodyPr>
          <a:lstStyle/>
          <a:p>
            <a:r>
              <a:rPr lang="en-GB" sz="4000" b="1" dirty="0" smtClean="0"/>
              <a:t>The Armed Forces and Domestic Abuse</a:t>
            </a:r>
            <a:endParaRPr lang="en-GB" sz="4000" b="1" dirty="0"/>
          </a:p>
        </p:txBody>
      </p:sp>
      <p:sp>
        <p:nvSpPr>
          <p:cNvPr id="3" name="Content Placeholder 2"/>
          <p:cNvSpPr>
            <a:spLocks noGrp="1"/>
          </p:cNvSpPr>
          <p:nvPr>
            <p:ph idx="1"/>
          </p:nvPr>
        </p:nvSpPr>
        <p:spPr>
          <a:xfrm>
            <a:off x="677334" y="2078863"/>
            <a:ext cx="8596668" cy="4299284"/>
          </a:xfrm>
        </p:spPr>
        <p:txBody>
          <a:bodyPr>
            <a:normAutofit fontScale="25000" lnSpcReduction="20000"/>
          </a:bodyPr>
          <a:lstStyle/>
          <a:p>
            <a:r>
              <a:rPr lang="en-GB" sz="7200" dirty="0" smtClean="0">
                <a:latin typeface="Calibri" panose="020F0502020204030204" pitchFamily="34" charset="0"/>
                <a:cs typeface="Calibri" panose="020F0502020204030204" pitchFamily="34" charset="0"/>
              </a:rPr>
              <a:t>There</a:t>
            </a:r>
            <a:r>
              <a:rPr lang="en-GB" sz="7200" dirty="0">
                <a:latin typeface="Calibri" panose="020F0502020204030204" pitchFamily="34" charset="0"/>
                <a:cs typeface="Calibri" panose="020F0502020204030204" pitchFamily="34" charset="0"/>
              </a:rPr>
              <a:t> </a:t>
            </a:r>
            <a:r>
              <a:rPr lang="en-GB" sz="7200" dirty="0" smtClean="0">
                <a:latin typeface="Calibri" panose="020F0502020204030204" pitchFamily="34" charset="0"/>
                <a:cs typeface="Calibri" panose="020F0502020204030204" pitchFamily="34" charset="0"/>
              </a:rPr>
              <a:t>is </a:t>
            </a:r>
            <a:r>
              <a:rPr lang="en-GB" sz="7200" dirty="0">
                <a:latin typeface="Calibri" panose="020F0502020204030204" pitchFamily="34" charset="0"/>
                <a:cs typeface="Calibri" panose="020F0502020204030204" pitchFamily="34" charset="0"/>
              </a:rPr>
              <a:t>no evidence to suggest </a:t>
            </a:r>
            <a:r>
              <a:rPr lang="en-GB" sz="7200" dirty="0" smtClean="0">
                <a:latin typeface="Calibri" panose="020F0502020204030204" pitchFamily="34" charset="0"/>
                <a:cs typeface="Calibri" panose="020F0502020204030204" pitchFamily="34" charset="0"/>
              </a:rPr>
              <a:t>that domestic </a:t>
            </a:r>
            <a:r>
              <a:rPr lang="en-GB" sz="7200" dirty="0">
                <a:latin typeface="Calibri" panose="020F0502020204030204" pitchFamily="34" charset="0"/>
                <a:cs typeface="Calibri" panose="020F0502020204030204" pitchFamily="34" charset="0"/>
              </a:rPr>
              <a:t>abuse </a:t>
            </a:r>
            <a:r>
              <a:rPr lang="en-GB" sz="7200" dirty="0" smtClean="0">
                <a:latin typeface="Calibri" panose="020F0502020204030204" pitchFamily="34" charset="0"/>
                <a:cs typeface="Calibri" panose="020F0502020204030204" pitchFamily="34" charset="0"/>
              </a:rPr>
              <a:t>is any </a:t>
            </a:r>
            <a:r>
              <a:rPr lang="en-GB" sz="7200" dirty="0">
                <a:latin typeface="Calibri" panose="020F0502020204030204" pitchFamily="34" charset="0"/>
                <a:cs typeface="Calibri" panose="020F0502020204030204" pitchFamily="34" charset="0"/>
              </a:rPr>
              <a:t>more prevalent within the Armed </a:t>
            </a:r>
            <a:r>
              <a:rPr lang="en-GB" sz="7200" dirty="0" smtClean="0">
                <a:latin typeface="Calibri" panose="020F0502020204030204" pitchFamily="34" charset="0"/>
                <a:cs typeface="Calibri" panose="020F0502020204030204" pitchFamily="34" charset="0"/>
              </a:rPr>
              <a:t>Forces, </a:t>
            </a:r>
            <a:r>
              <a:rPr lang="en-GB" sz="7200" dirty="0">
                <a:latin typeface="Calibri" panose="020F0502020204030204" pitchFamily="34" charset="0"/>
                <a:cs typeface="Calibri" panose="020F0502020204030204" pitchFamily="34" charset="0"/>
              </a:rPr>
              <a:t>however the following points could place additional pressure on families</a:t>
            </a:r>
            <a:r>
              <a:rPr lang="en-GB" sz="7200" dirty="0" smtClean="0">
                <a:latin typeface="Calibri" panose="020F0502020204030204" pitchFamily="34" charset="0"/>
                <a:cs typeface="Calibri" panose="020F0502020204030204" pitchFamily="34" charset="0"/>
              </a:rPr>
              <a:t>:</a:t>
            </a:r>
            <a:endParaRPr lang="en-GB" sz="7200" dirty="0">
              <a:latin typeface="Calibri" panose="020F0502020204030204" pitchFamily="34" charset="0"/>
              <a:cs typeface="Calibri" panose="020F0502020204030204" pitchFamily="34" charset="0"/>
            </a:endParaRPr>
          </a:p>
          <a:p>
            <a:r>
              <a:rPr lang="en-GB" sz="7200" dirty="0">
                <a:latin typeface="Calibri" panose="020F0502020204030204" pitchFamily="34" charset="0"/>
                <a:cs typeface="Calibri" panose="020F0502020204030204" pitchFamily="34" charset="0"/>
              </a:rPr>
              <a:t>Research has indicated that people between the ages of 20 and 40 are at highest </a:t>
            </a:r>
            <a:r>
              <a:rPr lang="en-GB" sz="7200" dirty="0" smtClean="0">
                <a:latin typeface="Calibri" panose="020F0502020204030204" pitchFamily="34" charset="0"/>
                <a:cs typeface="Calibri" panose="020F0502020204030204" pitchFamily="34" charset="0"/>
              </a:rPr>
              <a:t>risk </a:t>
            </a:r>
            <a:r>
              <a:rPr lang="en-GB" sz="7200" dirty="0">
                <a:latin typeface="Calibri" panose="020F0502020204030204" pitchFamily="34" charset="0"/>
                <a:cs typeface="Calibri" panose="020F0502020204030204" pitchFamily="34" charset="0"/>
              </a:rPr>
              <a:t>of experiencing domestic abuse </a:t>
            </a:r>
            <a:r>
              <a:rPr lang="en-GB" sz="7200" dirty="0" smtClean="0">
                <a:latin typeface="Calibri" panose="020F0502020204030204" pitchFamily="34" charset="0"/>
                <a:cs typeface="Calibri" panose="020F0502020204030204" pitchFamily="34" charset="0"/>
              </a:rPr>
              <a:t>–this age </a:t>
            </a:r>
            <a:r>
              <a:rPr lang="en-GB" sz="7200" dirty="0">
                <a:latin typeface="Calibri" panose="020F0502020204030204" pitchFamily="34" charset="0"/>
                <a:cs typeface="Calibri" panose="020F0502020204030204" pitchFamily="34" charset="0"/>
              </a:rPr>
              <a:t>range </a:t>
            </a:r>
            <a:r>
              <a:rPr lang="en-GB" sz="7200" dirty="0" smtClean="0">
                <a:latin typeface="Calibri" panose="020F0502020204030204" pitchFamily="34" charset="0"/>
                <a:cs typeface="Calibri" panose="020F0502020204030204" pitchFamily="34" charset="0"/>
              </a:rPr>
              <a:t>is </a:t>
            </a:r>
            <a:r>
              <a:rPr lang="en-GB" sz="7200" dirty="0">
                <a:latin typeface="Calibri" panose="020F0502020204030204" pitchFamily="34" charset="0"/>
                <a:cs typeface="Calibri" panose="020F0502020204030204" pitchFamily="34" charset="0"/>
              </a:rPr>
              <a:t>strongly represented in the </a:t>
            </a:r>
            <a:r>
              <a:rPr lang="en-GB" sz="7200" dirty="0" smtClean="0">
                <a:latin typeface="Calibri" panose="020F0502020204030204" pitchFamily="34" charset="0"/>
                <a:cs typeface="Calibri" panose="020F0502020204030204" pitchFamily="34" charset="0"/>
              </a:rPr>
              <a:t>Armed</a:t>
            </a:r>
            <a:r>
              <a:rPr lang="en-GB" sz="7200" dirty="0">
                <a:latin typeface="Calibri" panose="020F0502020204030204" pitchFamily="34" charset="0"/>
                <a:cs typeface="Calibri" panose="020F0502020204030204" pitchFamily="34" charset="0"/>
              </a:rPr>
              <a:t> </a:t>
            </a:r>
            <a:r>
              <a:rPr lang="en-GB" sz="7200" dirty="0" smtClean="0">
                <a:latin typeface="Calibri" panose="020F0502020204030204" pitchFamily="34" charset="0"/>
                <a:cs typeface="Calibri" panose="020F0502020204030204" pitchFamily="34" charset="0"/>
              </a:rPr>
              <a:t>Forces</a:t>
            </a:r>
            <a:r>
              <a:rPr lang="en-GB" sz="7200" dirty="0">
                <a:latin typeface="Calibri" panose="020F0502020204030204" pitchFamily="34" charset="0"/>
                <a:cs typeface="Calibri" panose="020F0502020204030204" pitchFamily="34" charset="0"/>
              </a:rPr>
              <a:t>.</a:t>
            </a:r>
          </a:p>
          <a:p>
            <a:r>
              <a:rPr lang="en-GB" sz="7200" dirty="0" smtClean="0">
                <a:latin typeface="Calibri" panose="020F0502020204030204" pitchFamily="34" charset="0"/>
                <a:cs typeface="Calibri" panose="020F0502020204030204" pitchFamily="34" charset="0"/>
              </a:rPr>
              <a:t>Frequent deployments and </a:t>
            </a:r>
            <a:r>
              <a:rPr lang="en-GB" sz="7200" dirty="0">
                <a:latin typeface="Calibri" panose="020F0502020204030204" pitchFamily="34" charset="0"/>
                <a:cs typeface="Calibri" panose="020F0502020204030204" pitchFamily="34" charset="0"/>
              </a:rPr>
              <a:t>geographic </a:t>
            </a:r>
            <a:r>
              <a:rPr lang="en-GB" sz="7200" dirty="0" smtClean="0">
                <a:latin typeface="Calibri" panose="020F0502020204030204" pitchFamily="34" charset="0"/>
                <a:cs typeface="Calibri" panose="020F0502020204030204" pitchFamily="34" charset="0"/>
              </a:rPr>
              <a:t>separation can</a:t>
            </a:r>
            <a:r>
              <a:rPr lang="en-GB" sz="7200" dirty="0">
                <a:latin typeface="Calibri" panose="020F0502020204030204" pitchFamily="34" charset="0"/>
                <a:cs typeface="Calibri" panose="020F0502020204030204" pitchFamily="34" charset="0"/>
              </a:rPr>
              <a:t> </a:t>
            </a:r>
            <a:r>
              <a:rPr lang="en-GB" sz="7200" dirty="0" smtClean="0">
                <a:latin typeface="Calibri" panose="020F0502020204030204" pitchFamily="34" charset="0"/>
                <a:cs typeface="Calibri" panose="020F0502020204030204" pitchFamily="34" charset="0"/>
              </a:rPr>
              <a:t>isolate </a:t>
            </a:r>
            <a:r>
              <a:rPr lang="en-GB" sz="7200" dirty="0">
                <a:latin typeface="Calibri" panose="020F0502020204030204" pitchFamily="34" charset="0"/>
                <a:cs typeface="Calibri" panose="020F0502020204030204" pitchFamily="34" charset="0"/>
              </a:rPr>
              <a:t>victims by cutting them </a:t>
            </a:r>
            <a:r>
              <a:rPr lang="en-GB" sz="7200" dirty="0" smtClean="0">
                <a:latin typeface="Calibri" panose="020F0502020204030204" pitchFamily="34" charset="0"/>
                <a:cs typeface="Calibri" panose="020F0502020204030204" pitchFamily="34" charset="0"/>
              </a:rPr>
              <a:t>off from their</a:t>
            </a:r>
            <a:r>
              <a:rPr lang="en-GB" sz="7200" dirty="0">
                <a:latin typeface="Calibri" panose="020F0502020204030204" pitchFamily="34" charset="0"/>
                <a:cs typeface="Calibri" panose="020F0502020204030204" pitchFamily="34" charset="0"/>
              </a:rPr>
              <a:t> </a:t>
            </a:r>
            <a:r>
              <a:rPr lang="en-GB" sz="7200" dirty="0" smtClean="0">
                <a:latin typeface="Calibri" panose="020F0502020204030204" pitchFamily="34" charset="0"/>
                <a:cs typeface="Calibri" panose="020F0502020204030204" pitchFamily="34" charset="0"/>
              </a:rPr>
              <a:t>family </a:t>
            </a:r>
            <a:r>
              <a:rPr lang="en-GB" sz="7200" dirty="0">
                <a:latin typeface="Calibri" panose="020F0502020204030204" pitchFamily="34" charset="0"/>
                <a:cs typeface="Calibri" panose="020F0502020204030204" pitchFamily="34" charset="0"/>
              </a:rPr>
              <a:t>and support systems</a:t>
            </a:r>
            <a:r>
              <a:rPr lang="en-GB" sz="7200" dirty="0" smtClean="0">
                <a:latin typeface="Calibri" panose="020F0502020204030204" pitchFamily="34" charset="0"/>
                <a:cs typeface="Calibri" panose="020F0502020204030204" pitchFamily="34" charset="0"/>
              </a:rPr>
              <a:t>.</a:t>
            </a:r>
            <a:endParaRPr lang="en-GB" sz="7200" dirty="0">
              <a:latin typeface="Calibri" panose="020F0502020204030204" pitchFamily="34" charset="0"/>
              <a:cs typeface="Calibri" panose="020F0502020204030204" pitchFamily="34" charset="0"/>
            </a:endParaRPr>
          </a:p>
          <a:p>
            <a:r>
              <a:rPr lang="en-GB" sz="7200" dirty="0">
                <a:latin typeface="Calibri" panose="020F0502020204030204" pitchFamily="34" charset="0"/>
                <a:cs typeface="Calibri" panose="020F0502020204030204" pitchFamily="34" charset="0"/>
              </a:rPr>
              <a:t>Frequent deployments can make it difficult for a spouse to maintain a career, </a:t>
            </a:r>
            <a:r>
              <a:rPr lang="en-GB" sz="7200" dirty="0" smtClean="0">
                <a:latin typeface="Calibri" panose="020F0502020204030204" pitchFamily="34" charset="0"/>
                <a:cs typeface="Calibri" panose="020F0502020204030204" pitchFamily="34" charset="0"/>
              </a:rPr>
              <a:t>resulting in </a:t>
            </a:r>
            <a:r>
              <a:rPr lang="en-GB" sz="7200" dirty="0">
                <a:latin typeface="Calibri" panose="020F0502020204030204" pitchFamily="34" charset="0"/>
                <a:cs typeface="Calibri" panose="020F0502020204030204" pitchFamily="34" charset="0"/>
              </a:rPr>
              <a:t>them being more economically dependent on the serving partner</a:t>
            </a:r>
            <a:r>
              <a:rPr lang="en-GB" sz="7200" dirty="0" smtClean="0">
                <a:latin typeface="Calibri" panose="020F0502020204030204" pitchFamily="34" charset="0"/>
                <a:cs typeface="Calibri" panose="020F0502020204030204" pitchFamily="34" charset="0"/>
              </a:rPr>
              <a:t>.</a:t>
            </a:r>
            <a:endParaRPr lang="en-GB" sz="7200" dirty="0">
              <a:latin typeface="Calibri" panose="020F0502020204030204" pitchFamily="34" charset="0"/>
              <a:cs typeface="Calibri" panose="020F0502020204030204" pitchFamily="34" charset="0"/>
            </a:endParaRPr>
          </a:p>
          <a:p>
            <a:r>
              <a:rPr lang="en-GB" sz="7200" dirty="0" smtClean="0">
                <a:latin typeface="Calibri" panose="020F0502020204030204" pitchFamily="34" charset="0"/>
                <a:cs typeface="Calibri" panose="020F0502020204030204" pitchFamily="34" charset="0"/>
              </a:rPr>
              <a:t>Regular </a:t>
            </a:r>
            <a:r>
              <a:rPr lang="en-GB" sz="7200" dirty="0">
                <a:latin typeface="Calibri" panose="020F0502020204030204" pitchFamily="34" charset="0"/>
                <a:cs typeface="Calibri" panose="020F0502020204030204" pitchFamily="34" charset="0"/>
              </a:rPr>
              <a:t>deployments and reunions create unique stresses on Armed </a:t>
            </a:r>
            <a:r>
              <a:rPr lang="en-GB" sz="7200" dirty="0" smtClean="0">
                <a:latin typeface="Calibri" panose="020F0502020204030204" pitchFamily="34" charset="0"/>
                <a:cs typeface="Calibri" panose="020F0502020204030204" pitchFamily="34" charset="0"/>
              </a:rPr>
              <a:t>Forces families.</a:t>
            </a:r>
          </a:p>
          <a:p>
            <a:r>
              <a:rPr lang="en-GB" sz="7200" dirty="0" smtClean="0">
                <a:latin typeface="Calibri" panose="020F0502020204030204" pitchFamily="34" charset="0"/>
                <a:cs typeface="Calibri" panose="020F0502020204030204" pitchFamily="34" charset="0"/>
              </a:rPr>
              <a:t>The Armed Forces may pay sizeable sums of compensation to those injured in the line of duty. As a result veterans may be left with large sums of money that makes them vulnerable to financial abuse. </a:t>
            </a:r>
          </a:p>
          <a:p>
            <a:pPr marL="0" indent="0">
              <a:buNone/>
            </a:pPr>
            <a:endParaRPr lang="en-GB" sz="6400" dirty="0"/>
          </a:p>
          <a:p>
            <a:endParaRPr lang="en-GB" dirty="0"/>
          </a:p>
        </p:txBody>
      </p:sp>
      <p:pic>
        <p:nvPicPr>
          <p:cNvPr id="4" name="Picture 3"/>
          <p:cNvPicPr>
            <a:picLocks noChangeAspect="1"/>
          </p:cNvPicPr>
          <p:nvPr/>
        </p:nvPicPr>
        <p:blipFill>
          <a:blip r:embed="rId2"/>
          <a:stretch>
            <a:fillRect/>
          </a:stretch>
        </p:blipFill>
        <p:spPr>
          <a:xfrm>
            <a:off x="9878704" y="4569710"/>
            <a:ext cx="2097206" cy="2115495"/>
          </a:xfrm>
          <a:prstGeom prst="rect">
            <a:avLst/>
          </a:prstGeom>
        </p:spPr>
      </p:pic>
      <p:pic>
        <p:nvPicPr>
          <p:cNvPr id="5" name="Picture 4"/>
          <p:cNvPicPr>
            <a:picLocks noChangeAspect="1"/>
          </p:cNvPicPr>
          <p:nvPr/>
        </p:nvPicPr>
        <p:blipFill>
          <a:blip r:embed="rId3"/>
          <a:stretch>
            <a:fillRect/>
          </a:stretch>
        </p:blipFill>
        <p:spPr>
          <a:xfrm>
            <a:off x="9067866" y="199116"/>
            <a:ext cx="2908044" cy="1469263"/>
          </a:xfrm>
          <a:prstGeom prst="rect">
            <a:avLst/>
          </a:prstGeom>
        </p:spPr>
      </p:pic>
    </p:spTree>
    <p:extLst>
      <p:ext uri="{BB962C8B-B14F-4D97-AF65-F5344CB8AC3E}">
        <p14:creationId xmlns:p14="http://schemas.microsoft.com/office/powerpoint/2010/main" val="25742212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2165684"/>
            <a:ext cx="8596668" cy="4389025"/>
          </a:xfrm>
        </p:spPr>
        <p:txBody>
          <a:bodyPr>
            <a:normAutofit/>
          </a:bodyPr>
          <a:lstStyle/>
          <a:p>
            <a:r>
              <a:rPr lang="en-GB" dirty="0">
                <a:latin typeface="Calibri" panose="020F0502020204030204" pitchFamily="34" charset="0"/>
                <a:cs typeface="Calibri" panose="020F0502020204030204" pitchFamily="34" charset="0"/>
              </a:rPr>
              <a:t>Mobility issues and loneliness as a result of exiting the armed forces can also make veterans more vulnerable to all forms of domestic abuse. </a:t>
            </a:r>
          </a:p>
          <a:p>
            <a:r>
              <a:rPr lang="en-GB" dirty="0" smtClean="0">
                <a:latin typeface="Calibri" panose="020F0502020204030204" pitchFamily="34" charset="0"/>
                <a:cs typeface="Calibri" panose="020F0502020204030204" pitchFamily="34" charset="0"/>
              </a:rPr>
              <a:t>Factors relating to Service life can inhibit victims of Domestic Abuse from seeking support. These include but are not limited to:</a:t>
            </a:r>
          </a:p>
          <a:p>
            <a:endParaRPr lang="en-GB" dirty="0" smtClean="0">
              <a:latin typeface="Calibri" panose="020F0502020204030204" pitchFamily="34" charset="0"/>
              <a:cs typeface="Calibri" panose="020F0502020204030204" pitchFamily="34" charset="0"/>
            </a:endParaRPr>
          </a:p>
          <a:p>
            <a:pPr>
              <a:buAutoNum type="arabicPeriod"/>
            </a:pPr>
            <a:r>
              <a:rPr lang="en-GB" i="1" dirty="0" smtClean="0">
                <a:latin typeface="Calibri" panose="020F0502020204030204" pitchFamily="34" charset="0"/>
                <a:cs typeface="Calibri" panose="020F0502020204030204" pitchFamily="34" charset="0"/>
              </a:rPr>
              <a:t>Being financially dependant on their spouse who is serving personnel.</a:t>
            </a:r>
          </a:p>
          <a:p>
            <a:pPr>
              <a:buAutoNum type="arabicPeriod"/>
            </a:pPr>
            <a:r>
              <a:rPr lang="en-GB" i="1" dirty="0" smtClean="0">
                <a:latin typeface="Calibri" panose="020F0502020204030204" pitchFamily="34" charset="0"/>
                <a:cs typeface="Calibri" panose="020F0502020204030204" pitchFamily="34" charset="0"/>
              </a:rPr>
              <a:t>Being isolated, living away from friends and family either abroad or in the UK.</a:t>
            </a:r>
          </a:p>
          <a:p>
            <a:pPr>
              <a:buAutoNum type="arabicPeriod"/>
            </a:pPr>
            <a:r>
              <a:rPr lang="en-GB" i="1" dirty="0" smtClean="0">
                <a:latin typeface="Calibri" panose="020F0502020204030204" pitchFamily="34" charset="0"/>
                <a:cs typeface="Calibri" panose="020F0502020204030204" pitchFamily="34" charset="0"/>
              </a:rPr>
              <a:t>Worries about losing the Service family accommodation.</a:t>
            </a:r>
          </a:p>
          <a:p>
            <a:pPr>
              <a:buAutoNum type="arabicPeriod"/>
            </a:pPr>
            <a:r>
              <a:rPr lang="en-GB" i="1" dirty="0" smtClean="0">
                <a:latin typeface="Calibri" panose="020F0502020204030204" pitchFamily="34" charset="0"/>
                <a:cs typeface="Calibri" panose="020F0502020204030204" pitchFamily="34" charset="0"/>
              </a:rPr>
              <a:t>Fear that the service may not be confidential and information being leaked to the Armed Forces and impacting the service personnel’s career.</a:t>
            </a:r>
          </a:p>
          <a:p>
            <a:pPr>
              <a:buAutoNum type="arabicPeriod"/>
            </a:pPr>
            <a:r>
              <a:rPr lang="en-GB" i="1" dirty="0" smtClean="0">
                <a:latin typeface="Calibri" panose="020F0502020204030204" pitchFamily="34" charset="0"/>
                <a:cs typeface="Calibri" panose="020F0502020204030204" pitchFamily="34" charset="0"/>
              </a:rPr>
              <a:t>Being a Non-British partner or spouse of serving personnel and fear of affecting their immigration status. </a:t>
            </a:r>
            <a:endParaRPr lang="en-GB" i="1" dirty="0">
              <a:latin typeface="Calibri" panose="020F0502020204030204" pitchFamily="34" charset="0"/>
              <a:cs typeface="Calibri" panose="020F0502020204030204" pitchFamily="34" charset="0"/>
            </a:endParaRPr>
          </a:p>
        </p:txBody>
      </p:sp>
      <p:sp>
        <p:nvSpPr>
          <p:cNvPr id="4" name="Title 1"/>
          <p:cNvSpPr>
            <a:spLocks noGrp="1"/>
          </p:cNvSpPr>
          <p:nvPr>
            <p:ph type="title"/>
          </p:nvPr>
        </p:nvSpPr>
        <p:spPr/>
        <p:txBody>
          <a:bodyPr>
            <a:normAutofit/>
          </a:bodyPr>
          <a:lstStyle/>
          <a:p>
            <a:r>
              <a:rPr lang="en-GB" sz="4000" b="1" dirty="0" smtClean="0"/>
              <a:t>The Armed Forces and Domestic Abuse</a:t>
            </a:r>
            <a:endParaRPr lang="en-GB" sz="4000" b="1" dirty="0"/>
          </a:p>
        </p:txBody>
      </p:sp>
      <p:pic>
        <p:nvPicPr>
          <p:cNvPr id="5" name="Picture 4"/>
          <p:cNvPicPr>
            <a:picLocks noChangeAspect="1"/>
          </p:cNvPicPr>
          <p:nvPr/>
        </p:nvPicPr>
        <p:blipFill>
          <a:blip r:embed="rId2"/>
          <a:stretch>
            <a:fillRect/>
          </a:stretch>
        </p:blipFill>
        <p:spPr>
          <a:xfrm>
            <a:off x="9860028" y="4585062"/>
            <a:ext cx="2097206" cy="2115495"/>
          </a:xfrm>
          <a:prstGeom prst="rect">
            <a:avLst/>
          </a:prstGeom>
        </p:spPr>
      </p:pic>
      <p:pic>
        <p:nvPicPr>
          <p:cNvPr id="6" name="Picture 5"/>
          <p:cNvPicPr>
            <a:picLocks noChangeAspect="1"/>
          </p:cNvPicPr>
          <p:nvPr/>
        </p:nvPicPr>
        <p:blipFill>
          <a:blip r:embed="rId3"/>
          <a:stretch>
            <a:fillRect/>
          </a:stretch>
        </p:blipFill>
        <p:spPr>
          <a:xfrm>
            <a:off x="9049190" y="199462"/>
            <a:ext cx="2908044" cy="1469263"/>
          </a:xfrm>
          <a:prstGeom prst="rect">
            <a:avLst/>
          </a:prstGeom>
        </p:spPr>
      </p:pic>
    </p:spTree>
    <p:extLst>
      <p:ext uri="{BB962C8B-B14F-4D97-AF65-F5344CB8AC3E}">
        <p14:creationId xmlns:p14="http://schemas.microsoft.com/office/powerpoint/2010/main" val="27384520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7504140" cy="1320800"/>
          </a:xfrm>
        </p:spPr>
        <p:txBody>
          <a:bodyPr>
            <a:normAutofit/>
          </a:bodyPr>
          <a:lstStyle/>
          <a:p>
            <a:r>
              <a:rPr lang="en-GB" sz="4000" b="1" dirty="0" smtClean="0"/>
              <a:t>The Armed Forces and the Criminal Justice System</a:t>
            </a:r>
            <a:endParaRPr lang="en-GB" sz="4000" b="1" dirty="0"/>
          </a:p>
        </p:txBody>
      </p:sp>
      <p:sp>
        <p:nvSpPr>
          <p:cNvPr id="3" name="Content Placeholder 2"/>
          <p:cNvSpPr>
            <a:spLocks noGrp="1"/>
          </p:cNvSpPr>
          <p:nvPr>
            <p:ph idx="1"/>
          </p:nvPr>
        </p:nvSpPr>
        <p:spPr/>
        <p:txBody>
          <a:bodyPr>
            <a:normAutofit lnSpcReduction="10000"/>
          </a:bodyPr>
          <a:lstStyle/>
          <a:p>
            <a:r>
              <a:rPr lang="en-GB" dirty="0" smtClean="0">
                <a:latin typeface="Calibri" panose="020F0502020204030204" pitchFamily="34" charset="0"/>
                <a:cs typeface="Calibri" panose="020F0502020204030204" pitchFamily="34" charset="0"/>
              </a:rPr>
              <a:t>Due to the Values and Standards instilled by the Armed Forces, Service Personnel demonstrate a number of positive and law abiding characteristics that often make them desirable to employers etc. </a:t>
            </a:r>
          </a:p>
          <a:p>
            <a:r>
              <a:rPr lang="en-GB" dirty="0" smtClean="0">
                <a:latin typeface="Calibri" panose="020F0502020204030204" pitchFamily="34" charset="0"/>
                <a:cs typeface="Calibri" panose="020F0502020204030204" pitchFamily="34" charset="0"/>
              </a:rPr>
              <a:t>The CDRILS values; courage, discipline, respect, integrity, loyalty and selfless commitment are the basis of Service life and govern the standards to which the Armed Forces personnel abide by.</a:t>
            </a:r>
          </a:p>
          <a:p>
            <a:r>
              <a:rPr lang="en-GB" dirty="0">
                <a:latin typeface="Calibri" panose="020F0502020204030204" pitchFamily="34" charset="0"/>
                <a:cs typeface="Calibri" panose="020F0502020204030204" pitchFamily="34" charset="0"/>
              </a:rPr>
              <a:t>Recent statistics show that ex Service personnel only make up between 4-8% of the Prison population in England and Wales</a:t>
            </a:r>
            <a:r>
              <a:rPr lang="en-GB" dirty="0" smtClean="0">
                <a:latin typeface="Calibri" panose="020F0502020204030204" pitchFamily="34" charset="0"/>
                <a:cs typeface="Calibri" panose="020F0502020204030204" pitchFamily="34" charset="0"/>
              </a:rPr>
              <a:t>. Research shows that Service personnel are less likely than the general population to have a criminal conviction.</a:t>
            </a:r>
            <a:endParaRPr lang="en-GB" dirty="0">
              <a:latin typeface="Calibri" panose="020F0502020204030204" pitchFamily="34" charset="0"/>
              <a:cs typeface="Calibri" panose="020F0502020204030204" pitchFamily="34" charset="0"/>
            </a:endParaRPr>
          </a:p>
          <a:p>
            <a:r>
              <a:rPr lang="en-GB" dirty="0" smtClean="0">
                <a:latin typeface="Calibri" panose="020F0502020204030204" pitchFamily="34" charset="0"/>
                <a:cs typeface="Calibri" panose="020F0502020204030204" pitchFamily="34" charset="0"/>
              </a:rPr>
              <a:t>Despite this ex service personnel often have issues with homelessness when being released from custody and as a result the Soldiers</a:t>
            </a:r>
            <a:r>
              <a:rPr lang="en-GB" dirty="0">
                <a:latin typeface="Calibri" panose="020F0502020204030204" pitchFamily="34" charset="0"/>
                <a:cs typeface="Calibri" panose="020F0502020204030204" pitchFamily="34" charset="0"/>
              </a:rPr>
              <a:t>, Sailors, Airmen and Families Association </a:t>
            </a:r>
            <a:r>
              <a:rPr lang="en-GB" dirty="0" smtClean="0">
                <a:latin typeface="Calibri" panose="020F0502020204030204" pitchFamily="34" charset="0"/>
                <a:cs typeface="Calibri" panose="020F0502020204030204" pitchFamily="34" charset="0"/>
              </a:rPr>
              <a:t>(SSAFA) offer a prison in-reach service to support ex armed forces personnel with a variety of resettlement needs. </a:t>
            </a:r>
          </a:p>
          <a:p>
            <a:endParaRPr lang="en-GB" dirty="0"/>
          </a:p>
        </p:txBody>
      </p:sp>
      <p:pic>
        <p:nvPicPr>
          <p:cNvPr id="4" name="Picture 3"/>
          <p:cNvPicPr>
            <a:picLocks noChangeAspect="1"/>
          </p:cNvPicPr>
          <p:nvPr/>
        </p:nvPicPr>
        <p:blipFill>
          <a:blip r:embed="rId2"/>
          <a:stretch>
            <a:fillRect/>
          </a:stretch>
        </p:blipFill>
        <p:spPr>
          <a:xfrm>
            <a:off x="9876071" y="4536936"/>
            <a:ext cx="2097206" cy="2115495"/>
          </a:xfrm>
          <a:prstGeom prst="rect">
            <a:avLst/>
          </a:prstGeom>
        </p:spPr>
      </p:pic>
      <p:pic>
        <p:nvPicPr>
          <p:cNvPr id="5" name="Picture 4"/>
          <p:cNvPicPr>
            <a:picLocks noChangeAspect="1"/>
          </p:cNvPicPr>
          <p:nvPr/>
        </p:nvPicPr>
        <p:blipFill>
          <a:blip r:embed="rId3"/>
          <a:stretch>
            <a:fillRect/>
          </a:stretch>
        </p:blipFill>
        <p:spPr>
          <a:xfrm>
            <a:off x="9091451" y="199461"/>
            <a:ext cx="2908044" cy="1469263"/>
          </a:xfrm>
          <a:prstGeom prst="rect">
            <a:avLst/>
          </a:prstGeom>
        </p:spPr>
      </p:pic>
    </p:spTree>
    <p:extLst>
      <p:ext uri="{BB962C8B-B14F-4D97-AF65-F5344CB8AC3E}">
        <p14:creationId xmlns:p14="http://schemas.microsoft.com/office/powerpoint/2010/main" val="3447788909"/>
      </p:ext>
    </p:extLst>
  </p:cSld>
  <p:clrMapOvr>
    <a:masterClrMapping/>
  </p:clrMapOvr>
</p:sld>
</file>

<file path=ppt/theme/theme1.xml><?xml version="1.0" encoding="utf-8"?>
<a:theme xmlns:a="http://schemas.openxmlformats.org/drawingml/2006/main" name="Facet">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TM02900688[[fn=Facet]]</Template>
  <TotalTime>203</TotalTime>
  <Words>1404</Words>
  <Application>Microsoft Office PowerPoint</Application>
  <PresentationFormat>Custom</PresentationFormat>
  <Paragraphs>72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Facet</vt:lpstr>
      <vt:lpstr>PowerPoint Presentation</vt:lpstr>
      <vt:lpstr>The Armed Forces Covenant</vt:lpstr>
      <vt:lpstr>Essex Armed Forces Community</vt:lpstr>
      <vt:lpstr>The Effects of Service</vt:lpstr>
      <vt:lpstr>The Effects of Service</vt:lpstr>
      <vt:lpstr>Life after Service</vt:lpstr>
      <vt:lpstr>The Armed Forces and Domestic Abuse</vt:lpstr>
      <vt:lpstr>The Armed Forces and Domestic Abuse</vt:lpstr>
      <vt:lpstr>The Armed Forces and the Criminal Justice System</vt:lpstr>
      <vt:lpstr>Your role as a professional </vt:lpstr>
      <vt:lpstr>Useful National and Local Services</vt:lpstr>
    </vt:vector>
  </TitlesOfParts>
  <Company>Kent Police and Essex Police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Emma Tulip-Betts 42077627</dc:creator>
  <cp:lastModifiedBy>Parkin Kate (H&amp;R CCG)</cp:lastModifiedBy>
  <cp:revision>17</cp:revision>
  <dcterms:created xsi:type="dcterms:W3CDTF">2019-11-19T11:14:49Z</dcterms:created>
  <dcterms:modified xsi:type="dcterms:W3CDTF">2019-12-09T15:34:44Z</dcterms:modified>
</cp:coreProperties>
</file>